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7" r:id="rId3"/>
  </p:sldMasterIdLst>
  <p:sldIdLst>
    <p:sldId id="257" r:id="rId4"/>
    <p:sldId id="258" r:id="rId5"/>
    <p:sldId id="259" r:id="rId6"/>
    <p:sldId id="260" r:id="rId7"/>
    <p:sldId id="261" r:id="rId8"/>
    <p:sldId id="262" r:id="rId9"/>
    <p:sldId id="263" r:id="rId10"/>
    <p:sldId id="264" r:id="rId11"/>
    <p:sldId id="265" r:id="rId12"/>
    <p:sldId id="266" r:id="rId13"/>
    <p:sldId id="267"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4" autoAdjust="0"/>
    <p:restoredTop sz="94660"/>
  </p:normalViewPr>
  <p:slideViewPr>
    <p:cSldViewPr snapToGrid="0">
      <p:cViewPr varScale="1">
        <p:scale>
          <a:sx n="43" d="100"/>
          <a:sy n="43" d="100"/>
        </p:scale>
        <p:origin x="756"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13.xml.rels><?xml version="1.0" encoding="UTF-8" standalone="yes"?>
<Relationships xmlns="http://schemas.openxmlformats.org/package/2006/relationships"><Relationship Id="rId2" Type="http://schemas.openxmlformats.org/officeDocument/2006/relationships/hyperlink" Target="mailto:twinklcares@twinkl.co.uk" TargetMode="External"/><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hyperlink" Target="https://www.twinkl.co.uk/resources/ks2-history/ks2-world-war-two/ks2-world-war-two-powerpoints" TargetMode="External"/><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hyperlink" Target="https://www.twinkl.co.uk/resources/ks2-history/ks2-world-war-two/ks2-world-war-two-powerpoints" TargetMode="External"/><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8F91C7C-6683-4F42-9892-E2744A09E183}" type="datetimeFigureOut">
              <a:rPr lang="en-GB" smtClean="0"/>
              <a:t>08/01/2025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A089AE-DF53-4746-B138-4077E014CB8A}" type="slidenum">
              <a:rPr lang="en-GB" smtClean="0"/>
              <a:t>‹#›</a:t>
            </a:fld>
            <a:endParaRPr lang="en-GB"/>
          </a:p>
        </p:txBody>
      </p:sp>
    </p:spTree>
    <p:extLst>
      <p:ext uri="{BB962C8B-B14F-4D97-AF65-F5344CB8AC3E}">
        <p14:creationId xmlns:p14="http://schemas.microsoft.com/office/powerpoint/2010/main" val="26077305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F91C7C-6683-4F42-9892-E2744A09E183}" type="datetimeFigureOut">
              <a:rPr lang="en-GB" smtClean="0"/>
              <a:t>08/01/2025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A089AE-DF53-4746-B138-4077E014CB8A}" type="slidenum">
              <a:rPr lang="en-GB" smtClean="0"/>
              <a:t>‹#›</a:t>
            </a:fld>
            <a:endParaRPr lang="en-GB"/>
          </a:p>
        </p:txBody>
      </p:sp>
    </p:spTree>
    <p:extLst>
      <p:ext uri="{BB962C8B-B14F-4D97-AF65-F5344CB8AC3E}">
        <p14:creationId xmlns:p14="http://schemas.microsoft.com/office/powerpoint/2010/main" val="41865164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8F91C7C-6683-4F42-9892-E2744A09E183}" type="datetimeFigureOut">
              <a:rPr lang="en-GB" smtClean="0"/>
              <a:t>08/01/2025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A089AE-DF53-4746-B138-4077E014CB8A}" type="slidenum">
              <a:rPr lang="en-GB" smtClean="0"/>
              <a:t>‹#›</a:t>
            </a:fld>
            <a:endParaRPr lang="en-GB"/>
          </a:p>
        </p:txBody>
      </p:sp>
    </p:spTree>
    <p:extLst>
      <p:ext uri="{BB962C8B-B14F-4D97-AF65-F5344CB8AC3E}">
        <p14:creationId xmlns:p14="http://schemas.microsoft.com/office/powerpoint/2010/main" val="38672763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8F91C7C-6683-4F42-9892-E2744A09E183}" type="datetimeFigureOut">
              <a:rPr lang="en-GB" smtClean="0"/>
              <a:t>08/01/2025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A089AE-DF53-4746-B138-4077E014CB8A}" type="slidenum">
              <a:rPr lang="en-GB" smtClean="0"/>
              <a:t>‹#›</a:t>
            </a:fld>
            <a:endParaRPr lang="en-GB"/>
          </a:p>
        </p:txBody>
      </p:sp>
    </p:spTree>
    <p:extLst>
      <p:ext uri="{BB962C8B-B14F-4D97-AF65-F5344CB8AC3E}">
        <p14:creationId xmlns:p14="http://schemas.microsoft.com/office/powerpoint/2010/main" val="10320708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8F91C7C-6683-4F42-9892-E2744A09E183}" type="datetimeFigureOut">
              <a:rPr lang="en-GB" smtClean="0"/>
              <a:t>08/01/2025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5A089AE-DF53-4746-B138-4077E014CB8A}" type="slidenum">
              <a:rPr lang="en-GB" smtClean="0"/>
              <a:t>‹#›</a:t>
            </a:fld>
            <a:endParaRPr lang="en-GB"/>
          </a:p>
        </p:txBody>
      </p:sp>
    </p:spTree>
    <p:extLst>
      <p:ext uri="{BB962C8B-B14F-4D97-AF65-F5344CB8AC3E}">
        <p14:creationId xmlns:p14="http://schemas.microsoft.com/office/powerpoint/2010/main" val="16970081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8F91C7C-6683-4F42-9892-E2744A09E183}" type="datetimeFigureOut">
              <a:rPr lang="en-GB" smtClean="0"/>
              <a:t>08/01/2025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5A089AE-DF53-4746-B138-4077E014CB8A}" type="slidenum">
              <a:rPr lang="en-GB" smtClean="0"/>
              <a:t>‹#›</a:t>
            </a:fld>
            <a:endParaRPr lang="en-GB"/>
          </a:p>
        </p:txBody>
      </p:sp>
    </p:spTree>
    <p:extLst>
      <p:ext uri="{BB962C8B-B14F-4D97-AF65-F5344CB8AC3E}">
        <p14:creationId xmlns:p14="http://schemas.microsoft.com/office/powerpoint/2010/main" val="1125648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F91C7C-6683-4F42-9892-E2744A09E183}" type="datetimeFigureOut">
              <a:rPr lang="en-GB" smtClean="0"/>
              <a:t>08/01/2025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5A089AE-DF53-4746-B138-4077E014CB8A}" type="slidenum">
              <a:rPr lang="en-GB" smtClean="0"/>
              <a:t>‹#›</a:t>
            </a:fld>
            <a:endParaRPr lang="en-GB"/>
          </a:p>
        </p:txBody>
      </p:sp>
    </p:spTree>
    <p:extLst>
      <p:ext uri="{BB962C8B-B14F-4D97-AF65-F5344CB8AC3E}">
        <p14:creationId xmlns:p14="http://schemas.microsoft.com/office/powerpoint/2010/main" val="7378589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F91C7C-6683-4F42-9892-E2744A09E183}" type="datetimeFigureOut">
              <a:rPr lang="en-GB" smtClean="0"/>
              <a:t>08/01/2025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A089AE-DF53-4746-B138-4077E014CB8A}" type="slidenum">
              <a:rPr lang="en-GB" smtClean="0"/>
              <a:t>‹#›</a:t>
            </a:fld>
            <a:endParaRPr lang="en-GB"/>
          </a:p>
        </p:txBody>
      </p:sp>
    </p:spTree>
    <p:extLst>
      <p:ext uri="{BB962C8B-B14F-4D97-AF65-F5344CB8AC3E}">
        <p14:creationId xmlns:p14="http://schemas.microsoft.com/office/powerpoint/2010/main" val="20042181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8F91C7C-6683-4F42-9892-E2744A09E183}" type="datetimeFigureOut">
              <a:rPr lang="en-GB" smtClean="0"/>
              <a:t>08/01/2025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A089AE-DF53-4746-B138-4077E014CB8A}" type="slidenum">
              <a:rPr lang="en-GB" smtClean="0"/>
              <a:t>‹#›</a:t>
            </a:fld>
            <a:endParaRPr lang="en-GB"/>
          </a:p>
        </p:txBody>
      </p:sp>
    </p:spTree>
    <p:extLst>
      <p:ext uri="{BB962C8B-B14F-4D97-AF65-F5344CB8AC3E}">
        <p14:creationId xmlns:p14="http://schemas.microsoft.com/office/powerpoint/2010/main" val="20351222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F91C7C-6683-4F42-9892-E2744A09E183}" type="datetimeFigureOut">
              <a:rPr lang="en-GB" smtClean="0"/>
              <a:t>08/01/2025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A089AE-DF53-4746-B138-4077E014CB8A}" type="slidenum">
              <a:rPr lang="en-GB" smtClean="0"/>
              <a:t>‹#›</a:t>
            </a:fld>
            <a:endParaRPr lang="en-GB"/>
          </a:p>
        </p:txBody>
      </p:sp>
    </p:spTree>
    <p:extLst>
      <p:ext uri="{BB962C8B-B14F-4D97-AF65-F5344CB8AC3E}">
        <p14:creationId xmlns:p14="http://schemas.microsoft.com/office/powerpoint/2010/main" val="39164757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8F91C7C-6683-4F42-9892-E2744A09E183}" type="datetimeFigureOut">
              <a:rPr lang="en-GB" smtClean="0"/>
              <a:t>08/01/2025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A089AE-DF53-4746-B138-4077E014CB8A}" type="slidenum">
              <a:rPr lang="en-GB" smtClean="0"/>
              <a:t>‹#›</a:t>
            </a:fld>
            <a:endParaRPr lang="en-GB"/>
          </a:p>
        </p:txBody>
      </p:sp>
    </p:spTree>
    <p:extLst>
      <p:ext uri="{BB962C8B-B14F-4D97-AF65-F5344CB8AC3E}">
        <p14:creationId xmlns:p14="http://schemas.microsoft.com/office/powerpoint/2010/main" val="21255390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1007533" y="2209046"/>
            <a:ext cx="3176883"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4507559" y="2209046"/>
            <a:ext cx="3176883"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8007584" y="2209046"/>
            <a:ext cx="3176883"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450860" y="2435955"/>
            <a:ext cx="2290233"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450860" y="3771618"/>
            <a:ext cx="2290233"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601016" y="5938339"/>
            <a:ext cx="10968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870901" y="1186619"/>
            <a:ext cx="3313516"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4370926" y="1186619"/>
            <a:ext cx="3313516"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7870951" y="1186619"/>
            <a:ext cx="3313516"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4960408" y="2435956"/>
            <a:ext cx="2271184"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8152483" y="3710564"/>
            <a:ext cx="2887085"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8152459" y="2435956"/>
            <a:ext cx="2887133"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8152483" y="2862123"/>
            <a:ext cx="2887133"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230667013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dvance Copy">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43" name="Rectangle 42">
            <a:extLst>
              <a:ext uri="{FF2B5EF4-FFF2-40B4-BE49-F238E27FC236}">
                <a16:creationId xmlns:a16="http://schemas.microsoft.com/office/drawing/2014/main" id="{6A96975B-C3DC-451D-8423-D15D5BCDB436}"/>
              </a:ext>
            </a:extLst>
          </p:cNvPr>
          <p:cNvSpPr/>
          <p:nvPr/>
        </p:nvSpPr>
        <p:spPr>
          <a:xfrm>
            <a:off x="1007532" y="1716190"/>
            <a:ext cx="10176933" cy="1236438"/>
          </a:xfrm>
          <a:prstGeom prst="rect">
            <a:avLst/>
          </a:prstGeom>
          <a:noFill/>
          <a:ln w="19050">
            <a:solidFill>
              <a:srgbClr val="18A0DB"/>
            </a:solidFill>
          </a:ln>
        </p:spPr>
        <p:txBody>
          <a:bodyPr wrap="square" lIns="216000" tIns="216000" rIns="216000" bIns="216000">
            <a:spAutoFit/>
          </a:bodyPr>
          <a:lstStyle/>
          <a:p>
            <a:pPr algn="ctr">
              <a:spcAft>
                <a:spcPts val="600"/>
              </a:spcAft>
            </a:pPr>
            <a:r>
              <a:rPr lang="en-GB" sz="1400" dirty="0">
                <a:latin typeface="Roboto" panose="02000000000000000000" pitchFamily="2" charset="0"/>
                <a:ea typeface="Roboto" panose="02000000000000000000" pitchFamily="2" charset="0"/>
              </a:rPr>
              <a:t>This is an </a:t>
            </a:r>
            <a:r>
              <a:rPr lang="en-GB" sz="1400" b="1" dirty="0">
                <a:latin typeface="Roboto" panose="02000000000000000000" pitchFamily="2" charset="0"/>
                <a:ea typeface="Roboto" panose="02000000000000000000" pitchFamily="2" charset="0"/>
              </a:rPr>
              <a:t>exclusive, advance copy!</a:t>
            </a:r>
          </a:p>
          <a:p>
            <a:pPr algn="ctr">
              <a:spcAft>
                <a:spcPts val="600"/>
              </a:spcAft>
            </a:pPr>
            <a:r>
              <a:rPr lang="en-GB" sz="1400" dirty="0">
                <a:latin typeface="Roboto" panose="02000000000000000000" pitchFamily="2" charset="0"/>
                <a:ea typeface="Roboto" panose="02000000000000000000" pitchFamily="2" charset="0"/>
              </a:rPr>
              <a:t>Let us know what you think by emailing </a:t>
            </a:r>
            <a:r>
              <a:rPr lang="en-GB" sz="1400" b="1" u="sng" dirty="0">
                <a:latin typeface="Roboto" panose="02000000000000000000" pitchFamily="2" charset="0"/>
                <a:ea typeface="Roboto" panose="02000000000000000000" pitchFamily="2" charset="0"/>
                <a:hlinkClick r:id="rId2"/>
              </a:rPr>
              <a:t>twinklcares@twinkl.co.uk</a:t>
            </a:r>
            <a:endParaRPr lang="en-GB" sz="1400" b="1" u="sng" dirty="0">
              <a:latin typeface="Roboto" panose="02000000000000000000" pitchFamily="2" charset="0"/>
              <a:ea typeface="Roboto" panose="02000000000000000000" pitchFamily="2" charset="0"/>
            </a:endParaRPr>
          </a:p>
          <a:p>
            <a:pPr algn="ctr">
              <a:spcAft>
                <a:spcPts val="600"/>
              </a:spcAft>
            </a:pPr>
            <a:r>
              <a:rPr lang="en-GB" sz="1400" dirty="0">
                <a:latin typeface="Roboto" panose="02000000000000000000" pitchFamily="2" charset="0"/>
                <a:ea typeface="Roboto" panose="02000000000000000000" pitchFamily="2" charset="0"/>
              </a:rPr>
              <a:t>with the reference ‘</a:t>
            </a:r>
            <a:r>
              <a:rPr lang="en-GB" sz="1400" b="1" dirty="0">
                <a:latin typeface="Roboto" panose="02000000000000000000" pitchFamily="2" charset="0"/>
                <a:ea typeface="Roboto" panose="02000000000000000000" pitchFamily="2" charset="0"/>
              </a:rPr>
              <a:t>CODE</a:t>
            </a:r>
            <a:r>
              <a:rPr lang="en-GB" sz="1400" dirty="0">
                <a:latin typeface="Roboto" panose="02000000000000000000" pitchFamily="2" charset="0"/>
                <a:ea typeface="Roboto" panose="02000000000000000000" pitchFamily="2" charset="0"/>
              </a:rPr>
              <a:t>’.</a:t>
            </a:r>
          </a:p>
        </p:txBody>
      </p:sp>
      <p:sp>
        <p:nvSpPr>
          <p:cNvPr id="44" name="Rectangle 43">
            <a:extLst>
              <a:ext uri="{FF2B5EF4-FFF2-40B4-BE49-F238E27FC236}">
                <a16:creationId xmlns:a16="http://schemas.microsoft.com/office/drawing/2014/main" id="{C01BCBF7-EAB4-4398-AAB8-B60AC3555113}"/>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Advance Copy</a:t>
            </a:r>
            <a:endParaRPr lang="en-GB" sz="2800" b="1" dirty="0">
              <a:solidFill>
                <a:srgbClr val="E34192"/>
              </a:solidFill>
            </a:endParaRPr>
          </a:p>
        </p:txBody>
      </p:sp>
    </p:spTree>
    <p:extLst>
      <p:ext uri="{BB962C8B-B14F-4D97-AF65-F5344CB8AC3E}">
        <p14:creationId xmlns:p14="http://schemas.microsoft.com/office/powerpoint/2010/main" val="52875802"/>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Animation Disclaim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991781" y="1681196"/>
            <a:ext cx="10192684" cy="1356510"/>
            <a:chOff x="743837" y="1344834"/>
            <a:chExt cx="7644513" cy="1356510"/>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1082550"/>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b="0" i="0" dirty="0">
                  <a:solidFill>
                    <a:srgbClr val="202124"/>
                  </a:solidFill>
                  <a:effectLst/>
                  <a:latin typeface="Roboto" panose="02000000000000000000" pitchFamily="2" charset="0"/>
                </a:rPr>
                <a:t>This resource has been designed with animations on each slide to make it as fun and engaging as possible. To view the content in the correct formatting, please view the slideshow in ‘</a:t>
              </a:r>
              <a:r>
                <a:rPr lang="en-GB" sz="1400" b="1" i="0" dirty="0">
                  <a:solidFill>
                    <a:srgbClr val="202124"/>
                  </a:solidFill>
                  <a:effectLst/>
                  <a:latin typeface="Roboto" panose="02000000000000000000" pitchFamily="2" charset="0"/>
                </a:rPr>
                <a:t>presentation mode</a:t>
              </a:r>
              <a:r>
                <a:rPr lang="en-GB" sz="1400" b="0" i="0" dirty="0">
                  <a:solidFill>
                    <a:srgbClr val="202124"/>
                  </a:solidFill>
                  <a:effectLst/>
                  <a:latin typeface="Roboto" panose="02000000000000000000" pitchFamily="2" charset="0"/>
                </a:rPr>
                <a:t>’. If you view the slides without selecting ‘presentation mode’, you may find that some of the text and images overlap each other or are difficult to read.</a:t>
              </a:r>
              <a:endParaRPr lang="en-GB" sz="1400" dirty="0">
                <a:latin typeface="Roboto" panose="02000000000000000000" pitchFamily="2" charset="0"/>
                <a:ea typeface="Roboto" panose="02000000000000000000" pitchFamily="2" charset="0"/>
              </a:endParaRP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3" name="Group 2">
            <a:extLst>
              <a:ext uri="{FF2B5EF4-FFF2-40B4-BE49-F238E27FC236}">
                <a16:creationId xmlns:a16="http://schemas.microsoft.com/office/drawing/2014/main" id="{DF1E7548-6CC2-8480-1EBB-ABD81A0BD9B5}"/>
              </a:ext>
            </a:extLst>
          </p:cNvPr>
          <p:cNvGrpSpPr/>
          <p:nvPr userDrawn="1"/>
        </p:nvGrpSpPr>
        <p:grpSpPr>
          <a:xfrm>
            <a:off x="1003618" y="3705304"/>
            <a:ext cx="10192683" cy="1571953"/>
            <a:chOff x="743838" y="1344834"/>
            <a:chExt cx="7644512" cy="1571953"/>
          </a:xfrm>
        </p:grpSpPr>
        <p:sp>
          <p:nvSpPr>
            <p:cNvPr id="4" name="Rectangle 3">
              <a:extLst>
                <a:ext uri="{FF2B5EF4-FFF2-40B4-BE49-F238E27FC236}">
                  <a16:creationId xmlns:a16="http://schemas.microsoft.com/office/drawing/2014/main" id="{AC3AC59A-4789-BF55-095C-92DA61DC922C}"/>
                </a:ext>
              </a:extLst>
            </p:cNvPr>
            <p:cNvSpPr/>
            <p:nvPr/>
          </p:nvSpPr>
          <p:spPr>
            <a:xfrm>
              <a:off x="743838" y="1344834"/>
              <a:ext cx="1413438"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US" sz="1600" b="1" dirty="0">
                  <a:latin typeface="Roboto" panose="02000000000000000000" pitchFamily="2" charset="0"/>
                  <a:ea typeface="Roboto" panose="02000000000000000000" pitchFamily="2" charset="0"/>
                </a:rPr>
                <a:t>Public figure</a:t>
              </a:r>
              <a:endParaRPr lang="en-GB" sz="1600" b="1" dirty="0">
                <a:latin typeface="Roboto" panose="02000000000000000000" pitchFamily="2" charset="0"/>
                <a:ea typeface="Roboto" panose="02000000000000000000" pitchFamily="2" charset="0"/>
              </a:endParaRPr>
            </a:p>
          </p:txBody>
        </p:sp>
        <p:sp>
          <p:nvSpPr>
            <p:cNvPr id="6" name="Rectangle 5">
              <a:extLst>
                <a:ext uri="{FF2B5EF4-FFF2-40B4-BE49-F238E27FC236}">
                  <a16:creationId xmlns:a16="http://schemas.microsoft.com/office/drawing/2014/main" id="{D358624D-CAF5-BB68-0288-92343676948A}"/>
                </a:ext>
              </a:extLst>
            </p:cNvPr>
            <p:cNvSpPr/>
            <p:nvPr/>
          </p:nvSpPr>
          <p:spPr>
            <a:xfrm>
              <a:off x="755650" y="1618794"/>
              <a:ext cx="7632700" cy="1297993"/>
            </a:xfrm>
            <a:prstGeom prst="rect">
              <a:avLst/>
            </a:prstGeom>
            <a:noFill/>
            <a:ln w="19050">
              <a:solidFill>
                <a:srgbClr val="18A0DB"/>
              </a:solidFill>
            </a:ln>
          </p:spPr>
          <p:txBody>
            <a:bodyPr wrap="square" lIns="216000" tIns="216000" rIns="216000" bIns="216000">
              <a:spAutoFit/>
            </a:bodyPr>
            <a:lstStyle/>
            <a:p>
              <a:pPr>
                <a:spcAft>
                  <a:spcPts val="600"/>
                </a:spcAft>
              </a:pPr>
              <a:r>
                <a:rPr lang="en-US" sz="1400" b="0" i="0" dirty="0">
                  <a:solidFill>
                    <a:srgbClr val="444746"/>
                  </a:solidFill>
                  <a:effectLst/>
                  <a:latin typeface="Roboto" panose="02000000000000000000" pitchFamily="2" charset="0"/>
                  <a:ea typeface="Roboto" panose="02000000000000000000" pitchFamily="2" charset="0"/>
                </a:rPr>
                <a:t>We hope you find the information and resources on our website useful. Please be aware that aspects of an individual's life may be controversial to some. Due to this, we highly recommend that you carefully research the individual before teaching about them to children. If your children do independent research about an individual, we advise using only pre-selected, child-appropriate sources of information and websites appropriate to their age.</a:t>
              </a:r>
              <a:endParaRPr lang="en-GB" sz="1400" dirty="0">
                <a:latin typeface="Roboto" panose="02000000000000000000" pitchFamily="2" charset="0"/>
                <a:ea typeface="Roboto" panose="02000000000000000000" pitchFamily="2" charset="0"/>
              </a:endParaRPr>
            </a:p>
          </p:txBody>
        </p:sp>
      </p:grpSp>
    </p:spTree>
    <p:extLst>
      <p:ext uri="{BB962C8B-B14F-4D97-AF65-F5344CB8AC3E}">
        <p14:creationId xmlns:p14="http://schemas.microsoft.com/office/powerpoint/2010/main" val="1898169574"/>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991783" y="1681195"/>
            <a:ext cx="10192684" cy="1787397"/>
            <a:chOff x="743837" y="1344834"/>
            <a:chExt cx="7644513" cy="1787397"/>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513437"/>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119889945"/>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977439" y="1681196"/>
            <a:ext cx="10191277" cy="2218284"/>
            <a:chOff x="744892" y="3707365"/>
            <a:chExt cx="7643458" cy="2218284"/>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1944324"/>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813948682"/>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609601" y="6283684"/>
            <a:ext cx="10960100"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991782" y="1163961"/>
            <a:ext cx="10192684"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977439" y="3957995"/>
            <a:ext cx="10191277" cy="1571953"/>
            <a:chOff x="744892" y="3707365"/>
            <a:chExt cx="7643458" cy="1571953"/>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297993"/>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1007534" y="668014"/>
            <a:ext cx="10176933"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981091" y="1678482"/>
            <a:ext cx="10191277" cy="1571953"/>
            <a:chOff x="744892" y="3707365"/>
            <a:chExt cx="7643458" cy="1571953"/>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297993"/>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0899892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569059" y="240612"/>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42172616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609598" y="438152"/>
            <a:ext cx="10960100"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609598" y="438151"/>
            <a:ext cx="10960100" cy="994306"/>
          </a:xfrm>
          <a:prstGeom prst="roundRect">
            <a:avLst>
              <a:gd name="adj" fmla="val 9641"/>
            </a:avLst>
          </a:prstGeom>
        </p:spPr>
        <p:txBody>
          <a:bodyPr>
            <a:noAutofit/>
          </a:bodyPr>
          <a:lstStyle>
            <a:lvl1pPr>
              <a:defRPr sz="3600">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66935470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670985" y="2930435"/>
            <a:ext cx="10850032"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670985" y="512764"/>
            <a:ext cx="10850032"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1007535" y="1037017"/>
            <a:ext cx="10176932"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1007535" y="3445623"/>
            <a:ext cx="10176932"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1007534" y="512764"/>
            <a:ext cx="10176933"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1007532" y="2930435"/>
            <a:ext cx="10176933"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683452137"/>
      </p:ext>
    </p:extLst>
  </p:cSld>
  <p:clrMapOvr>
    <a:masterClrMapping/>
  </p:clrMapOvr>
  <p:extLst>
    <p:ext uri="{DCECCB84-F9BA-43D5-87BE-67443E8EF086}">
      <p15:sldGuideLst xmlns:p15="http://schemas.microsoft.com/office/powerpoint/2012/main">
        <p15:guide id="1" orient="horz" pos="640">
          <p15:clr>
            <a:srgbClr val="F26B43"/>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616405" y="213979"/>
            <a:ext cx="115824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800"/>
          </a:p>
        </p:txBody>
      </p:sp>
    </p:spTree>
    <p:extLst>
      <p:ext uri="{BB962C8B-B14F-4D97-AF65-F5344CB8AC3E}">
        <p14:creationId xmlns:p14="http://schemas.microsoft.com/office/powerpoint/2010/main" val="23202769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5" Type="http://schemas.openxmlformats.org/officeDocument/2006/relationships/theme" Target="../theme/theme3.xml"/><Relationship Id="rId4"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F91C7C-6683-4F42-9892-E2744A09E183}" type="datetimeFigureOut">
              <a:rPr lang="en-GB" smtClean="0"/>
              <a:t>08/01/2025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A089AE-DF53-4746-B138-4077E014CB8A}" type="slidenum">
              <a:rPr lang="en-GB" smtClean="0"/>
              <a:t>‹#›</a:t>
            </a:fld>
            <a:endParaRPr lang="en-GB"/>
          </a:p>
        </p:txBody>
      </p:sp>
    </p:spTree>
    <p:extLst>
      <p:ext uri="{BB962C8B-B14F-4D97-AF65-F5344CB8AC3E}">
        <p14:creationId xmlns:p14="http://schemas.microsoft.com/office/powerpoint/2010/main" val="30537948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4637621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52994" y="695325"/>
            <a:ext cx="10886013"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652994" y="1957387"/>
            <a:ext cx="10886013"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68795121"/>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Lst>
  <p:txStyles>
    <p:titleStyle>
      <a:lvl1pPr algn="l" defTabSz="914400" rtl="0" eaLnBrk="1" latinLnBrk="0" hangingPunct="1">
        <a:lnSpc>
          <a:spcPct val="90000"/>
        </a:lnSpc>
        <a:spcBef>
          <a:spcPct val="0"/>
        </a:spcBef>
        <a:buNone/>
        <a:defRPr sz="36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slide" Target="slide8.xml"/><Relationship Id="rId7" Type="http://schemas.openxmlformats.org/officeDocument/2006/relationships/slide" Target="slide7.xml"/><Relationship Id="rId2" Type="http://schemas.openxmlformats.org/officeDocument/2006/relationships/image" Target="../media/image15.png"/><Relationship Id="rId1" Type="http://schemas.openxmlformats.org/officeDocument/2006/relationships/slideLayout" Target="../slideLayouts/slideLayout19.xml"/><Relationship Id="rId6" Type="http://schemas.openxmlformats.org/officeDocument/2006/relationships/image" Target="../media/image17.svg"/><Relationship Id="rId4" Type="http://schemas.openxmlformats.org/officeDocument/2006/relationships/image" Target="../media/image16.png"/><Relationship Id="rId9" Type="http://schemas.openxmlformats.org/officeDocument/2006/relationships/image" Target="../media/image19.svg"/></Relationships>
</file>

<file path=ppt/slides/_rels/slide8.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image" Target="../media/image19.jpg"/><Relationship Id="rId7" Type="http://schemas.openxmlformats.org/officeDocument/2006/relationships/image" Target="../media/image17.svg"/><Relationship Id="rId2" Type="http://schemas.openxmlformats.org/officeDocument/2006/relationships/image" Target="../media/image18.png"/><Relationship Id="rId1" Type="http://schemas.openxmlformats.org/officeDocument/2006/relationships/slideLayout" Target="../slideLayouts/slideLayout19.xml"/><Relationship Id="rId5" Type="http://schemas.openxmlformats.org/officeDocument/2006/relationships/image" Target="../media/image16.png"/><Relationship Id="rId4" Type="http://schemas.openxmlformats.org/officeDocument/2006/relationships/slide" Target="slide9.xml"/></Relationships>
</file>

<file path=ppt/slides/_rels/slide9.xml.rels><?xml version="1.0" encoding="UTF-8" standalone="yes"?>
<Relationships xmlns="http://schemas.openxmlformats.org/package/2006/relationships"><Relationship Id="rId8" Type="http://schemas.openxmlformats.org/officeDocument/2006/relationships/slide" Target="slide8.xml"/><Relationship Id="rId3" Type="http://schemas.openxmlformats.org/officeDocument/2006/relationships/image" Target="../media/image20.jpg"/><Relationship Id="rId7" Type="http://schemas.openxmlformats.org/officeDocument/2006/relationships/image" Target="../media/image17.svg"/><Relationship Id="rId2" Type="http://schemas.openxmlformats.org/officeDocument/2006/relationships/image" Target="../media/image18.png"/><Relationship Id="rId1" Type="http://schemas.openxmlformats.org/officeDocument/2006/relationships/slideLayout" Target="../slideLayouts/slideLayout19.xml"/><Relationship Id="rId5" Type="http://schemas.openxmlformats.org/officeDocument/2006/relationships/image" Target="../media/image16.png"/><Relationship Id="rId4" Type="http://schemas.openxmlformats.org/officeDocument/2006/relationships/slide" Target="slide10.xml"/></Relationships>
</file>

<file path=ppt/slides/_rels/slide10.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image" Target="../media/image21.jpg"/><Relationship Id="rId7" Type="http://schemas.openxmlformats.org/officeDocument/2006/relationships/image" Target="../media/image17.svg"/><Relationship Id="rId2" Type="http://schemas.openxmlformats.org/officeDocument/2006/relationships/image" Target="../media/image18.png"/><Relationship Id="rId1" Type="http://schemas.openxmlformats.org/officeDocument/2006/relationships/slideLayout" Target="../slideLayouts/slideLayout19.xml"/><Relationship Id="rId5" Type="http://schemas.openxmlformats.org/officeDocument/2006/relationships/image" Target="../media/image16.png"/><Relationship Id="rId4" Type="http://schemas.openxmlformats.org/officeDocument/2006/relationships/slide" Target="slide11.xml"/></Relationships>
</file>

<file path=ppt/slides/_rels/slide11.xml.rels><?xml version="1.0" encoding="UTF-8" standalone="yes"?>
<Relationships xmlns="http://schemas.openxmlformats.org/package/2006/relationships"><Relationship Id="rId8" Type="http://schemas.openxmlformats.org/officeDocument/2006/relationships/slide" Target="slide10.xml"/><Relationship Id="rId3" Type="http://schemas.openxmlformats.org/officeDocument/2006/relationships/image" Target="../media/image22.jpg"/><Relationship Id="rId7" Type="http://schemas.openxmlformats.org/officeDocument/2006/relationships/image" Target="../media/image17.svg"/><Relationship Id="rId2" Type="http://schemas.openxmlformats.org/officeDocument/2006/relationships/image" Target="../media/image18.png"/><Relationship Id="rId1" Type="http://schemas.openxmlformats.org/officeDocument/2006/relationships/slideLayout" Target="../slideLayouts/slideLayout19.xml"/><Relationship Id="rId5" Type="http://schemas.openxmlformats.org/officeDocument/2006/relationships/image" Target="../media/image16.png"/><Relationship Id="rId4" Type="http://schemas.openxmlformats.org/officeDocument/2006/relationships/slide" Target="slide12.xml"/></Relationships>
</file>

<file path=ppt/slides/_rels/slide12.xml.rels><?xml version="1.0" encoding="UTF-8" standalone="yes"?>
<Relationships xmlns="http://schemas.openxmlformats.org/package/2006/relationships"><Relationship Id="rId8" Type="http://schemas.openxmlformats.org/officeDocument/2006/relationships/slide" Target="slide11.xml"/><Relationship Id="rId3" Type="http://schemas.openxmlformats.org/officeDocument/2006/relationships/image" Target="../media/image23.jpg"/><Relationship Id="rId7" Type="http://schemas.openxmlformats.org/officeDocument/2006/relationships/image" Target="../media/image17.svg"/><Relationship Id="rId2" Type="http://schemas.openxmlformats.org/officeDocument/2006/relationships/image" Target="../media/image18.png"/><Relationship Id="rId1" Type="http://schemas.openxmlformats.org/officeDocument/2006/relationships/slideLayout" Target="../slideLayouts/slideLayout19.xml"/><Relationship Id="rId5" Type="http://schemas.openxmlformats.org/officeDocument/2006/relationships/image" Target="../media/image16.png"/><Relationship Id="rId4" Type="http://schemas.openxmlformats.org/officeDocument/2006/relationships/slide" Target="slid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PART 1 </a:t>
            </a:r>
            <a:endParaRPr lang="en-GB" dirty="0"/>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27181601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20006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440236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2" name="Group 21">
            <a:extLst>
              <a:ext uri="{FF2B5EF4-FFF2-40B4-BE49-F238E27FC236}">
                <a16:creationId xmlns:a16="http://schemas.microsoft.com/office/drawing/2014/main" id="{A56AB56A-10AB-FD44-2A63-073604127734}"/>
              </a:ext>
            </a:extLst>
          </p:cNvPr>
          <p:cNvGrpSpPr/>
          <p:nvPr/>
        </p:nvGrpSpPr>
        <p:grpSpPr>
          <a:xfrm>
            <a:off x="2986184" y="2395358"/>
            <a:ext cx="2835611" cy="3970368"/>
            <a:chOff x="1462183" y="2395358"/>
            <a:chExt cx="2835611" cy="3970368"/>
          </a:xfrm>
        </p:grpSpPr>
        <p:sp>
          <p:nvSpPr>
            <p:cNvPr id="19" name="Rectangle 18">
              <a:extLst>
                <a:ext uri="{FF2B5EF4-FFF2-40B4-BE49-F238E27FC236}">
                  <a16:creationId xmlns:a16="http://schemas.microsoft.com/office/drawing/2014/main" id="{9A5860F0-E9B6-9107-86DB-8B879F61FAA8}"/>
                </a:ext>
              </a:extLst>
            </p:cNvPr>
            <p:cNvSpPr/>
            <p:nvPr/>
          </p:nvSpPr>
          <p:spPr>
            <a:xfrm>
              <a:off x="1543801" y="2456329"/>
              <a:ext cx="2753993" cy="3909397"/>
            </a:xfrm>
            <a:prstGeom prst="rect">
              <a:avLst/>
            </a:prstGeom>
            <a:solidFill>
              <a:schemeClr val="tx2">
                <a:lumMod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
          <p:nvSpPr>
            <p:cNvPr id="17" name="Rectangle 16">
              <a:extLst>
                <a:ext uri="{FF2B5EF4-FFF2-40B4-BE49-F238E27FC236}">
                  <a16:creationId xmlns:a16="http://schemas.microsoft.com/office/drawing/2014/main" id="{708BE348-9488-8FF1-6B8F-523143854FE6}"/>
                </a:ext>
              </a:extLst>
            </p:cNvPr>
            <p:cNvSpPr/>
            <p:nvPr/>
          </p:nvSpPr>
          <p:spPr>
            <a:xfrm>
              <a:off x="1462183" y="2395358"/>
              <a:ext cx="2753993" cy="3909397"/>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pic>
          <p:nvPicPr>
            <p:cNvPr id="14" name="Picture 13" descr="A person in uniform holding a gas mask&#10;&#10;Description automatically generated">
              <a:extLst>
                <a:ext uri="{FF2B5EF4-FFF2-40B4-BE49-F238E27FC236}">
                  <a16:creationId xmlns:a16="http://schemas.microsoft.com/office/drawing/2014/main" id="{7D41C465-BAA1-825B-1699-424F14C58A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1950" y="2512224"/>
              <a:ext cx="2454460" cy="3670220"/>
            </a:xfrm>
            <a:custGeom>
              <a:avLst/>
              <a:gdLst>
                <a:gd name="connsiteX0" fmla="*/ 0 w 2454460"/>
                <a:gd name="connsiteY0" fmla="*/ 0 h 3670220"/>
                <a:gd name="connsiteX1" fmla="*/ 589070 w 2454460"/>
                <a:gd name="connsiteY1" fmla="*/ 0 h 3670220"/>
                <a:gd name="connsiteX2" fmla="*/ 1251775 w 2454460"/>
                <a:gd name="connsiteY2" fmla="*/ 0 h 3670220"/>
                <a:gd name="connsiteX3" fmla="*/ 1816300 w 2454460"/>
                <a:gd name="connsiteY3" fmla="*/ 0 h 3670220"/>
                <a:gd name="connsiteX4" fmla="*/ 2454460 w 2454460"/>
                <a:gd name="connsiteY4" fmla="*/ 0 h 3670220"/>
                <a:gd name="connsiteX5" fmla="*/ 2454460 w 2454460"/>
                <a:gd name="connsiteY5" fmla="*/ 685108 h 3670220"/>
                <a:gd name="connsiteX6" fmla="*/ 2454460 w 2454460"/>
                <a:gd name="connsiteY6" fmla="*/ 1370215 h 3670220"/>
                <a:gd name="connsiteX7" fmla="*/ 2454460 w 2454460"/>
                <a:gd name="connsiteY7" fmla="*/ 2018621 h 3670220"/>
                <a:gd name="connsiteX8" fmla="*/ 2454460 w 2454460"/>
                <a:gd name="connsiteY8" fmla="*/ 2703729 h 3670220"/>
                <a:gd name="connsiteX9" fmla="*/ 2454460 w 2454460"/>
                <a:gd name="connsiteY9" fmla="*/ 3670220 h 3670220"/>
                <a:gd name="connsiteX10" fmla="*/ 1889934 w 2454460"/>
                <a:gd name="connsiteY10" fmla="*/ 3670220 h 3670220"/>
                <a:gd name="connsiteX11" fmla="*/ 1349953 w 2454460"/>
                <a:gd name="connsiteY11" fmla="*/ 3670220 h 3670220"/>
                <a:gd name="connsiteX12" fmla="*/ 687249 w 2454460"/>
                <a:gd name="connsiteY12" fmla="*/ 3670220 h 3670220"/>
                <a:gd name="connsiteX13" fmla="*/ 0 w 2454460"/>
                <a:gd name="connsiteY13" fmla="*/ 3670220 h 3670220"/>
                <a:gd name="connsiteX14" fmla="*/ 0 w 2454460"/>
                <a:gd name="connsiteY14" fmla="*/ 3095219 h 3670220"/>
                <a:gd name="connsiteX15" fmla="*/ 0 w 2454460"/>
                <a:gd name="connsiteY15" fmla="*/ 2593622 h 3670220"/>
                <a:gd name="connsiteX16" fmla="*/ 0 w 2454460"/>
                <a:gd name="connsiteY16" fmla="*/ 2055323 h 3670220"/>
                <a:gd name="connsiteX17" fmla="*/ 0 w 2454460"/>
                <a:gd name="connsiteY17" fmla="*/ 1443620 h 3670220"/>
                <a:gd name="connsiteX18" fmla="*/ 0 w 2454460"/>
                <a:gd name="connsiteY18" fmla="*/ 942023 h 3670220"/>
                <a:gd name="connsiteX19" fmla="*/ 0 w 2454460"/>
                <a:gd name="connsiteY19" fmla="*/ 0 h 3670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454460" h="3670220" fill="none" extrusionOk="0">
                  <a:moveTo>
                    <a:pt x="0" y="0"/>
                  </a:moveTo>
                  <a:cubicBezTo>
                    <a:pt x="147947" y="-20583"/>
                    <a:pt x="375187" y="-19740"/>
                    <a:pt x="589070" y="0"/>
                  </a:cubicBezTo>
                  <a:cubicBezTo>
                    <a:pt x="802953" y="19740"/>
                    <a:pt x="1048424" y="15171"/>
                    <a:pt x="1251775" y="0"/>
                  </a:cubicBezTo>
                  <a:cubicBezTo>
                    <a:pt x="1455127" y="-15171"/>
                    <a:pt x="1697093" y="11091"/>
                    <a:pt x="1816300" y="0"/>
                  </a:cubicBezTo>
                  <a:cubicBezTo>
                    <a:pt x="1935507" y="-11091"/>
                    <a:pt x="2326365" y="-3528"/>
                    <a:pt x="2454460" y="0"/>
                  </a:cubicBezTo>
                  <a:cubicBezTo>
                    <a:pt x="2480255" y="194785"/>
                    <a:pt x="2470695" y="350298"/>
                    <a:pt x="2454460" y="685108"/>
                  </a:cubicBezTo>
                  <a:cubicBezTo>
                    <a:pt x="2438225" y="1019918"/>
                    <a:pt x="2470528" y="1112013"/>
                    <a:pt x="2454460" y="1370215"/>
                  </a:cubicBezTo>
                  <a:cubicBezTo>
                    <a:pt x="2438392" y="1628417"/>
                    <a:pt x="2476340" y="1748532"/>
                    <a:pt x="2454460" y="2018621"/>
                  </a:cubicBezTo>
                  <a:cubicBezTo>
                    <a:pt x="2432580" y="2288710"/>
                    <a:pt x="2482472" y="2384424"/>
                    <a:pt x="2454460" y="2703729"/>
                  </a:cubicBezTo>
                  <a:cubicBezTo>
                    <a:pt x="2426448" y="3023034"/>
                    <a:pt x="2495580" y="3356747"/>
                    <a:pt x="2454460" y="3670220"/>
                  </a:cubicBezTo>
                  <a:cubicBezTo>
                    <a:pt x="2195761" y="3647213"/>
                    <a:pt x="2055381" y="3679829"/>
                    <a:pt x="1889934" y="3670220"/>
                  </a:cubicBezTo>
                  <a:cubicBezTo>
                    <a:pt x="1724487" y="3660611"/>
                    <a:pt x="1482029" y="3661756"/>
                    <a:pt x="1349953" y="3670220"/>
                  </a:cubicBezTo>
                  <a:cubicBezTo>
                    <a:pt x="1217877" y="3678684"/>
                    <a:pt x="830016" y="3653310"/>
                    <a:pt x="687249" y="3670220"/>
                  </a:cubicBezTo>
                  <a:cubicBezTo>
                    <a:pt x="544482" y="3687130"/>
                    <a:pt x="247958" y="3674809"/>
                    <a:pt x="0" y="3670220"/>
                  </a:cubicBezTo>
                  <a:cubicBezTo>
                    <a:pt x="-17531" y="3402113"/>
                    <a:pt x="-4487" y="3279371"/>
                    <a:pt x="0" y="3095219"/>
                  </a:cubicBezTo>
                  <a:cubicBezTo>
                    <a:pt x="4487" y="2911067"/>
                    <a:pt x="2174" y="2772490"/>
                    <a:pt x="0" y="2593622"/>
                  </a:cubicBezTo>
                  <a:cubicBezTo>
                    <a:pt x="-2174" y="2414754"/>
                    <a:pt x="-16399" y="2204445"/>
                    <a:pt x="0" y="2055323"/>
                  </a:cubicBezTo>
                  <a:cubicBezTo>
                    <a:pt x="16399" y="1906201"/>
                    <a:pt x="-11439" y="1631477"/>
                    <a:pt x="0" y="1443620"/>
                  </a:cubicBezTo>
                  <a:cubicBezTo>
                    <a:pt x="11439" y="1255763"/>
                    <a:pt x="13379" y="1042344"/>
                    <a:pt x="0" y="942023"/>
                  </a:cubicBezTo>
                  <a:cubicBezTo>
                    <a:pt x="-13379" y="841702"/>
                    <a:pt x="-10467" y="337447"/>
                    <a:pt x="0" y="0"/>
                  </a:cubicBezTo>
                  <a:close/>
                </a:path>
                <a:path w="2454460" h="3670220" stroke="0" extrusionOk="0">
                  <a:moveTo>
                    <a:pt x="0" y="0"/>
                  </a:moveTo>
                  <a:cubicBezTo>
                    <a:pt x="230099" y="-5789"/>
                    <a:pt x="345921" y="24762"/>
                    <a:pt x="589070" y="0"/>
                  </a:cubicBezTo>
                  <a:cubicBezTo>
                    <a:pt x="832219" y="-24762"/>
                    <a:pt x="992119" y="-3438"/>
                    <a:pt x="1129052" y="0"/>
                  </a:cubicBezTo>
                  <a:cubicBezTo>
                    <a:pt x="1265985" y="3438"/>
                    <a:pt x="1518884" y="-2038"/>
                    <a:pt x="1669033" y="0"/>
                  </a:cubicBezTo>
                  <a:cubicBezTo>
                    <a:pt x="1819182" y="2038"/>
                    <a:pt x="2113947" y="-32567"/>
                    <a:pt x="2454460" y="0"/>
                  </a:cubicBezTo>
                  <a:cubicBezTo>
                    <a:pt x="2449157" y="195176"/>
                    <a:pt x="2463383" y="418986"/>
                    <a:pt x="2454460" y="575001"/>
                  </a:cubicBezTo>
                  <a:cubicBezTo>
                    <a:pt x="2445537" y="731016"/>
                    <a:pt x="2468645" y="903952"/>
                    <a:pt x="2454460" y="1113300"/>
                  </a:cubicBezTo>
                  <a:cubicBezTo>
                    <a:pt x="2440275" y="1322648"/>
                    <a:pt x="2474032" y="1558115"/>
                    <a:pt x="2454460" y="1688301"/>
                  </a:cubicBezTo>
                  <a:cubicBezTo>
                    <a:pt x="2434888" y="1818487"/>
                    <a:pt x="2449963" y="2138591"/>
                    <a:pt x="2454460" y="2373409"/>
                  </a:cubicBezTo>
                  <a:cubicBezTo>
                    <a:pt x="2458957" y="2608227"/>
                    <a:pt x="2444811" y="2836526"/>
                    <a:pt x="2454460" y="3058517"/>
                  </a:cubicBezTo>
                  <a:cubicBezTo>
                    <a:pt x="2464109" y="3280508"/>
                    <a:pt x="2473098" y="3497982"/>
                    <a:pt x="2454460" y="3670220"/>
                  </a:cubicBezTo>
                  <a:cubicBezTo>
                    <a:pt x="2159026" y="3678943"/>
                    <a:pt x="1977016" y="3655504"/>
                    <a:pt x="1840845" y="3670220"/>
                  </a:cubicBezTo>
                  <a:cubicBezTo>
                    <a:pt x="1704674" y="3684936"/>
                    <a:pt x="1352928" y="3666492"/>
                    <a:pt x="1178141" y="3670220"/>
                  </a:cubicBezTo>
                  <a:cubicBezTo>
                    <a:pt x="1003354" y="3673948"/>
                    <a:pt x="772212" y="3665262"/>
                    <a:pt x="564526" y="3670220"/>
                  </a:cubicBezTo>
                  <a:cubicBezTo>
                    <a:pt x="356840" y="3675178"/>
                    <a:pt x="139835" y="3672386"/>
                    <a:pt x="0" y="3670220"/>
                  </a:cubicBezTo>
                  <a:cubicBezTo>
                    <a:pt x="-23718" y="3504993"/>
                    <a:pt x="-4692" y="3373613"/>
                    <a:pt x="0" y="3168623"/>
                  </a:cubicBezTo>
                  <a:cubicBezTo>
                    <a:pt x="4692" y="2963633"/>
                    <a:pt x="24587" y="2868454"/>
                    <a:pt x="0" y="2667027"/>
                  </a:cubicBezTo>
                  <a:cubicBezTo>
                    <a:pt x="-24587" y="2465600"/>
                    <a:pt x="16085" y="2280671"/>
                    <a:pt x="0" y="1981919"/>
                  </a:cubicBezTo>
                  <a:cubicBezTo>
                    <a:pt x="-16085" y="1683167"/>
                    <a:pt x="-11929" y="1653838"/>
                    <a:pt x="0" y="1333513"/>
                  </a:cubicBezTo>
                  <a:cubicBezTo>
                    <a:pt x="11929" y="1013188"/>
                    <a:pt x="-24085" y="966472"/>
                    <a:pt x="0" y="685108"/>
                  </a:cubicBezTo>
                  <a:cubicBezTo>
                    <a:pt x="24085" y="403744"/>
                    <a:pt x="13417" y="174719"/>
                    <a:pt x="0" y="0"/>
                  </a:cubicBezTo>
                  <a:close/>
                </a:path>
              </a:pathLst>
            </a:custGeom>
            <a:ln w="38100">
              <a:solidFill>
                <a:schemeClr val="bg1"/>
              </a:solidFill>
              <a:extLst>
                <a:ext uri="{C807C97D-BFC1-408E-A445-0C87EB9F89A2}">
                  <ask:lineSketchStyleProps xmlns="" xmlns:ask="http://schemas.microsoft.com/office/drawing/2018/sketchyshapes" sd="2676024020">
                    <a:prstGeom prst="rect">
                      <a:avLst/>
                    </a:prstGeom>
                    <ask:type>
                      <ask:lineSketchFreehand/>
                    </ask:type>
                  </ask:lineSketchStyleProps>
                </a:ext>
              </a:extLst>
            </a:ln>
          </p:spPr>
        </p:pic>
      </p:grpSp>
      <p:sp>
        <p:nvSpPr>
          <p:cNvPr id="7" name="Freeform: Shape 6">
            <a:extLst>
              <a:ext uri="{FF2B5EF4-FFF2-40B4-BE49-F238E27FC236}">
                <a16:creationId xmlns:a16="http://schemas.microsoft.com/office/drawing/2014/main" id="{091C4785-F595-585D-423F-3FAAC321E77A}"/>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Twinkl"/>
                <a:ea typeface="+mn-ea"/>
                <a:cs typeface="+mn-cs"/>
              </a:rPr>
              <a:t>Women’s Wartime Roles</a:t>
            </a:r>
            <a:endParaRPr kumimoji="0" lang="en-GB" sz="2800" b="0" i="0" u="none" strike="noStrike" kern="1200" cap="none" spc="0" normalizeH="0" baseline="0" noProof="0" dirty="0">
              <a:ln>
                <a:noFill/>
              </a:ln>
              <a:solidFill>
                <a:prstClr val="white"/>
              </a:solidFill>
              <a:effectLst/>
              <a:uLnTx/>
              <a:uFillTx/>
              <a:latin typeface="Twinkl"/>
              <a:ea typeface="+mn-ea"/>
              <a:cs typeface="+mn-cs"/>
            </a:endParaRPr>
          </a:p>
        </p:txBody>
      </p:sp>
      <p:sp>
        <p:nvSpPr>
          <p:cNvPr id="15" name="Text Box"/>
          <p:cNvSpPr/>
          <p:nvPr/>
        </p:nvSpPr>
        <p:spPr>
          <a:xfrm>
            <a:off x="2224595" y="1606687"/>
            <a:ext cx="7936378" cy="710552"/>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winkl"/>
                <a:ea typeface="+mn-ea"/>
                <a:cs typeface="+mn-cs"/>
              </a:rPr>
              <a:t>When the Second World War started, women in Britain answered the call in their tens of thousands, just as they had in the First World War. </a:t>
            </a:r>
            <a:endParaRPr kumimoji="0" lang="en-GB" sz="1600" b="0" i="0" u="none" strike="noStrike" kern="1200" cap="none" spc="0" normalizeH="0" baseline="0" noProof="0" dirty="0">
              <a:ln>
                <a:noFill/>
              </a:ln>
              <a:solidFill>
                <a:prstClr val="white"/>
              </a:solidFill>
              <a:effectLst/>
              <a:uLnTx/>
              <a:uFillTx/>
              <a:latin typeface="Twinkl"/>
              <a:ea typeface="+mn-ea"/>
              <a:cs typeface="+mn-cs"/>
            </a:endParaRPr>
          </a:p>
        </p:txBody>
      </p:sp>
      <p:sp>
        <p:nvSpPr>
          <p:cNvPr id="16" name="Rectangle 15">
            <a:extLst>
              <a:ext uri="{FF2B5EF4-FFF2-40B4-BE49-F238E27FC236}">
                <a16:creationId xmlns:a16="http://schemas.microsoft.com/office/drawing/2014/main" id="{0B4DC08E-6C35-6FC7-53FF-D50C278AD3E6}"/>
              </a:ext>
            </a:extLst>
          </p:cNvPr>
          <p:cNvSpPr/>
          <p:nvPr/>
        </p:nvSpPr>
        <p:spPr>
          <a:xfrm>
            <a:off x="2096473" y="1606687"/>
            <a:ext cx="128122" cy="710552"/>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grpSp>
        <p:nvGrpSpPr>
          <p:cNvPr id="23" name="Group 22">
            <a:extLst>
              <a:ext uri="{FF2B5EF4-FFF2-40B4-BE49-F238E27FC236}">
                <a16:creationId xmlns:a16="http://schemas.microsoft.com/office/drawing/2014/main" id="{01DC43D9-DADA-DFAF-787D-E8EFA892FC3B}"/>
              </a:ext>
            </a:extLst>
          </p:cNvPr>
          <p:cNvGrpSpPr/>
          <p:nvPr/>
        </p:nvGrpSpPr>
        <p:grpSpPr>
          <a:xfrm>
            <a:off x="6462620" y="2395358"/>
            <a:ext cx="3111314" cy="3971488"/>
            <a:chOff x="4938620" y="2395358"/>
            <a:chExt cx="3111314" cy="3971488"/>
          </a:xfrm>
        </p:grpSpPr>
        <p:sp>
          <p:nvSpPr>
            <p:cNvPr id="20" name="Rectangle 19">
              <a:extLst>
                <a:ext uri="{FF2B5EF4-FFF2-40B4-BE49-F238E27FC236}">
                  <a16:creationId xmlns:a16="http://schemas.microsoft.com/office/drawing/2014/main" id="{83412342-D308-84B1-9A9A-5117EF05B120}"/>
                </a:ext>
              </a:extLst>
            </p:cNvPr>
            <p:cNvSpPr/>
            <p:nvPr/>
          </p:nvSpPr>
          <p:spPr>
            <a:xfrm>
              <a:off x="5029763" y="2457449"/>
              <a:ext cx="3020171" cy="3909397"/>
            </a:xfrm>
            <a:prstGeom prst="rect">
              <a:avLst/>
            </a:prstGeom>
            <a:solidFill>
              <a:schemeClr val="tx2">
                <a:lumMod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
          <p:nvSpPr>
            <p:cNvPr id="18" name="Rectangle 17">
              <a:extLst>
                <a:ext uri="{FF2B5EF4-FFF2-40B4-BE49-F238E27FC236}">
                  <a16:creationId xmlns:a16="http://schemas.microsoft.com/office/drawing/2014/main" id="{D3A3AF9F-1B5E-9A76-A808-247A9ED3DB25}"/>
                </a:ext>
              </a:extLst>
            </p:cNvPr>
            <p:cNvSpPr/>
            <p:nvPr/>
          </p:nvSpPr>
          <p:spPr>
            <a:xfrm>
              <a:off x="4938620" y="2395358"/>
              <a:ext cx="3030071" cy="3909397"/>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pic>
          <p:nvPicPr>
            <p:cNvPr id="12" name="Picture 11" descr="A person working on horses&#10;&#10;Description automatically generated with medium confidence">
              <a:extLst>
                <a:ext uri="{FF2B5EF4-FFF2-40B4-BE49-F238E27FC236}">
                  <a16:creationId xmlns:a16="http://schemas.microsoft.com/office/drawing/2014/main" id="{14F4C0F9-DECF-40F7-0538-75408A52DA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71262" y="2533349"/>
              <a:ext cx="2753993" cy="3663831"/>
            </a:xfrm>
            <a:custGeom>
              <a:avLst/>
              <a:gdLst>
                <a:gd name="connsiteX0" fmla="*/ 0 w 2753993"/>
                <a:gd name="connsiteY0" fmla="*/ 0 h 3663831"/>
                <a:gd name="connsiteX1" fmla="*/ 495719 w 2753993"/>
                <a:gd name="connsiteY1" fmla="*/ 0 h 3663831"/>
                <a:gd name="connsiteX2" fmla="*/ 1101597 w 2753993"/>
                <a:gd name="connsiteY2" fmla="*/ 0 h 3663831"/>
                <a:gd name="connsiteX3" fmla="*/ 1707476 w 2753993"/>
                <a:gd name="connsiteY3" fmla="*/ 0 h 3663831"/>
                <a:gd name="connsiteX4" fmla="*/ 2203194 w 2753993"/>
                <a:gd name="connsiteY4" fmla="*/ 0 h 3663831"/>
                <a:gd name="connsiteX5" fmla="*/ 2753993 w 2753993"/>
                <a:gd name="connsiteY5" fmla="*/ 0 h 3663831"/>
                <a:gd name="connsiteX6" fmla="*/ 2753993 w 2753993"/>
                <a:gd name="connsiteY6" fmla="*/ 523404 h 3663831"/>
                <a:gd name="connsiteX7" fmla="*/ 2753993 w 2753993"/>
                <a:gd name="connsiteY7" fmla="*/ 1010171 h 3663831"/>
                <a:gd name="connsiteX8" fmla="*/ 2753993 w 2753993"/>
                <a:gd name="connsiteY8" fmla="*/ 1423660 h 3663831"/>
                <a:gd name="connsiteX9" fmla="*/ 2753993 w 2753993"/>
                <a:gd name="connsiteY9" fmla="*/ 1837150 h 3663831"/>
                <a:gd name="connsiteX10" fmla="*/ 2753993 w 2753993"/>
                <a:gd name="connsiteY10" fmla="*/ 2323916 h 3663831"/>
                <a:gd name="connsiteX11" fmla="*/ 2753993 w 2753993"/>
                <a:gd name="connsiteY11" fmla="*/ 2883958 h 3663831"/>
                <a:gd name="connsiteX12" fmla="*/ 2753993 w 2753993"/>
                <a:gd name="connsiteY12" fmla="*/ 3663831 h 3663831"/>
                <a:gd name="connsiteX13" fmla="*/ 2175654 w 2753993"/>
                <a:gd name="connsiteY13" fmla="*/ 3663831 h 3663831"/>
                <a:gd name="connsiteX14" fmla="*/ 1707476 w 2753993"/>
                <a:gd name="connsiteY14" fmla="*/ 3663831 h 3663831"/>
                <a:gd name="connsiteX15" fmla="*/ 1211757 w 2753993"/>
                <a:gd name="connsiteY15" fmla="*/ 3663831 h 3663831"/>
                <a:gd name="connsiteX16" fmla="*/ 660958 w 2753993"/>
                <a:gd name="connsiteY16" fmla="*/ 3663831 h 3663831"/>
                <a:gd name="connsiteX17" fmla="*/ 0 w 2753993"/>
                <a:gd name="connsiteY17" fmla="*/ 3663831 h 3663831"/>
                <a:gd name="connsiteX18" fmla="*/ 0 w 2753993"/>
                <a:gd name="connsiteY18" fmla="*/ 3250342 h 3663831"/>
                <a:gd name="connsiteX19" fmla="*/ 0 w 2753993"/>
                <a:gd name="connsiteY19" fmla="*/ 2653660 h 3663831"/>
                <a:gd name="connsiteX20" fmla="*/ 0 w 2753993"/>
                <a:gd name="connsiteY20" fmla="*/ 2093618 h 3663831"/>
                <a:gd name="connsiteX21" fmla="*/ 0 w 2753993"/>
                <a:gd name="connsiteY21" fmla="*/ 1496937 h 3663831"/>
                <a:gd name="connsiteX22" fmla="*/ 0 w 2753993"/>
                <a:gd name="connsiteY22" fmla="*/ 1010171 h 3663831"/>
                <a:gd name="connsiteX23" fmla="*/ 0 w 2753993"/>
                <a:gd name="connsiteY23" fmla="*/ 0 h 36638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753993" h="3663831" fill="none" extrusionOk="0">
                  <a:moveTo>
                    <a:pt x="0" y="0"/>
                  </a:moveTo>
                  <a:cubicBezTo>
                    <a:pt x="132371" y="-29317"/>
                    <a:pt x="375655" y="59409"/>
                    <a:pt x="495719" y="0"/>
                  </a:cubicBezTo>
                  <a:cubicBezTo>
                    <a:pt x="615783" y="-59409"/>
                    <a:pt x="829070" y="26215"/>
                    <a:pt x="1101597" y="0"/>
                  </a:cubicBezTo>
                  <a:cubicBezTo>
                    <a:pt x="1374124" y="-26215"/>
                    <a:pt x="1430976" y="43551"/>
                    <a:pt x="1707476" y="0"/>
                  </a:cubicBezTo>
                  <a:cubicBezTo>
                    <a:pt x="1983976" y="-43551"/>
                    <a:pt x="2003074" y="19642"/>
                    <a:pt x="2203194" y="0"/>
                  </a:cubicBezTo>
                  <a:cubicBezTo>
                    <a:pt x="2403314" y="-19642"/>
                    <a:pt x="2636929" y="31782"/>
                    <a:pt x="2753993" y="0"/>
                  </a:cubicBezTo>
                  <a:cubicBezTo>
                    <a:pt x="2799852" y="192152"/>
                    <a:pt x="2749858" y="370903"/>
                    <a:pt x="2753993" y="523404"/>
                  </a:cubicBezTo>
                  <a:cubicBezTo>
                    <a:pt x="2758128" y="675905"/>
                    <a:pt x="2695859" y="890781"/>
                    <a:pt x="2753993" y="1010171"/>
                  </a:cubicBezTo>
                  <a:cubicBezTo>
                    <a:pt x="2812127" y="1129561"/>
                    <a:pt x="2725313" y="1337849"/>
                    <a:pt x="2753993" y="1423660"/>
                  </a:cubicBezTo>
                  <a:cubicBezTo>
                    <a:pt x="2782673" y="1509471"/>
                    <a:pt x="2724819" y="1729016"/>
                    <a:pt x="2753993" y="1837150"/>
                  </a:cubicBezTo>
                  <a:cubicBezTo>
                    <a:pt x="2783167" y="1945284"/>
                    <a:pt x="2721288" y="2109126"/>
                    <a:pt x="2753993" y="2323916"/>
                  </a:cubicBezTo>
                  <a:cubicBezTo>
                    <a:pt x="2786698" y="2538706"/>
                    <a:pt x="2739337" y="2676384"/>
                    <a:pt x="2753993" y="2883958"/>
                  </a:cubicBezTo>
                  <a:cubicBezTo>
                    <a:pt x="2768649" y="3091532"/>
                    <a:pt x="2745045" y="3327575"/>
                    <a:pt x="2753993" y="3663831"/>
                  </a:cubicBezTo>
                  <a:cubicBezTo>
                    <a:pt x="2572183" y="3721505"/>
                    <a:pt x="2378813" y="3634312"/>
                    <a:pt x="2175654" y="3663831"/>
                  </a:cubicBezTo>
                  <a:cubicBezTo>
                    <a:pt x="1972495" y="3693350"/>
                    <a:pt x="1820746" y="3659170"/>
                    <a:pt x="1707476" y="3663831"/>
                  </a:cubicBezTo>
                  <a:cubicBezTo>
                    <a:pt x="1594206" y="3668492"/>
                    <a:pt x="1361811" y="3623612"/>
                    <a:pt x="1211757" y="3663831"/>
                  </a:cubicBezTo>
                  <a:cubicBezTo>
                    <a:pt x="1061703" y="3704050"/>
                    <a:pt x="782315" y="3662474"/>
                    <a:pt x="660958" y="3663831"/>
                  </a:cubicBezTo>
                  <a:cubicBezTo>
                    <a:pt x="539601" y="3665188"/>
                    <a:pt x="218213" y="3620380"/>
                    <a:pt x="0" y="3663831"/>
                  </a:cubicBezTo>
                  <a:cubicBezTo>
                    <a:pt x="-47877" y="3573645"/>
                    <a:pt x="24875" y="3345258"/>
                    <a:pt x="0" y="3250342"/>
                  </a:cubicBezTo>
                  <a:cubicBezTo>
                    <a:pt x="-24875" y="3155426"/>
                    <a:pt x="13666" y="2911071"/>
                    <a:pt x="0" y="2653660"/>
                  </a:cubicBezTo>
                  <a:cubicBezTo>
                    <a:pt x="-13666" y="2396249"/>
                    <a:pt x="26517" y="2291818"/>
                    <a:pt x="0" y="2093618"/>
                  </a:cubicBezTo>
                  <a:cubicBezTo>
                    <a:pt x="-26517" y="1895418"/>
                    <a:pt x="30409" y="1724068"/>
                    <a:pt x="0" y="1496937"/>
                  </a:cubicBezTo>
                  <a:cubicBezTo>
                    <a:pt x="-30409" y="1269806"/>
                    <a:pt x="43229" y="1133229"/>
                    <a:pt x="0" y="1010171"/>
                  </a:cubicBezTo>
                  <a:cubicBezTo>
                    <a:pt x="-43229" y="887113"/>
                    <a:pt x="46801" y="380144"/>
                    <a:pt x="0" y="0"/>
                  </a:cubicBezTo>
                  <a:close/>
                </a:path>
                <a:path w="2753993" h="3663831" stroke="0" extrusionOk="0">
                  <a:moveTo>
                    <a:pt x="0" y="0"/>
                  </a:moveTo>
                  <a:cubicBezTo>
                    <a:pt x="188150" y="-25076"/>
                    <a:pt x="307195" y="19158"/>
                    <a:pt x="468179" y="0"/>
                  </a:cubicBezTo>
                  <a:cubicBezTo>
                    <a:pt x="629163" y="-19158"/>
                    <a:pt x="774958" y="34021"/>
                    <a:pt x="1046517" y="0"/>
                  </a:cubicBezTo>
                  <a:cubicBezTo>
                    <a:pt x="1318076" y="-34021"/>
                    <a:pt x="1441199" y="8771"/>
                    <a:pt x="1652396" y="0"/>
                  </a:cubicBezTo>
                  <a:cubicBezTo>
                    <a:pt x="1863593" y="-8771"/>
                    <a:pt x="1933923" y="10395"/>
                    <a:pt x="2148115" y="0"/>
                  </a:cubicBezTo>
                  <a:cubicBezTo>
                    <a:pt x="2362307" y="-10395"/>
                    <a:pt x="2574637" y="20135"/>
                    <a:pt x="2753993" y="0"/>
                  </a:cubicBezTo>
                  <a:cubicBezTo>
                    <a:pt x="2792409" y="230425"/>
                    <a:pt x="2740841" y="406222"/>
                    <a:pt x="2753993" y="523404"/>
                  </a:cubicBezTo>
                  <a:cubicBezTo>
                    <a:pt x="2767145" y="640586"/>
                    <a:pt x="2709319" y="893685"/>
                    <a:pt x="2753993" y="1083447"/>
                  </a:cubicBezTo>
                  <a:cubicBezTo>
                    <a:pt x="2798667" y="1273209"/>
                    <a:pt x="2753051" y="1535543"/>
                    <a:pt x="2753993" y="1680128"/>
                  </a:cubicBezTo>
                  <a:cubicBezTo>
                    <a:pt x="2754935" y="1824713"/>
                    <a:pt x="2743904" y="1935602"/>
                    <a:pt x="2753993" y="2093618"/>
                  </a:cubicBezTo>
                  <a:cubicBezTo>
                    <a:pt x="2764082" y="2251634"/>
                    <a:pt x="2750821" y="2507397"/>
                    <a:pt x="2753993" y="2653660"/>
                  </a:cubicBezTo>
                  <a:cubicBezTo>
                    <a:pt x="2757165" y="2799923"/>
                    <a:pt x="2727593" y="2925763"/>
                    <a:pt x="2753993" y="3103788"/>
                  </a:cubicBezTo>
                  <a:cubicBezTo>
                    <a:pt x="2780393" y="3281813"/>
                    <a:pt x="2690786" y="3519451"/>
                    <a:pt x="2753993" y="3663831"/>
                  </a:cubicBezTo>
                  <a:cubicBezTo>
                    <a:pt x="2628746" y="3688844"/>
                    <a:pt x="2409563" y="3607133"/>
                    <a:pt x="2203194" y="3663831"/>
                  </a:cubicBezTo>
                  <a:cubicBezTo>
                    <a:pt x="1996825" y="3720529"/>
                    <a:pt x="1802406" y="3591253"/>
                    <a:pt x="1597316" y="3663831"/>
                  </a:cubicBezTo>
                  <a:cubicBezTo>
                    <a:pt x="1392226" y="3736409"/>
                    <a:pt x="1282885" y="3643092"/>
                    <a:pt x="991437" y="3663831"/>
                  </a:cubicBezTo>
                  <a:cubicBezTo>
                    <a:pt x="699989" y="3684570"/>
                    <a:pt x="647082" y="3624767"/>
                    <a:pt x="523259" y="3663831"/>
                  </a:cubicBezTo>
                  <a:cubicBezTo>
                    <a:pt x="399436" y="3702895"/>
                    <a:pt x="226633" y="3643863"/>
                    <a:pt x="0" y="3663831"/>
                  </a:cubicBezTo>
                  <a:cubicBezTo>
                    <a:pt x="-27073" y="3565844"/>
                    <a:pt x="39296" y="3456882"/>
                    <a:pt x="0" y="3250342"/>
                  </a:cubicBezTo>
                  <a:cubicBezTo>
                    <a:pt x="-39296" y="3043802"/>
                    <a:pt x="5446" y="2978969"/>
                    <a:pt x="0" y="2836852"/>
                  </a:cubicBezTo>
                  <a:cubicBezTo>
                    <a:pt x="-5446" y="2694735"/>
                    <a:pt x="25265" y="2419197"/>
                    <a:pt x="0" y="2276809"/>
                  </a:cubicBezTo>
                  <a:cubicBezTo>
                    <a:pt x="-25265" y="2134421"/>
                    <a:pt x="39926" y="1948129"/>
                    <a:pt x="0" y="1753405"/>
                  </a:cubicBezTo>
                  <a:cubicBezTo>
                    <a:pt x="-39926" y="1558681"/>
                    <a:pt x="23264" y="1355715"/>
                    <a:pt x="0" y="1230000"/>
                  </a:cubicBezTo>
                  <a:cubicBezTo>
                    <a:pt x="-23264" y="1104286"/>
                    <a:pt x="29818" y="849622"/>
                    <a:pt x="0" y="743234"/>
                  </a:cubicBezTo>
                  <a:cubicBezTo>
                    <a:pt x="-29818" y="636846"/>
                    <a:pt x="57971" y="200890"/>
                    <a:pt x="0" y="0"/>
                  </a:cubicBezTo>
                  <a:close/>
                </a:path>
              </a:pathLst>
            </a:custGeom>
            <a:ln w="38100">
              <a:solidFill>
                <a:schemeClr val="bg1"/>
              </a:solidFill>
              <a:extLst>
                <a:ext uri="{C807C97D-BFC1-408E-A445-0C87EB9F89A2}">
                  <ask:lineSketchStyleProps xmlns="" xmlns:ask="http://schemas.microsoft.com/office/drawing/2018/sketchyshapes" sd="2636028658">
                    <a:prstGeom prst="rect">
                      <a:avLst/>
                    </a:prstGeom>
                    <ask:type>
                      <ask:lineSketchScribble/>
                    </ask:type>
                  </ask:lineSketchStyleProps>
                </a:ext>
              </a:extLst>
            </a:ln>
          </p:spPr>
        </p:pic>
      </p:grpSp>
    </p:spTree>
    <p:extLst>
      <p:ext uri="{BB962C8B-B14F-4D97-AF65-F5344CB8AC3E}">
        <p14:creationId xmlns:p14="http://schemas.microsoft.com/office/powerpoint/2010/main" val="3655440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2"/>
                                        </p:tgtEl>
                                        <p:attrNameLst>
                                          <p:attrName>style.visibility</p:attrName>
                                        </p:attrNameLst>
                                      </p:cBhvr>
                                      <p:to>
                                        <p:strVal val="visible"/>
                                      </p:to>
                                    </p:set>
                                    <p:animEffect transition="in" filter="fade">
                                      <p:cBhvr>
                                        <p:cTn id="13" dur="1000"/>
                                        <p:tgtEl>
                                          <p:spTgt spid="22"/>
                                        </p:tgtEl>
                                      </p:cBhvr>
                                    </p:animEffect>
                                    <p:anim calcmode="lin" valueType="num">
                                      <p:cBhvr>
                                        <p:cTn id="14" dur="1000" fill="hold"/>
                                        <p:tgtEl>
                                          <p:spTgt spid="22"/>
                                        </p:tgtEl>
                                        <p:attrNameLst>
                                          <p:attrName>ppt_x</p:attrName>
                                        </p:attrNameLst>
                                      </p:cBhvr>
                                      <p:tavLst>
                                        <p:tav tm="0">
                                          <p:val>
                                            <p:strVal val="#ppt_x"/>
                                          </p:val>
                                        </p:tav>
                                        <p:tav tm="100000">
                                          <p:val>
                                            <p:strVal val="#ppt_x"/>
                                          </p:val>
                                        </p:tav>
                                      </p:tavLst>
                                    </p:anim>
                                    <p:anim calcmode="lin" valueType="num">
                                      <p:cBhvr>
                                        <p:cTn id="15" dur="1000" fill="hold"/>
                                        <p:tgtEl>
                                          <p:spTgt spid="22"/>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anim calcmode="lin" valueType="num">
                                      <p:cBhvr>
                                        <p:cTn id="19" dur="1000" fill="hold"/>
                                        <p:tgtEl>
                                          <p:spTgt spid="23"/>
                                        </p:tgtEl>
                                        <p:attrNameLst>
                                          <p:attrName>ppt_x</p:attrName>
                                        </p:attrNameLst>
                                      </p:cBhvr>
                                      <p:tavLst>
                                        <p:tav tm="0">
                                          <p:val>
                                            <p:strVal val="#ppt_x"/>
                                          </p:val>
                                        </p:tav>
                                        <p:tav tm="100000">
                                          <p:val>
                                            <p:strVal val="#ppt_x"/>
                                          </p:val>
                                        </p:tav>
                                      </p:tavLst>
                                    </p:anim>
                                    <p:anim calcmode="lin" valueType="num">
                                      <p:cBhvr>
                                        <p:cTn id="20"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Box">
            <a:extLst>
              <a:ext uri="{FF2B5EF4-FFF2-40B4-BE49-F238E27FC236}">
                <a16:creationId xmlns:a16="http://schemas.microsoft.com/office/drawing/2014/main" id="{1D32CC69-7068-2D3A-8B03-6DFD6C98B0A3}"/>
              </a:ext>
            </a:extLst>
          </p:cNvPr>
          <p:cNvSpPr/>
          <p:nvPr/>
        </p:nvSpPr>
        <p:spPr>
          <a:xfrm>
            <a:off x="2246710" y="5271513"/>
            <a:ext cx="5684212" cy="710552"/>
          </a:xfrm>
          <a:prstGeom prst="rect">
            <a:avLst/>
          </a:prstGeom>
          <a:gradFill>
            <a:gsLst>
              <a:gs pos="0">
                <a:schemeClr val="accent1">
                  <a:lumMod val="5000"/>
                  <a:lumOff val="95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winkl"/>
                <a:ea typeface="+mn-ea"/>
                <a:cs typeface="+mn-cs"/>
              </a:rPr>
              <a:t>Some jobs were tiring and some dangerous but there were many new opportunities open to women.</a:t>
            </a:r>
            <a:endParaRPr kumimoji="0" lang="en-GB" sz="1600" b="0" i="0" u="none" strike="noStrike" kern="1200" cap="none" spc="0" normalizeH="0" baseline="0" noProof="0" dirty="0">
              <a:ln>
                <a:noFill/>
              </a:ln>
              <a:solidFill>
                <a:prstClr val="white"/>
              </a:solidFill>
              <a:effectLst/>
              <a:uLnTx/>
              <a:uFillTx/>
              <a:latin typeface="Twinkl"/>
              <a:ea typeface="+mn-ea"/>
              <a:cs typeface="+mn-cs"/>
            </a:endParaRPr>
          </a:p>
        </p:txBody>
      </p:sp>
      <p:sp>
        <p:nvSpPr>
          <p:cNvPr id="4" name="Freeform: Shape 3">
            <a:extLst>
              <a:ext uri="{FF2B5EF4-FFF2-40B4-BE49-F238E27FC236}">
                <a16:creationId xmlns:a16="http://schemas.microsoft.com/office/drawing/2014/main" id="{99590B0B-8FF1-4BA5-F7C0-DB76EF1E88D7}"/>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Twinkl"/>
                <a:ea typeface="+mn-ea"/>
                <a:cs typeface="+mn-cs"/>
              </a:rPr>
              <a:t>Women’s Wartime Roles</a:t>
            </a:r>
            <a:endParaRPr kumimoji="0" lang="en-GB" sz="2800" b="0" i="0" u="none" strike="noStrike" kern="1200" cap="none" spc="0" normalizeH="0" baseline="0" noProof="0" dirty="0">
              <a:ln>
                <a:noFill/>
              </a:ln>
              <a:solidFill>
                <a:prstClr val="white"/>
              </a:solidFill>
              <a:effectLst/>
              <a:uLnTx/>
              <a:uFillTx/>
              <a:latin typeface="Twinkl"/>
              <a:ea typeface="+mn-ea"/>
              <a:cs typeface="+mn-cs"/>
            </a:endParaRPr>
          </a:p>
        </p:txBody>
      </p:sp>
      <p:sp>
        <p:nvSpPr>
          <p:cNvPr id="5" name="Text Box">
            <a:extLst>
              <a:ext uri="{FF2B5EF4-FFF2-40B4-BE49-F238E27FC236}">
                <a16:creationId xmlns:a16="http://schemas.microsoft.com/office/drawing/2014/main" id="{D049CA02-730B-C4B2-40D7-8456BD484C9B}"/>
              </a:ext>
            </a:extLst>
          </p:cNvPr>
          <p:cNvSpPr/>
          <p:nvPr/>
        </p:nvSpPr>
        <p:spPr>
          <a:xfrm>
            <a:off x="6063278" y="1628500"/>
            <a:ext cx="4064973" cy="1202994"/>
          </a:xfrm>
          <a:prstGeom prst="rect">
            <a:avLst/>
          </a:prstGeom>
          <a:gradFill flip="none" rotWithShape="1">
            <a:gsLst>
              <a:gs pos="0">
                <a:schemeClr val="accent1">
                  <a:lumMod val="5000"/>
                  <a:lumOff val="95000"/>
                </a:schemeClr>
              </a:gs>
              <a:gs pos="100000">
                <a:srgbClr val="FFD9D9"/>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winkl"/>
                <a:ea typeface="+mn-ea"/>
                <a:cs typeface="+mn-cs"/>
              </a:rPr>
              <a:t>They took on a variety of duties and tasks in the women’s armed services, the factories, on the land and in voluntary roles. </a:t>
            </a:r>
            <a:endParaRPr kumimoji="0" lang="en-GB" sz="1600" b="0" i="0" u="none" strike="noStrike" kern="1200" cap="none" spc="0" normalizeH="0" baseline="0" noProof="0" dirty="0">
              <a:ln>
                <a:noFill/>
              </a:ln>
              <a:solidFill>
                <a:prstClr val="white"/>
              </a:solidFill>
              <a:effectLst/>
              <a:uLnTx/>
              <a:uFillTx/>
              <a:latin typeface="Twinkl"/>
              <a:ea typeface="+mn-ea"/>
              <a:cs typeface="+mn-cs"/>
            </a:endParaRPr>
          </a:p>
        </p:txBody>
      </p:sp>
      <p:sp>
        <p:nvSpPr>
          <p:cNvPr id="6" name="Rectangle 5">
            <a:extLst>
              <a:ext uri="{FF2B5EF4-FFF2-40B4-BE49-F238E27FC236}">
                <a16:creationId xmlns:a16="http://schemas.microsoft.com/office/drawing/2014/main" id="{96988B42-AEEA-069F-2EF3-657BE402D343}"/>
              </a:ext>
            </a:extLst>
          </p:cNvPr>
          <p:cNvSpPr/>
          <p:nvPr/>
        </p:nvSpPr>
        <p:spPr>
          <a:xfrm>
            <a:off x="5938852" y="1609418"/>
            <a:ext cx="124426" cy="1222076"/>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grpSp>
        <p:nvGrpSpPr>
          <p:cNvPr id="18" name="Group 17">
            <a:extLst>
              <a:ext uri="{FF2B5EF4-FFF2-40B4-BE49-F238E27FC236}">
                <a16:creationId xmlns:a16="http://schemas.microsoft.com/office/drawing/2014/main" id="{86389C41-8FD3-72C4-ECBD-40FA294273AC}"/>
              </a:ext>
            </a:extLst>
          </p:cNvPr>
          <p:cNvGrpSpPr/>
          <p:nvPr/>
        </p:nvGrpSpPr>
        <p:grpSpPr>
          <a:xfrm>
            <a:off x="2045935" y="1568871"/>
            <a:ext cx="3708345" cy="3046173"/>
            <a:chOff x="521934" y="1568870"/>
            <a:chExt cx="3708345" cy="3046173"/>
          </a:xfrm>
        </p:grpSpPr>
        <p:sp>
          <p:nvSpPr>
            <p:cNvPr id="11" name="Rectangle 10">
              <a:extLst>
                <a:ext uri="{FF2B5EF4-FFF2-40B4-BE49-F238E27FC236}">
                  <a16:creationId xmlns:a16="http://schemas.microsoft.com/office/drawing/2014/main" id="{531E9C31-5B82-2752-C8CC-F1C842617462}"/>
                </a:ext>
              </a:extLst>
            </p:cNvPr>
            <p:cNvSpPr/>
            <p:nvPr/>
          </p:nvSpPr>
          <p:spPr>
            <a:xfrm>
              <a:off x="603552" y="1647771"/>
              <a:ext cx="3626727" cy="2967272"/>
            </a:xfrm>
            <a:prstGeom prst="rect">
              <a:avLst/>
            </a:prstGeom>
            <a:solidFill>
              <a:schemeClr val="tx2">
                <a:lumMod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
          <p:nvSpPr>
            <p:cNvPr id="12" name="Rectangle 11">
              <a:extLst>
                <a:ext uri="{FF2B5EF4-FFF2-40B4-BE49-F238E27FC236}">
                  <a16:creationId xmlns:a16="http://schemas.microsoft.com/office/drawing/2014/main" id="{55487282-1792-190B-6370-1AFE54E9103A}"/>
                </a:ext>
              </a:extLst>
            </p:cNvPr>
            <p:cNvSpPr/>
            <p:nvPr/>
          </p:nvSpPr>
          <p:spPr>
            <a:xfrm>
              <a:off x="521934" y="1568870"/>
              <a:ext cx="3626727" cy="2967272"/>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pic>
          <p:nvPicPr>
            <p:cNvPr id="8" name="Picture 7" descr="A group of men pulling a large balloon&#10;&#10;Description automatically generated">
              <a:extLst>
                <a:ext uri="{FF2B5EF4-FFF2-40B4-BE49-F238E27FC236}">
                  <a16:creationId xmlns:a16="http://schemas.microsoft.com/office/drawing/2014/main" id="{6E67B652-F33F-199A-2A2D-F63C84C62C9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3579" y="1685410"/>
              <a:ext cx="3421302" cy="2756049"/>
            </a:xfrm>
            <a:custGeom>
              <a:avLst/>
              <a:gdLst>
                <a:gd name="connsiteX0" fmla="*/ 0 w 3421302"/>
                <a:gd name="connsiteY0" fmla="*/ 0 h 2756049"/>
                <a:gd name="connsiteX1" fmla="*/ 684260 w 3421302"/>
                <a:gd name="connsiteY1" fmla="*/ 0 h 2756049"/>
                <a:gd name="connsiteX2" fmla="*/ 1265882 w 3421302"/>
                <a:gd name="connsiteY2" fmla="*/ 0 h 2756049"/>
                <a:gd name="connsiteX3" fmla="*/ 1950142 w 3421302"/>
                <a:gd name="connsiteY3" fmla="*/ 0 h 2756049"/>
                <a:gd name="connsiteX4" fmla="*/ 2600190 w 3421302"/>
                <a:gd name="connsiteY4" fmla="*/ 0 h 2756049"/>
                <a:gd name="connsiteX5" fmla="*/ 3421302 w 3421302"/>
                <a:gd name="connsiteY5" fmla="*/ 0 h 2756049"/>
                <a:gd name="connsiteX6" fmla="*/ 3421302 w 3421302"/>
                <a:gd name="connsiteY6" fmla="*/ 744133 h 2756049"/>
                <a:gd name="connsiteX7" fmla="*/ 3421302 w 3421302"/>
                <a:gd name="connsiteY7" fmla="*/ 1350464 h 2756049"/>
                <a:gd name="connsiteX8" fmla="*/ 3421302 w 3421302"/>
                <a:gd name="connsiteY8" fmla="*/ 2011916 h 2756049"/>
                <a:gd name="connsiteX9" fmla="*/ 3421302 w 3421302"/>
                <a:gd name="connsiteY9" fmla="*/ 2756049 h 2756049"/>
                <a:gd name="connsiteX10" fmla="*/ 2771255 w 3421302"/>
                <a:gd name="connsiteY10" fmla="*/ 2756049 h 2756049"/>
                <a:gd name="connsiteX11" fmla="*/ 2018568 w 3421302"/>
                <a:gd name="connsiteY11" fmla="*/ 2756049 h 2756049"/>
                <a:gd name="connsiteX12" fmla="*/ 1265882 w 3421302"/>
                <a:gd name="connsiteY12" fmla="*/ 2756049 h 2756049"/>
                <a:gd name="connsiteX13" fmla="*/ 615834 w 3421302"/>
                <a:gd name="connsiteY13" fmla="*/ 2756049 h 2756049"/>
                <a:gd name="connsiteX14" fmla="*/ 0 w 3421302"/>
                <a:gd name="connsiteY14" fmla="*/ 2756049 h 2756049"/>
                <a:gd name="connsiteX15" fmla="*/ 0 w 3421302"/>
                <a:gd name="connsiteY15" fmla="*/ 2011916 h 2756049"/>
                <a:gd name="connsiteX16" fmla="*/ 0 w 3421302"/>
                <a:gd name="connsiteY16" fmla="*/ 1267783 h 2756049"/>
                <a:gd name="connsiteX17" fmla="*/ 0 w 3421302"/>
                <a:gd name="connsiteY17" fmla="*/ 633891 h 2756049"/>
                <a:gd name="connsiteX18" fmla="*/ 0 w 3421302"/>
                <a:gd name="connsiteY18" fmla="*/ 0 h 27560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3421302" h="2756049" fill="none" extrusionOk="0">
                  <a:moveTo>
                    <a:pt x="0" y="0"/>
                  </a:moveTo>
                  <a:cubicBezTo>
                    <a:pt x="295092" y="-2912"/>
                    <a:pt x="519127" y="-14545"/>
                    <a:pt x="684260" y="0"/>
                  </a:cubicBezTo>
                  <a:cubicBezTo>
                    <a:pt x="849393" y="14545"/>
                    <a:pt x="1139369" y="-14878"/>
                    <a:pt x="1265882" y="0"/>
                  </a:cubicBezTo>
                  <a:cubicBezTo>
                    <a:pt x="1392395" y="14878"/>
                    <a:pt x="1794007" y="-33919"/>
                    <a:pt x="1950142" y="0"/>
                  </a:cubicBezTo>
                  <a:cubicBezTo>
                    <a:pt x="2106277" y="33919"/>
                    <a:pt x="2373325" y="-23182"/>
                    <a:pt x="2600190" y="0"/>
                  </a:cubicBezTo>
                  <a:cubicBezTo>
                    <a:pt x="2827055" y="23182"/>
                    <a:pt x="3116266" y="27683"/>
                    <a:pt x="3421302" y="0"/>
                  </a:cubicBezTo>
                  <a:cubicBezTo>
                    <a:pt x="3419054" y="337930"/>
                    <a:pt x="3442733" y="459128"/>
                    <a:pt x="3421302" y="744133"/>
                  </a:cubicBezTo>
                  <a:cubicBezTo>
                    <a:pt x="3399871" y="1029138"/>
                    <a:pt x="3429955" y="1150253"/>
                    <a:pt x="3421302" y="1350464"/>
                  </a:cubicBezTo>
                  <a:cubicBezTo>
                    <a:pt x="3412649" y="1550675"/>
                    <a:pt x="3395820" y="1832360"/>
                    <a:pt x="3421302" y="2011916"/>
                  </a:cubicBezTo>
                  <a:cubicBezTo>
                    <a:pt x="3446784" y="2191472"/>
                    <a:pt x="3395355" y="2408770"/>
                    <a:pt x="3421302" y="2756049"/>
                  </a:cubicBezTo>
                  <a:cubicBezTo>
                    <a:pt x="3213486" y="2778606"/>
                    <a:pt x="3094070" y="2777576"/>
                    <a:pt x="2771255" y="2756049"/>
                  </a:cubicBezTo>
                  <a:cubicBezTo>
                    <a:pt x="2448440" y="2734522"/>
                    <a:pt x="2192540" y="2752796"/>
                    <a:pt x="2018568" y="2756049"/>
                  </a:cubicBezTo>
                  <a:cubicBezTo>
                    <a:pt x="1844596" y="2759302"/>
                    <a:pt x="1485465" y="2729689"/>
                    <a:pt x="1265882" y="2756049"/>
                  </a:cubicBezTo>
                  <a:cubicBezTo>
                    <a:pt x="1046299" y="2782409"/>
                    <a:pt x="758867" y="2729697"/>
                    <a:pt x="615834" y="2756049"/>
                  </a:cubicBezTo>
                  <a:cubicBezTo>
                    <a:pt x="472801" y="2782401"/>
                    <a:pt x="228383" y="2732608"/>
                    <a:pt x="0" y="2756049"/>
                  </a:cubicBezTo>
                  <a:cubicBezTo>
                    <a:pt x="-31193" y="2477657"/>
                    <a:pt x="-8614" y="2343797"/>
                    <a:pt x="0" y="2011916"/>
                  </a:cubicBezTo>
                  <a:cubicBezTo>
                    <a:pt x="8614" y="1680035"/>
                    <a:pt x="19926" y="1588342"/>
                    <a:pt x="0" y="1267783"/>
                  </a:cubicBezTo>
                  <a:cubicBezTo>
                    <a:pt x="-19926" y="947224"/>
                    <a:pt x="-8371" y="776770"/>
                    <a:pt x="0" y="633891"/>
                  </a:cubicBezTo>
                  <a:cubicBezTo>
                    <a:pt x="8371" y="491012"/>
                    <a:pt x="3798" y="303311"/>
                    <a:pt x="0" y="0"/>
                  </a:cubicBezTo>
                  <a:close/>
                </a:path>
                <a:path w="3421302" h="2756049" stroke="0" extrusionOk="0">
                  <a:moveTo>
                    <a:pt x="0" y="0"/>
                  </a:moveTo>
                  <a:cubicBezTo>
                    <a:pt x="276718" y="-32409"/>
                    <a:pt x="417761" y="6050"/>
                    <a:pt x="650047" y="0"/>
                  </a:cubicBezTo>
                  <a:cubicBezTo>
                    <a:pt x="882333" y="-6050"/>
                    <a:pt x="987106" y="-9608"/>
                    <a:pt x="1265882" y="0"/>
                  </a:cubicBezTo>
                  <a:cubicBezTo>
                    <a:pt x="1544659" y="9608"/>
                    <a:pt x="1655491" y="11089"/>
                    <a:pt x="1847503" y="0"/>
                  </a:cubicBezTo>
                  <a:cubicBezTo>
                    <a:pt x="2039515" y="-11089"/>
                    <a:pt x="2296019" y="12508"/>
                    <a:pt x="2463337" y="0"/>
                  </a:cubicBezTo>
                  <a:cubicBezTo>
                    <a:pt x="2630655" y="-12508"/>
                    <a:pt x="3085924" y="-35914"/>
                    <a:pt x="3421302" y="0"/>
                  </a:cubicBezTo>
                  <a:cubicBezTo>
                    <a:pt x="3421568" y="277363"/>
                    <a:pt x="3400617" y="471045"/>
                    <a:pt x="3421302" y="633891"/>
                  </a:cubicBezTo>
                  <a:cubicBezTo>
                    <a:pt x="3441987" y="796737"/>
                    <a:pt x="3436708" y="1040295"/>
                    <a:pt x="3421302" y="1267783"/>
                  </a:cubicBezTo>
                  <a:cubicBezTo>
                    <a:pt x="3405896" y="1495271"/>
                    <a:pt x="3436346" y="1679641"/>
                    <a:pt x="3421302" y="1984355"/>
                  </a:cubicBezTo>
                  <a:cubicBezTo>
                    <a:pt x="3406258" y="2289069"/>
                    <a:pt x="3390437" y="2509419"/>
                    <a:pt x="3421302" y="2756049"/>
                  </a:cubicBezTo>
                  <a:cubicBezTo>
                    <a:pt x="3161606" y="2748201"/>
                    <a:pt x="2896271" y="2748127"/>
                    <a:pt x="2668616" y="2756049"/>
                  </a:cubicBezTo>
                  <a:cubicBezTo>
                    <a:pt x="2440961" y="2763971"/>
                    <a:pt x="2177920" y="2752369"/>
                    <a:pt x="1984355" y="2756049"/>
                  </a:cubicBezTo>
                  <a:cubicBezTo>
                    <a:pt x="1790790" y="2759729"/>
                    <a:pt x="1492835" y="2765525"/>
                    <a:pt x="1334308" y="2756049"/>
                  </a:cubicBezTo>
                  <a:cubicBezTo>
                    <a:pt x="1175781" y="2746573"/>
                    <a:pt x="855062" y="2769838"/>
                    <a:pt x="615834" y="2756049"/>
                  </a:cubicBezTo>
                  <a:cubicBezTo>
                    <a:pt x="376606" y="2742260"/>
                    <a:pt x="139005" y="2768901"/>
                    <a:pt x="0" y="2756049"/>
                  </a:cubicBezTo>
                  <a:cubicBezTo>
                    <a:pt x="1011" y="2531882"/>
                    <a:pt x="-16743" y="2382754"/>
                    <a:pt x="0" y="2094597"/>
                  </a:cubicBezTo>
                  <a:cubicBezTo>
                    <a:pt x="16743" y="1806440"/>
                    <a:pt x="-28134" y="1637025"/>
                    <a:pt x="0" y="1405585"/>
                  </a:cubicBezTo>
                  <a:cubicBezTo>
                    <a:pt x="28134" y="1174145"/>
                    <a:pt x="-6240" y="888822"/>
                    <a:pt x="0" y="744133"/>
                  </a:cubicBezTo>
                  <a:cubicBezTo>
                    <a:pt x="6240" y="599444"/>
                    <a:pt x="-5831" y="312904"/>
                    <a:pt x="0" y="0"/>
                  </a:cubicBezTo>
                  <a:close/>
                </a:path>
              </a:pathLst>
            </a:custGeom>
            <a:ln w="28575">
              <a:solidFill>
                <a:schemeClr val="bg1"/>
              </a:solidFill>
              <a:extLst>
                <a:ext uri="{C807C97D-BFC1-408E-A445-0C87EB9F89A2}">
                  <ask:lineSketchStyleProps xmlns="" xmlns:ask="http://schemas.microsoft.com/office/drawing/2018/sketchyshapes" sd="2748369645">
                    <a:prstGeom prst="rect">
                      <a:avLst/>
                    </a:prstGeom>
                    <ask:type>
                      <ask:lineSketchFreehand/>
                    </ask:type>
                  </ask:lineSketchStyleProps>
                </a:ext>
              </a:extLst>
            </a:ln>
          </p:spPr>
        </p:pic>
      </p:grpSp>
      <p:grpSp>
        <p:nvGrpSpPr>
          <p:cNvPr id="19" name="Group 18">
            <a:extLst>
              <a:ext uri="{FF2B5EF4-FFF2-40B4-BE49-F238E27FC236}">
                <a16:creationId xmlns:a16="http://schemas.microsoft.com/office/drawing/2014/main" id="{DB82356A-F2F7-3D94-5626-58B2863D8E27}"/>
              </a:ext>
            </a:extLst>
          </p:cNvPr>
          <p:cNvGrpSpPr/>
          <p:nvPr/>
        </p:nvGrpSpPr>
        <p:grpSpPr>
          <a:xfrm>
            <a:off x="7827636" y="2946972"/>
            <a:ext cx="2293517" cy="3396140"/>
            <a:chOff x="6303635" y="2946972"/>
            <a:chExt cx="2293517" cy="3396140"/>
          </a:xfrm>
        </p:grpSpPr>
        <p:sp>
          <p:nvSpPr>
            <p:cNvPr id="13" name="Rectangle 12">
              <a:extLst>
                <a:ext uri="{FF2B5EF4-FFF2-40B4-BE49-F238E27FC236}">
                  <a16:creationId xmlns:a16="http://schemas.microsoft.com/office/drawing/2014/main" id="{75672495-60DE-E562-743C-1521AD26F70C}"/>
                </a:ext>
              </a:extLst>
            </p:cNvPr>
            <p:cNvSpPr/>
            <p:nvPr/>
          </p:nvSpPr>
          <p:spPr>
            <a:xfrm>
              <a:off x="6377033" y="3033057"/>
              <a:ext cx="2220119" cy="3310055"/>
            </a:xfrm>
            <a:prstGeom prst="rect">
              <a:avLst/>
            </a:prstGeom>
            <a:solidFill>
              <a:schemeClr val="tx2">
                <a:lumMod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
          <p:nvSpPr>
            <p:cNvPr id="14" name="Rectangle 13">
              <a:extLst>
                <a:ext uri="{FF2B5EF4-FFF2-40B4-BE49-F238E27FC236}">
                  <a16:creationId xmlns:a16="http://schemas.microsoft.com/office/drawing/2014/main" id="{66D686E5-90D1-D65C-2D16-6562ED04125A}"/>
                </a:ext>
              </a:extLst>
            </p:cNvPr>
            <p:cNvSpPr/>
            <p:nvPr/>
          </p:nvSpPr>
          <p:spPr>
            <a:xfrm>
              <a:off x="6303635" y="2946972"/>
              <a:ext cx="2220119" cy="3298067"/>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pic>
          <p:nvPicPr>
            <p:cNvPr id="10" name="Picture 9" descr="A person in a military uniform&#10;&#10;Description automatically generated">
              <a:extLst>
                <a:ext uri="{FF2B5EF4-FFF2-40B4-BE49-F238E27FC236}">
                  <a16:creationId xmlns:a16="http://schemas.microsoft.com/office/drawing/2014/main" id="{28C289D3-1FD1-248B-726C-0578FD65911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00199" y="3063513"/>
              <a:ext cx="2021438" cy="3074429"/>
            </a:xfrm>
            <a:custGeom>
              <a:avLst/>
              <a:gdLst>
                <a:gd name="connsiteX0" fmla="*/ 0 w 2021438"/>
                <a:gd name="connsiteY0" fmla="*/ 0 h 3074429"/>
                <a:gd name="connsiteX1" fmla="*/ 613170 w 2021438"/>
                <a:gd name="connsiteY1" fmla="*/ 0 h 3074429"/>
                <a:gd name="connsiteX2" fmla="*/ 1286982 w 2021438"/>
                <a:gd name="connsiteY2" fmla="*/ 0 h 3074429"/>
                <a:gd name="connsiteX3" fmla="*/ 2021438 w 2021438"/>
                <a:gd name="connsiteY3" fmla="*/ 0 h 3074429"/>
                <a:gd name="connsiteX4" fmla="*/ 2021438 w 2021438"/>
                <a:gd name="connsiteY4" fmla="*/ 584142 h 3074429"/>
                <a:gd name="connsiteX5" fmla="*/ 2021438 w 2021438"/>
                <a:gd name="connsiteY5" fmla="*/ 1137539 h 3074429"/>
                <a:gd name="connsiteX6" fmla="*/ 2021438 w 2021438"/>
                <a:gd name="connsiteY6" fmla="*/ 1690936 h 3074429"/>
                <a:gd name="connsiteX7" fmla="*/ 2021438 w 2021438"/>
                <a:gd name="connsiteY7" fmla="*/ 2336566 h 3074429"/>
                <a:gd name="connsiteX8" fmla="*/ 2021438 w 2021438"/>
                <a:gd name="connsiteY8" fmla="*/ 3074429 h 3074429"/>
                <a:gd name="connsiteX9" fmla="*/ 1327411 w 2021438"/>
                <a:gd name="connsiteY9" fmla="*/ 3074429 h 3074429"/>
                <a:gd name="connsiteX10" fmla="*/ 653598 w 2021438"/>
                <a:gd name="connsiteY10" fmla="*/ 3074429 h 3074429"/>
                <a:gd name="connsiteX11" fmla="*/ 0 w 2021438"/>
                <a:gd name="connsiteY11" fmla="*/ 3074429 h 3074429"/>
                <a:gd name="connsiteX12" fmla="*/ 0 w 2021438"/>
                <a:gd name="connsiteY12" fmla="*/ 2428799 h 3074429"/>
                <a:gd name="connsiteX13" fmla="*/ 0 w 2021438"/>
                <a:gd name="connsiteY13" fmla="*/ 1844657 h 3074429"/>
                <a:gd name="connsiteX14" fmla="*/ 0 w 2021438"/>
                <a:gd name="connsiteY14" fmla="*/ 1199027 h 3074429"/>
                <a:gd name="connsiteX15" fmla="*/ 0 w 2021438"/>
                <a:gd name="connsiteY15" fmla="*/ 0 h 3074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1438" h="3074429" fill="none" extrusionOk="0">
                  <a:moveTo>
                    <a:pt x="0" y="0"/>
                  </a:moveTo>
                  <a:cubicBezTo>
                    <a:pt x="144508" y="1884"/>
                    <a:pt x="418191" y="15940"/>
                    <a:pt x="613170" y="0"/>
                  </a:cubicBezTo>
                  <a:cubicBezTo>
                    <a:pt x="808149" y="-15940"/>
                    <a:pt x="999430" y="4351"/>
                    <a:pt x="1286982" y="0"/>
                  </a:cubicBezTo>
                  <a:cubicBezTo>
                    <a:pt x="1574534" y="-4351"/>
                    <a:pt x="1862781" y="-7568"/>
                    <a:pt x="2021438" y="0"/>
                  </a:cubicBezTo>
                  <a:cubicBezTo>
                    <a:pt x="2033032" y="270415"/>
                    <a:pt x="2016568" y="434557"/>
                    <a:pt x="2021438" y="584142"/>
                  </a:cubicBezTo>
                  <a:cubicBezTo>
                    <a:pt x="2026308" y="733727"/>
                    <a:pt x="2041408" y="965404"/>
                    <a:pt x="2021438" y="1137539"/>
                  </a:cubicBezTo>
                  <a:cubicBezTo>
                    <a:pt x="2001468" y="1309674"/>
                    <a:pt x="2003831" y="1504441"/>
                    <a:pt x="2021438" y="1690936"/>
                  </a:cubicBezTo>
                  <a:cubicBezTo>
                    <a:pt x="2039045" y="1877431"/>
                    <a:pt x="2041697" y="2079710"/>
                    <a:pt x="2021438" y="2336566"/>
                  </a:cubicBezTo>
                  <a:cubicBezTo>
                    <a:pt x="2001180" y="2593422"/>
                    <a:pt x="2012698" y="2790399"/>
                    <a:pt x="2021438" y="3074429"/>
                  </a:cubicBezTo>
                  <a:cubicBezTo>
                    <a:pt x="1732900" y="3054898"/>
                    <a:pt x="1604978" y="3102584"/>
                    <a:pt x="1327411" y="3074429"/>
                  </a:cubicBezTo>
                  <a:cubicBezTo>
                    <a:pt x="1049844" y="3046274"/>
                    <a:pt x="948019" y="3078542"/>
                    <a:pt x="653598" y="3074429"/>
                  </a:cubicBezTo>
                  <a:cubicBezTo>
                    <a:pt x="359177" y="3070316"/>
                    <a:pt x="250677" y="3054864"/>
                    <a:pt x="0" y="3074429"/>
                  </a:cubicBezTo>
                  <a:cubicBezTo>
                    <a:pt x="11171" y="2906254"/>
                    <a:pt x="-22107" y="2708953"/>
                    <a:pt x="0" y="2428799"/>
                  </a:cubicBezTo>
                  <a:cubicBezTo>
                    <a:pt x="22107" y="2148645"/>
                    <a:pt x="15750" y="1982209"/>
                    <a:pt x="0" y="1844657"/>
                  </a:cubicBezTo>
                  <a:cubicBezTo>
                    <a:pt x="-15750" y="1707105"/>
                    <a:pt x="5533" y="1331956"/>
                    <a:pt x="0" y="1199027"/>
                  </a:cubicBezTo>
                  <a:cubicBezTo>
                    <a:pt x="-5533" y="1066098"/>
                    <a:pt x="19295" y="493045"/>
                    <a:pt x="0" y="0"/>
                  </a:cubicBezTo>
                  <a:close/>
                </a:path>
                <a:path w="2021438" h="3074429" stroke="0" extrusionOk="0">
                  <a:moveTo>
                    <a:pt x="0" y="0"/>
                  </a:moveTo>
                  <a:cubicBezTo>
                    <a:pt x="281230" y="16900"/>
                    <a:pt x="380581" y="13559"/>
                    <a:pt x="633384" y="0"/>
                  </a:cubicBezTo>
                  <a:cubicBezTo>
                    <a:pt x="886187" y="-13559"/>
                    <a:pt x="1071294" y="-8286"/>
                    <a:pt x="1246553" y="0"/>
                  </a:cubicBezTo>
                  <a:cubicBezTo>
                    <a:pt x="1421812" y="8286"/>
                    <a:pt x="1847611" y="12776"/>
                    <a:pt x="2021438" y="0"/>
                  </a:cubicBezTo>
                  <a:cubicBezTo>
                    <a:pt x="2047324" y="227552"/>
                    <a:pt x="2039154" y="273820"/>
                    <a:pt x="2021438" y="522653"/>
                  </a:cubicBezTo>
                  <a:cubicBezTo>
                    <a:pt x="2003722" y="771486"/>
                    <a:pt x="2005435" y="784625"/>
                    <a:pt x="2021438" y="1045306"/>
                  </a:cubicBezTo>
                  <a:cubicBezTo>
                    <a:pt x="2037441" y="1305987"/>
                    <a:pt x="2034591" y="1389011"/>
                    <a:pt x="2021438" y="1629447"/>
                  </a:cubicBezTo>
                  <a:cubicBezTo>
                    <a:pt x="2008285" y="1869883"/>
                    <a:pt x="2044686" y="1997392"/>
                    <a:pt x="2021438" y="2275077"/>
                  </a:cubicBezTo>
                  <a:cubicBezTo>
                    <a:pt x="1998191" y="2552762"/>
                    <a:pt x="2016130" y="2720302"/>
                    <a:pt x="2021438" y="3074429"/>
                  </a:cubicBezTo>
                  <a:cubicBezTo>
                    <a:pt x="1730641" y="3103240"/>
                    <a:pt x="1611426" y="3046202"/>
                    <a:pt x="1388054" y="3074429"/>
                  </a:cubicBezTo>
                  <a:cubicBezTo>
                    <a:pt x="1164682" y="3102656"/>
                    <a:pt x="980959" y="3084110"/>
                    <a:pt x="754670" y="3074429"/>
                  </a:cubicBezTo>
                  <a:cubicBezTo>
                    <a:pt x="528381" y="3064748"/>
                    <a:pt x="307883" y="3087965"/>
                    <a:pt x="0" y="3074429"/>
                  </a:cubicBezTo>
                  <a:cubicBezTo>
                    <a:pt x="12202" y="2873012"/>
                    <a:pt x="-9531" y="2633463"/>
                    <a:pt x="0" y="2459543"/>
                  </a:cubicBezTo>
                  <a:cubicBezTo>
                    <a:pt x="9531" y="2285623"/>
                    <a:pt x="-7572" y="2101536"/>
                    <a:pt x="0" y="1783169"/>
                  </a:cubicBezTo>
                  <a:cubicBezTo>
                    <a:pt x="7572" y="1464802"/>
                    <a:pt x="28175" y="1452931"/>
                    <a:pt x="0" y="1168283"/>
                  </a:cubicBezTo>
                  <a:cubicBezTo>
                    <a:pt x="-28175" y="883635"/>
                    <a:pt x="-55954" y="341955"/>
                    <a:pt x="0" y="0"/>
                  </a:cubicBezTo>
                  <a:close/>
                </a:path>
              </a:pathLst>
            </a:custGeom>
            <a:ln w="28575">
              <a:solidFill>
                <a:schemeClr val="bg1"/>
              </a:solidFill>
              <a:extLst>
                <a:ext uri="{C807C97D-BFC1-408E-A445-0C87EB9F89A2}">
                  <ask:lineSketchStyleProps xmlns="" xmlns:ask="http://schemas.microsoft.com/office/drawing/2018/sketchyshapes" sd="4249836477">
                    <a:prstGeom prst="rect">
                      <a:avLst/>
                    </a:prstGeom>
                    <ask:type>
                      <ask:lineSketchFreehand/>
                    </ask:type>
                  </ask:lineSketchStyleProps>
                </a:ext>
              </a:extLst>
            </a:ln>
          </p:spPr>
        </p:pic>
      </p:grpSp>
      <p:sp>
        <p:nvSpPr>
          <p:cNvPr id="17" name="Rectangle 16">
            <a:extLst>
              <a:ext uri="{FF2B5EF4-FFF2-40B4-BE49-F238E27FC236}">
                <a16:creationId xmlns:a16="http://schemas.microsoft.com/office/drawing/2014/main" id="{8E28EB8D-D2AB-DA26-C203-26A9B669762F}"/>
              </a:ext>
            </a:extLst>
          </p:cNvPr>
          <p:cNvSpPr/>
          <p:nvPr/>
        </p:nvSpPr>
        <p:spPr>
          <a:xfrm>
            <a:off x="2137580" y="5268339"/>
            <a:ext cx="125147" cy="722691"/>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Tree>
    <p:extLst>
      <p:ext uri="{BB962C8B-B14F-4D97-AF65-F5344CB8AC3E}">
        <p14:creationId xmlns:p14="http://schemas.microsoft.com/office/powerpoint/2010/main" val="784069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1000" fill="hold"/>
                                        <p:tgtEl>
                                          <p:spTgt spid="18"/>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fade">
                                      <p:cBhvr>
                                        <p:cTn id="18" dur="1000"/>
                                        <p:tgtEl>
                                          <p:spTgt spid="19"/>
                                        </p:tgtEl>
                                      </p:cBhvr>
                                    </p:animEffect>
                                    <p:anim calcmode="lin" valueType="num">
                                      <p:cBhvr>
                                        <p:cTn id="19" dur="1000" fill="hold"/>
                                        <p:tgtEl>
                                          <p:spTgt spid="19"/>
                                        </p:tgtEl>
                                        <p:attrNameLst>
                                          <p:attrName>ppt_x</p:attrName>
                                        </p:attrNameLst>
                                      </p:cBhvr>
                                      <p:tavLst>
                                        <p:tav tm="0">
                                          <p:val>
                                            <p:strVal val="#ppt_x"/>
                                          </p:val>
                                        </p:tav>
                                        <p:tav tm="100000">
                                          <p:val>
                                            <p:strVal val="#ppt_x"/>
                                          </p:val>
                                        </p:tav>
                                      </p:tavLst>
                                    </p:anim>
                                    <p:anim calcmode="lin" valueType="num">
                                      <p:cBhvr>
                                        <p:cTn id="2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5" grpId="0" animBg="1"/>
      <p:bldP spid="6" grpId="0" animBg="1"/>
      <p:bldP spid="1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a:extLst>
              <a:ext uri="{FF2B5EF4-FFF2-40B4-BE49-F238E27FC236}">
                <a16:creationId xmlns:a16="http://schemas.microsoft.com/office/drawing/2014/main" id="{79EBF977-7BC8-B039-CA61-8AAF500708DB}"/>
              </a:ext>
            </a:extLst>
          </p:cNvPr>
          <p:cNvSpPr/>
          <p:nvPr/>
        </p:nvSpPr>
        <p:spPr bwMode="auto">
          <a:xfrm>
            <a:off x="1981199" y="1048872"/>
            <a:ext cx="8220075" cy="5347167"/>
          </a:xfrm>
          <a:prstGeom prst="roundRect">
            <a:avLst>
              <a:gd name="adj" fmla="val 2649"/>
            </a:avLst>
          </a:prstGeom>
          <a:blipFill dpi="0" rotWithShape="1">
            <a:blip r:embed="rId2">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3" name="Freeform: Shape 2">
            <a:extLst>
              <a:ext uri="{FF2B5EF4-FFF2-40B4-BE49-F238E27FC236}">
                <a16:creationId xmlns:a16="http://schemas.microsoft.com/office/drawing/2014/main" id="{23D5EC8A-203B-4652-135C-EB18CEE84B77}"/>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Twinkl"/>
                <a:ea typeface="+mn-ea"/>
                <a:cs typeface="+mn-cs"/>
              </a:rPr>
              <a:t>Women’s Wartime Roles</a:t>
            </a:r>
            <a:endParaRPr kumimoji="0" lang="en-GB" sz="2800" b="0" i="0" u="none" strike="noStrike" kern="1200" cap="none" spc="0" normalizeH="0" baseline="0" noProof="0" dirty="0">
              <a:ln>
                <a:noFill/>
              </a:ln>
              <a:solidFill>
                <a:prstClr val="white"/>
              </a:solidFill>
              <a:effectLst/>
              <a:uLnTx/>
              <a:uFillTx/>
              <a:latin typeface="Twinkl"/>
              <a:ea typeface="+mn-ea"/>
              <a:cs typeface="+mn-cs"/>
            </a:endParaRPr>
          </a:p>
        </p:txBody>
      </p:sp>
      <p:grpSp>
        <p:nvGrpSpPr>
          <p:cNvPr id="26" name="Group 25">
            <a:extLst>
              <a:ext uri="{FF2B5EF4-FFF2-40B4-BE49-F238E27FC236}">
                <a16:creationId xmlns:a16="http://schemas.microsoft.com/office/drawing/2014/main" id="{EF9F645E-78AC-55C1-54F5-84EAACB2C899}"/>
              </a:ext>
            </a:extLst>
          </p:cNvPr>
          <p:cNvGrpSpPr/>
          <p:nvPr/>
        </p:nvGrpSpPr>
        <p:grpSpPr>
          <a:xfrm>
            <a:off x="2031026" y="1773690"/>
            <a:ext cx="3167118" cy="1655311"/>
            <a:chOff x="471861" y="1776607"/>
            <a:chExt cx="3167118" cy="1655311"/>
          </a:xfrm>
        </p:grpSpPr>
        <p:sp>
          <p:nvSpPr>
            <p:cNvPr id="9" name="Text Box">
              <a:extLst>
                <a:ext uri="{FF2B5EF4-FFF2-40B4-BE49-F238E27FC236}">
                  <a16:creationId xmlns:a16="http://schemas.microsoft.com/office/drawing/2014/main" id="{26C2B1AD-6598-5DDC-8B9D-85D21A17F1CA}"/>
                </a:ext>
              </a:extLst>
            </p:cNvPr>
            <p:cNvSpPr/>
            <p:nvPr/>
          </p:nvSpPr>
          <p:spPr>
            <a:xfrm>
              <a:off x="480132" y="1776607"/>
              <a:ext cx="3073158" cy="1449216"/>
            </a:xfrm>
            <a:prstGeom prst="rect">
              <a:avLst/>
            </a:prstGeom>
            <a:gradFill>
              <a:gsLst>
                <a:gs pos="0">
                  <a:schemeClr val="accent1">
                    <a:lumMod val="5000"/>
                    <a:lumOff val="95000"/>
                    <a:alpha val="60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p:txBody>
        </p:sp>
        <p:sp>
          <p:nvSpPr>
            <p:cNvPr id="8" name="TextBox 7">
              <a:extLst>
                <a:ext uri="{FF2B5EF4-FFF2-40B4-BE49-F238E27FC236}">
                  <a16:creationId xmlns:a16="http://schemas.microsoft.com/office/drawing/2014/main" id="{68EFD23D-5F4A-8F1A-455E-61F556FDD8B1}"/>
                </a:ext>
              </a:extLst>
            </p:cNvPr>
            <p:cNvSpPr txBox="1"/>
            <p:nvPr/>
          </p:nvSpPr>
          <p:spPr>
            <a:xfrm>
              <a:off x="661301" y="1862258"/>
              <a:ext cx="2977678"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winkl"/>
                  <a:ea typeface="+mn-ea"/>
                  <a:cs typeface="+mn-cs"/>
                </a:rPr>
                <a:t>They took on a variety of duties and tasks in the women’s armed services, the factories, on the land and in voluntary roles.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600" b="0" i="0" u="none" strike="noStrike" kern="1200" cap="none" spc="0" normalizeH="0" baseline="0" noProof="0" dirty="0">
                <a:ln>
                  <a:noFill/>
                </a:ln>
                <a:solidFill>
                  <a:srgbClr val="1C1C1C"/>
                </a:solidFill>
                <a:effectLst/>
                <a:uLnTx/>
                <a:uFillTx/>
                <a:latin typeface="Twinkl"/>
                <a:ea typeface="+mn-ea"/>
                <a:cs typeface="+mn-cs"/>
              </a:endParaRPr>
            </a:p>
          </p:txBody>
        </p:sp>
        <p:sp>
          <p:nvSpPr>
            <p:cNvPr id="10" name="Rectangle 9">
              <a:extLst>
                <a:ext uri="{FF2B5EF4-FFF2-40B4-BE49-F238E27FC236}">
                  <a16:creationId xmlns:a16="http://schemas.microsoft.com/office/drawing/2014/main" id="{02DB448C-7778-94A4-F671-B45E0791B146}"/>
                </a:ext>
              </a:extLst>
            </p:cNvPr>
            <p:cNvSpPr/>
            <p:nvPr/>
          </p:nvSpPr>
          <p:spPr>
            <a:xfrm>
              <a:off x="471861" y="1776607"/>
              <a:ext cx="115325" cy="1449216"/>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grpSp>
      <p:grpSp>
        <p:nvGrpSpPr>
          <p:cNvPr id="27" name="Group 26">
            <a:extLst>
              <a:ext uri="{FF2B5EF4-FFF2-40B4-BE49-F238E27FC236}">
                <a16:creationId xmlns:a16="http://schemas.microsoft.com/office/drawing/2014/main" id="{369B1688-4207-8F47-43E1-1333CD66B2B8}"/>
              </a:ext>
            </a:extLst>
          </p:cNvPr>
          <p:cNvGrpSpPr/>
          <p:nvPr/>
        </p:nvGrpSpPr>
        <p:grpSpPr>
          <a:xfrm>
            <a:off x="2025171" y="3438525"/>
            <a:ext cx="3081695" cy="1703146"/>
            <a:chOff x="471594" y="3465708"/>
            <a:chExt cx="3081695" cy="1703146"/>
          </a:xfrm>
        </p:grpSpPr>
        <p:sp>
          <p:nvSpPr>
            <p:cNvPr id="11" name="Text Box">
              <a:extLst>
                <a:ext uri="{FF2B5EF4-FFF2-40B4-BE49-F238E27FC236}">
                  <a16:creationId xmlns:a16="http://schemas.microsoft.com/office/drawing/2014/main" id="{410B3046-2FEE-0A55-877E-D45172754D09}"/>
                </a:ext>
              </a:extLst>
            </p:cNvPr>
            <p:cNvSpPr/>
            <p:nvPr/>
          </p:nvSpPr>
          <p:spPr>
            <a:xfrm>
              <a:off x="487922" y="3470941"/>
              <a:ext cx="3065367" cy="1695437"/>
            </a:xfrm>
            <a:prstGeom prst="rect">
              <a:avLst/>
            </a:prstGeom>
            <a:gradFill>
              <a:gsLst>
                <a:gs pos="0">
                  <a:schemeClr val="accent1">
                    <a:lumMod val="5000"/>
                    <a:lumOff val="95000"/>
                    <a:alpha val="60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p:txBody>
        </p:sp>
        <p:sp>
          <p:nvSpPr>
            <p:cNvPr id="12" name="TextBox 11">
              <a:extLst>
                <a:ext uri="{FF2B5EF4-FFF2-40B4-BE49-F238E27FC236}">
                  <a16:creationId xmlns:a16="http://schemas.microsoft.com/office/drawing/2014/main" id="{01A023D5-A3D6-3B31-B1CC-3EFB9D896274}"/>
                </a:ext>
              </a:extLst>
            </p:cNvPr>
            <p:cNvSpPr txBox="1"/>
            <p:nvPr/>
          </p:nvSpPr>
          <p:spPr>
            <a:xfrm>
              <a:off x="665261" y="3565941"/>
              <a:ext cx="2848907" cy="156966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winkl"/>
                  <a:ea typeface="+mn-ea"/>
                  <a:cs typeface="+mn-cs"/>
                </a:rPr>
                <a:t>The government used careful messaging to </a:t>
              </a:r>
              <a:r>
                <a:rPr kumimoji="0" lang="en-US" sz="1600" b="1" i="0" u="none" strike="noStrike" kern="1200" cap="none" spc="0" normalizeH="0" baseline="0" noProof="0" dirty="0" err="1">
                  <a:ln>
                    <a:noFill/>
                  </a:ln>
                  <a:solidFill>
                    <a:srgbClr val="000000"/>
                  </a:solidFill>
                  <a:effectLst/>
                  <a:uLnTx/>
                  <a:uFillTx/>
                  <a:latin typeface="Twinkl"/>
                  <a:ea typeface="+mn-ea"/>
                  <a:cs typeface="+mn-cs"/>
                </a:rPr>
                <a:t>mobilise</a:t>
              </a:r>
              <a:r>
                <a:rPr kumimoji="0" lang="en-US" sz="1600" b="1" i="0" u="none" strike="noStrike" kern="1200" cap="none" spc="0" normalizeH="0" baseline="0" noProof="0" dirty="0">
                  <a:ln>
                    <a:noFill/>
                  </a:ln>
                  <a:solidFill>
                    <a:srgbClr val="000000"/>
                  </a:solidFill>
                  <a:effectLst/>
                  <a:uLnTx/>
                  <a:uFillTx/>
                  <a:latin typeface="Twinkl"/>
                  <a:ea typeface="+mn-ea"/>
                  <a:cs typeface="+mn-cs"/>
                </a:rPr>
                <a:t> </a:t>
              </a:r>
              <a:r>
                <a:rPr kumimoji="0" lang="en-US" sz="1600" b="0" i="0" u="none" strike="noStrike" kern="1200" cap="none" spc="0" normalizeH="0" baseline="0" noProof="0" dirty="0">
                  <a:ln>
                    <a:noFill/>
                  </a:ln>
                  <a:solidFill>
                    <a:srgbClr val="000000"/>
                  </a:solidFill>
                  <a:effectLst/>
                  <a:uLnTx/>
                  <a:uFillTx/>
                  <a:latin typeface="Twinkl"/>
                  <a:ea typeface="+mn-ea"/>
                  <a:cs typeface="+mn-cs"/>
                </a:rPr>
                <a:t>as many women as possible into the wartime workforce or to persuade them to do voluntary work.</a:t>
              </a:r>
              <a:endParaRPr kumimoji="0" lang="en-GB" sz="1600" b="0" i="0" u="none" strike="noStrike" kern="1200" cap="none" spc="0" normalizeH="0" baseline="0" noProof="0" dirty="0">
                <a:ln>
                  <a:noFill/>
                </a:ln>
                <a:solidFill>
                  <a:srgbClr val="1C1C1C"/>
                </a:solidFill>
                <a:effectLst/>
                <a:uLnTx/>
                <a:uFillTx/>
                <a:latin typeface="Twinkl"/>
                <a:ea typeface="+mn-ea"/>
                <a:cs typeface="+mn-cs"/>
              </a:endParaRPr>
            </a:p>
          </p:txBody>
        </p:sp>
        <p:sp>
          <p:nvSpPr>
            <p:cNvPr id="13" name="Rectangle 12">
              <a:extLst>
                <a:ext uri="{FF2B5EF4-FFF2-40B4-BE49-F238E27FC236}">
                  <a16:creationId xmlns:a16="http://schemas.microsoft.com/office/drawing/2014/main" id="{2864424B-1DB5-42E9-CAF0-8D79D21972F3}"/>
                </a:ext>
              </a:extLst>
            </p:cNvPr>
            <p:cNvSpPr/>
            <p:nvPr/>
          </p:nvSpPr>
          <p:spPr>
            <a:xfrm>
              <a:off x="471594" y="3465708"/>
              <a:ext cx="125145" cy="1703146"/>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grpSp>
      <p:grpSp>
        <p:nvGrpSpPr>
          <p:cNvPr id="29" name="Group 28">
            <a:extLst>
              <a:ext uri="{FF2B5EF4-FFF2-40B4-BE49-F238E27FC236}">
                <a16:creationId xmlns:a16="http://schemas.microsoft.com/office/drawing/2014/main" id="{20D3C34A-F87B-8747-A862-29A28A40495D}"/>
              </a:ext>
            </a:extLst>
          </p:cNvPr>
          <p:cNvGrpSpPr/>
          <p:nvPr/>
        </p:nvGrpSpPr>
        <p:grpSpPr>
          <a:xfrm>
            <a:off x="6466036" y="4542754"/>
            <a:ext cx="3625702" cy="1722592"/>
            <a:chOff x="5011271" y="4591034"/>
            <a:chExt cx="3625702" cy="1722592"/>
          </a:xfrm>
        </p:grpSpPr>
        <p:sp>
          <p:nvSpPr>
            <p:cNvPr id="20" name="Rectangle 19">
              <a:extLst>
                <a:ext uri="{FF2B5EF4-FFF2-40B4-BE49-F238E27FC236}">
                  <a16:creationId xmlns:a16="http://schemas.microsoft.com/office/drawing/2014/main" id="{0C944BD8-8405-8070-38D9-23A3FF76FB3A}"/>
                </a:ext>
              </a:extLst>
            </p:cNvPr>
            <p:cNvSpPr/>
            <p:nvPr/>
          </p:nvSpPr>
          <p:spPr>
            <a:xfrm>
              <a:off x="5011271" y="4742331"/>
              <a:ext cx="3592979" cy="438095"/>
            </a:xfrm>
            <a:prstGeom prst="rect">
              <a:avLst/>
            </a:prstGeom>
            <a:solidFill>
              <a:srgbClr val="25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Twinkl"/>
                <a:ea typeface="+mn-ea"/>
                <a:cs typeface="+mn-cs"/>
              </a:endParaRPr>
            </a:p>
          </p:txBody>
        </p:sp>
        <p:sp>
          <p:nvSpPr>
            <p:cNvPr id="15" name="Rectangle: Folded Corner 14">
              <a:extLst>
                <a:ext uri="{FF2B5EF4-FFF2-40B4-BE49-F238E27FC236}">
                  <a16:creationId xmlns:a16="http://schemas.microsoft.com/office/drawing/2014/main" id="{9662FEA0-C33E-6309-6A73-E7C26BCEFC3F}"/>
                </a:ext>
              </a:extLst>
            </p:cNvPr>
            <p:cNvSpPr/>
            <p:nvPr/>
          </p:nvSpPr>
          <p:spPr>
            <a:xfrm>
              <a:off x="5011271" y="4894729"/>
              <a:ext cx="3592979" cy="1418897"/>
            </a:xfrm>
            <a:prstGeom prst="foldedCorner">
              <a:avLst/>
            </a:prstGeom>
            <a:solidFill>
              <a:srgbClr val="E50050"/>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rgbClr val="E50050"/>
                </a:solidFill>
                <a:effectLst/>
                <a:uLnTx/>
                <a:uFillTx/>
                <a:latin typeface="Twinkl"/>
                <a:ea typeface="+mn-ea"/>
                <a:cs typeface="+mn-cs"/>
              </a:endParaRPr>
            </a:p>
          </p:txBody>
        </p:sp>
        <p:sp>
          <p:nvSpPr>
            <p:cNvPr id="18" name="Rectangle 17">
              <a:extLst>
                <a:ext uri="{FF2B5EF4-FFF2-40B4-BE49-F238E27FC236}">
                  <a16:creationId xmlns:a16="http://schemas.microsoft.com/office/drawing/2014/main" id="{97CDFCFE-9875-C6A1-E176-B93157FE7AA9}"/>
                </a:ext>
              </a:extLst>
            </p:cNvPr>
            <p:cNvSpPr/>
            <p:nvPr/>
          </p:nvSpPr>
          <p:spPr>
            <a:xfrm>
              <a:off x="5169505" y="5113401"/>
              <a:ext cx="3467468" cy="104887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winkl"/>
                  <a:ea typeface="+mn-ea"/>
                  <a:cs typeface="+mn-cs"/>
                </a:rPr>
                <a:t>Britain is said to have been the most successful country in the way it </a:t>
              </a:r>
              <a:r>
                <a:rPr kumimoji="0" lang="en-US" sz="1600" b="1" i="0" u="none" strike="noStrike" kern="1200" cap="none" spc="0" normalizeH="0" baseline="0" noProof="0" dirty="0" err="1">
                  <a:ln>
                    <a:noFill/>
                  </a:ln>
                  <a:solidFill>
                    <a:prstClr val="white"/>
                  </a:solidFill>
                  <a:effectLst/>
                  <a:uLnTx/>
                  <a:uFillTx/>
                  <a:latin typeface="Twinkl"/>
                  <a:ea typeface="+mn-ea"/>
                  <a:cs typeface="+mn-cs"/>
                </a:rPr>
                <a:t>mobilised</a:t>
              </a:r>
              <a:r>
                <a:rPr kumimoji="0" lang="en-US" sz="1600" b="1" i="0" u="none" strike="noStrike" kern="1200" cap="none" spc="0" normalizeH="0" baseline="0" noProof="0" dirty="0">
                  <a:ln>
                    <a:noFill/>
                  </a:ln>
                  <a:solidFill>
                    <a:prstClr val="white"/>
                  </a:solidFill>
                  <a:effectLst/>
                  <a:uLnTx/>
                  <a:uFillTx/>
                  <a:latin typeface="Twinkl"/>
                  <a:ea typeface="+mn-ea"/>
                  <a:cs typeface="+mn-cs"/>
                </a:rPr>
                <a:t> </a:t>
              </a:r>
              <a:r>
                <a:rPr kumimoji="0" lang="en-US" sz="1600" b="0" i="0" u="none" strike="noStrike" kern="1200" cap="none" spc="0" normalizeH="0" baseline="0" noProof="0" dirty="0">
                  <a:ln>
                    <a:noFill/>
                  </a:ln>
                  <a:solidFill>
                    <a:prstClr val="white"/>
                  </a:solidFill>
                  <a:effectLst/>
                  <a:uLnTx/>
                  <a:uFillTx/>
                  <a:latin typeface="Twinkl"/>
                  <a:ea typeface="+mn-ea"/>
                  <a:cs typeface="+mn-cs"/>
                </a:rPr>
                <a:t>its nation’s women to help the war effort.</a:t>
              </a:r>
              <a:endParaRPr kumimoji="0" lang="en-GB" sz="1600" b="0" i="0" u="none" strike="noStrike" kern="1200" cap="none" spc="0" normalizeH="0" baseline="0" noProof="0" dirty="0">
                <a:ln>
                  <a:noFill/>
                </a:ln>
                <a:solidFill>
                  <a:prstClr val="white"/>
                </a:solidFill>
                <a:effectLst/>
                <a:uLnTx/>
                <a:uFillTx/>
                <a:latin typeface="Twinkl"/>
                <a:ea typeface="+mn-ea"/>
                <a:cs typeface="+mn-cs"/>
              </a:endParaRPr>
            </a:p>
          </p:txBody>
        </p:sp>
        <p:sp>
          <p:nvSpPr>
            <p:cNvPr id="19" name="Rectangle: Rounded Corners 18">
              <a:extLst>
                <a:ext uri="{FF2B5EF4-FFF2-40B4-BE49-F238E27FC236}">
                  <a16:creationId xmlns:a16="http://schemas.microsoft.com/office/drawing/2014/main" id="{D0455AAD-414C-46C6-0611-8BB8E52F66A3}"/>
                </a:ext>
              </a:extLst>
            </p:cNvPr>
            <p:cNvSpPr/>
            <p:nvPr/>
          </p:nvSpPr>
          <p:spPr>
            <a:xfrm>
              <a:off x="5236741" y="4591034"/>
              <a:ext cx="1810870" cy="452438"/>
            </a:xfrm>
            <a:prstGeom prst="roundRect">
              <a:avLst/>
            </a:prstGeom>
            <a:solidFill>
              <a:srgbClr val="F9B000"/>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1C1C1C"/>
                  </a:solidFill>
                  <a:effectLst/>
                  <a:uLnTx/>
                  <a:uFillTx/>
                  <a:latin typeface="Twinkl"/>
                  <a:ea typeface="+mn-ea"/>
                  <a:cs typeface="+mn-cs"/>
                </a:rPr>
                <a:t>Did you Know…?</a:t>
              </a:r>
              <a:endParaRPr kumimoji="0" lang="en-GB" sz="1600" b="1" i="0" u="none" strike="noStrike" kern="1200" cap="none" spc="0" normalizeH="0" baseline="0" noProof="0" dirty="0">
                <a:ln>
                  <a:noFill/>
                </a:ln>
                <a:solidFill>
                  <a:srgbClr val="1C1C1C"/>
                </a:solidFill>
                <a:effectLst/>
                <a:uLnTx/>
                <a:uFillTx/>
                <a:latin typeface="Twinkl"/>
                <a:ea typeface="+mn-ea"/>
                <a:cs typeface="+mn-cs"/>
              </a:endParaRPr>
            </a:p>
          </p:txBody>
        </p:sp>
      </p:grpSp>
      <p:sp>
        <p:nvSpPr>
          <p:cNvPr id="24" name="Text Box">
            <a:extLst>
              <a:ext uri="{FF2B5EF4-FFF2-40B4-BE49-F238E27FC236}">
                <a16:creationId xmlns:a16="http://schemas.microsoft.com/office/drawing/2014/main" id="{ADB1EFDC-BE85-F923-41C0-596020554D2F}"/>
              </a:ext>
            </a:extLst>
          </p:cNvPr>
          <p:cNvSpPr/>
          <p:nvPr/>
        </p:nvSpPr>
        <p:spPr>
          <a:xfrm>
            <a:off x="6548242" y="3618739"/>
            <a:ext cx="3454498" cy="710552"/>
          </a:xfrm>
          <a:prstGeom prst="rect">
            <a:avLst/>
          </a:prstGeom>
          <a:gradFill>
            <a:gsLst>
              <a:gs pos="0">
                <a:schemeClr val="accent1">
                  <a:lumMod val="5000"/>
                  <a:lumOff val="95000"/>
                </a:schemeClr>
              </a:gs>
              <a:gs pos="100000">
                <a:srgbClr val="FFD9D9"/>
              </a:gs>
            </a:gsLst>
            <a:lin ang="10800000" scaled="1"/>
          </a:gradFill>
          <a:ln w="28575">
            <a:solidFill>
              <a:srgbClr val="E50050"/>
            </a:solid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dirty="0" err="1">
                <a:ln>
                  <a:noFill/>
                </a:ln>
                <a:solidFill>
                  <a:srgbClr val="000000"/>
                </a:solidFill>
                <a:effectLst/>
                <a:uLnTx/>
                <a:uFillTx/>
                <a:latin typeface="Twinkl"/>
                <a:ea typeface="+mn-ea"/>
                <a:cs typeface="+mn-cs"/>
              </a:rPr>
              <a:t>mobilise</a:t>
            </a:r>
            <a:r>
              <a:rPr kumimoji="0" lang="en-US" sz="1600" b="1" i="0" u="none" strike="noStrike" kern="1200" cap="none" spc="0" normalizeH="0" baseline="0" noProof="0" dirty="0">
                <a:ln>
                  <a:noFill/>
                </a:ln>
                <a:solidFill>
                  <a:srgbClr val="000000"/>
                </a:solidFill>
                <a:effectLst/>
                <a:uLnTx/>
                <a:uFillTx/>
                <a:latin typeface="Twinkl"/>
                <a:ea typeface="+mn-ea"/>
                <a:cs typeface="+mn-cs"/>
              </a:rPr>
              <a:t> </a:t>
            </a:r>
            <a:r>
              <a:rPr kumimoji="0" lang="en-US" sz="1600" b="0" i="0" u="none" strike="noStrike" kern="1200" cap="none" spc="0" normalizeH="0" baseline="0" noProof="0" dirty="0">
                <a:ln>
                  <a:noFill/>
                </a:ln>
                <a:solidFill>
                  <a:srgbClr val="000000"/>
                </a:solidFill>
                <a:effectLst/>
                <a:uLnTx/>
                <a:uFillTx/>
                <a:latin typeface="Twinkl"/>
                <a:ea typeface="+mn-ea"/>
                <a:cs typeface="+mn-cs"/>
              </a:rPr>
              <a:t>– To </a:t>
            </a:r>
            <a:r>
              <a:rPr kumimoji="0" lang="en-US" sz="1600" b="0" i="0" u="none" strike="noStrike" kern="1200" cap="none" spc="0" normalizeH="0" baseline="0" noProof="0" dirty="0" err="1">
                <a:ln>
                  <a:noFill/>
                </a:ln>
                <a:solidFill>
                  <a:srgbClr val="000000"/>
                </a:solidFill>
                <a:effectLst/>
                <a:uLnTx/>
                <a:uFillTx/>
                <a:latin typeface="Twinkl"/>
                <a:ea typeface="+mn-ea"/>
                <a:cs typeface="+mn-cs"/>
              </a:rPr>
              <a:t>organise</a:t>
            </a:r>
            <a:r>
              <a:rPr kumimoji="0" lang="en-US" sz="1600" b="0" i="0" u="none" strike="noStrike" kern="1200" cap="none" spc="0" normalizeH="0" baseline="0" noProof="0" dirty="0">
                <a:ln>
                  <a:noFill/>
                </a:ln>
                <a:solidFill>
                  <a:srgbClr val="000000"/>
                </a:solidFill>
                <a:effectLst/>
                <a:uLnTx/>
                <a:uFillTx/>
                <a:latin typeface="Twinkl"/>
                <a:ea typeface="+mn-ea"/>
                <a:cs typeface="+mn-cs"/>
              </a:rPr>
              <a:t> a group of people to achieve something. </a:t>
            </a: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p:txBody>
      </p:sp>
      <p:sp>
        <p:nvSpPr>
          <p:cNvPr id="25" name="click 1">
            <a:extLst>
              <a:ext uri="{FF2B5EF4-FFF2-40B4-BE49-F238E27FC236}">
                <a16:creationId xmlns:a16="http://schemas.microsoft.com/office/drawing/2014/main" id="{F5C1D37C-E878-5F5F-9CA1-3E3B851BDBB7}"/>
              </a:ext>
            </a:extLst>
          </p:cNvPr>
          <p:cNvSpPr/>
          <p:nvPr/>
        </p:nvSpPr>
        <p:spPr>
          <a:xfrm>
            <a:off x="9632062" y="3989450"/>
            <a:ext cx="445652" cy="422612"/>
          </a:xfrm>
          <a:prstGeom prst="ellipse">
            <a:avLst/>
          </a:prstGeom>
          <a:solidFill>
            <a:srgbClr val="E50050"/>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prstClr val="white"/>
                </a:solidFill>
                <a:effectLst/>
                <a:uLnTx/>
                <a:uFillTx/>
                <a:latin typeface="Twinkl"/>
                <a:ea typeface="+mn-ea"/>
                <a:cs typeface="+mn-cs"/>
              </a:rPr>
              <a:t>X</a:t>
            </a:r>
            <a:endParaRPr kumimoji="0" lang="en-GB" sz="1800" b="1" i="0" u="none" strike="noStrike" kern="1200" cap="none" spc="0" normalizeH="0" baseline="0" noProof="0" dirty="0">
              <a:ln>
                <a:noFill/>
              </a:ln>
              <a:solidFill>
                <a:prstClr val="white"/>
              </a:solidFill>
              <a:effectLst/>
              <a:uLnTx/>
              <a:uFillTx/>
              <a:latin typeface="Twinkl"/>
              <a:ea typeface="+mn-ea"/>
              <a:cs typeface="+mn-cs"/>
            </a:endParaRPr>
          </a:p>
        </p:txBody>
      </p:sp>
      <p:sp>
        <p:nvSpPr>
          <p:cNvPr id="28" name="mobilise">
            <a:extLst>
              <a:ext uri="{FF2B5EF4-FFF2-40B4-BE49-F238E27FC236}">
                <a16:creationId xmlns:a16="http://schemas.microsoft.com/office/drawing/2014/main" id="{945A9B7C-CA8E-3E75-F2C7-A8EC780B9045}"/>
              </a:ext>
            </a:extLst>
          </p:cNvPr>
          <p:cNvSpPr/>
          <p:nvPr/>
        </p:nvSpPr>
        <p:spPr>
          <a:xfrm>
            <a:off x="3516573" y="3837320"/>
            <a:ext cx="828675" cy="225425"/>
          </a:xfrm>
          <a:prstGeom prst="rect">
            <a:avLst/>
          </a:prstGeom>
          <a:solidFill>
            <a:srgbClr val="18A0DB">
              <a:alpha val="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Tree>
    <p:extLst>
      <p:ext uri="{BB962C8B-B14F-4D97-AF65-F5344CB8AC3E}">
        <p14:creationId xmlns:p14="http://schemas.microsoft.com/office/powerpoint/2010/main" val="1539056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42" presetClass="entr" presetSubtype="0" fill="hold" nodeType="clickEffect">
                                  <p:stCondLst>
                                    <p:cond delay="0"/>
                                  </p:stCondLst>
                                  <p:childTnLst>
                                    <p:set>
                                      <p:cBhvr>
                                        <p:cTn id="14" dur="1" fill="hold">
                                          <p:stCondLst>
                                            <p:cond delay="0"/>
                                          </p:stCondLst>
                                        </p:cTn>
                                        <p:tgtEl>
                                          <p:spTgt spid="29"/>
                                        </p:tgtEl>
                                        <p:attrNameLst>
                                          <p:attrName>style.visibility</p:attrName>
                                        </p:attrNameLst>
                                      </p:cBhvr>
                                      <p:to>
                                        <p:strVal val="visible"/>
                                      </p:to>
                                    </p:set>
                                    <p:animEffect transition="in" filter="fade">
                                      <p:cBhvr>
                                        <p:cTn id="15" dur="1000"/>
                                        <p:tgtEl>
                                          <p:spTgt spid="29"/>
                                        </p:tgtEl>
                                      </p:cBhvr>
                                    </p:animEffect>
                                    <p:anim calcmode="lin" valueType="num">
                                      <p:cBhvr>
                                        <p:cTn id="16" dur="1000" fill="hold"/>
                                        <p:tgtEl>
                                          <p:spTgt spid="29"/>
                                        </p:tgtEl>
                                        <p:attrNameLst>
                                          <p:attrName>ppt_x</p:attrName>
                                        </p:attrNameLst>
                                      </p:cBhvr>
                                      <p:tavLst>
                                        <p:tav tm="0">
                                          <p:val>
                                            <p:strVal val="#ppt_x"/>
                                          </p:val>
                                        </p:tav>
                                        <p:tav tm="100000">
                                          <p:val>
                                            <p:strVal val="#ppt_x"/>
                                          </p:val>
                                        </p:tav>
                                      </p:tavLst>
                                    </p:anim>
                                    <p:anim calcmode="lin" valueType="num">
                                      <p:cBhvr>
                                        <p:cTn id="17"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seq concurrent="1" nextAc="seek">
              <p:cTn id="18" restart="whenNotActive" fill="hold" evtFilter="cancelBubble" nodeType="interactiveSeq">
                <p:stCondLst>
                  <p:cond evt="onClick" delay="0">
                    <p:tgtEl>
                      <p:spTgt spid="28"/>
                    </p:tgtEl>
                  </p:cond>
                </p:stCondLst>
                <p:endSync evt="end" delay="0">
                  <p:rtn val="all"/>
                </p:endSync>
                <p:childTnLst>
                  <p:par>
                    <p:cTn id="19" fill="hold">
                      <p:stCondLst>
                        <p:cond delay="0"/>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1000"/>
                                        <p:tgtEl>
                                          <p:spTgt spid="24"/>
                                        </p:tgtEl>
                                      </p:cBhvr>
                                    </p:animEffect>
                                    <p:anim calcmode="lin" valueType="num">
                                      <p:cBhvr>
                                        <p:cTn id="24" dur="1000" fill="hold"/>
                                        <p:tgtEl>
                                          <p:spTgt spid="24"/>
                                        </p:tgtEl>
                                        <p:attrNameLst>
                                          <p:attrName>ppt_x</p:attrName>
                                        </p:attrNameLst>
                                      </p:cBhvr>
                                      <p:tavLst>
                                        <p:tav tm="0">
                                          <p:val>
                                            <p:strVal val="#ppt_x"/>
                                          </p:val>
                                        </p:tav>
                                        <p:tav tm="100000">
                                          <p:val>
                                            <p:strVal val="#ppt_x"/>
                                          </p:val>
                                        </p:tav>
                                      </p:tavLst>
                                    </p:anim>
                                    <p:anim calcmode="lin" valueType="num">
                                      <p:cBhvr>
                                        <p:cTn id="25" dur="1000" fill="hold"/>
                                        <p:tgtEl>
                                          <p:spTgt spid="24"/>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1000"/>
                                        <p:tgtEl>
                                          <p:spTgt spid="25"/>
                                        </p:tgtEl>
                                      </p:cBhvr>
                                    </p:animEffect>
                                    <p:anim calcmode="lin" valueType="num">
                                      <p:cBhvr>
                                        <p:cTn id="29" dur="1000" fill="hold"/>
                                        <p:tgtEl>
                                          <p:spTgt spid="25"/>
                                        </p:tgtEl>
                                        <p:attrNameLst>
                                          <p:attrName>ppt_x</p:attrName>
                                        </p:attrNameLst>
                                      </p:cBhvr>
                                      <p:tavLst>
                                        <p:tav tm="0">
                                          <p:val>
                                            <p:strVal val="#ppt_x"/>
                                          </p:val>
                                        </p:tav>
                                        <p:tav tm="100000">
                                          <p:val>
                                            <p:strVal val="#ppt_x"/>
                                          </p:val>
                                        </p:tav>
                                      </p:tavLst>
                                    </p:anim>
                                    <p:anim calcmode="lin" valueType="num">
                                      <p:cBhvr>
                                        <p:cTn id="30"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28"/>
                  </p:tgtEl>
                </p:cond>
              </p:nextCondLst>
            </p:seq>
            <p:seq concurrent="1" nextAc="seek">
              <p:cTn id="31" restart="whenNotActive" fill="hold" evtFilter="cancelBubble" nodeType="interactiveSeq">
                <p:stCondLst>
                  <p:cond evt="onClick" delay="0">
                    <p:tgtEl>
                      <p:spTgt spid="25"/>
                    </p:tgtEl>
                  </p:cond>
                </p:stCondLst>
                <p:endSync evt="end" delay="0">
                  <p:rtn val="all"/>
                </p:endSync>
                <p:childTnLst>
                  <p:par>
                    <p:cTn id="32" fill="hold">
                      <p:stCondLst>
                        <p:cond delay="0"/>
                      </p:stCondLst>
                      <p:childTnLst>
                        <p:par>
                          <p:cTn id="33" fill="hold">
                            <p:stCondLst>
                              <p:cond delay="0"/>
                            </p:stCondLst>
                            <p:childTnLst>
                              <p:par>
                                <p:cTn id="34" presetID="42" presetClass="exit" presetSubtype="0" fill="hold" grpId="1" nodeType="clickEffect">
                                  <p:stCondLst>
                                    <p:cond delay="0"/>
                                  </p:stCondLst>
                                  <p:childTnLst>
                                    <p:animEffect transition="out" filter="fade">
                                      <p:cBhvr>
                                        <p:cTn id="35" dur="1000"/>
                                        <p:tgtEl>
                                          <p:spTgt spid="24"/>
                                        </p:tgtEl>
                                      </p:cBhvr>
                                    </p:animEffect>
                                    <p:anim calcmode="lin" valueType="num">
                                      <p:cBhvr>
                                        <p:cTn id="36" dur="1000"/>
                                        <p:tgtEl>
                                          <p:spTgt spid="24"/>
                                        </p:tgtEl>
                                        <p:attrNameLst>
                                          <p:attrName>ppt_x</p:attrName>
                                        </p:attrNameLst>
                                      </p:cBhvr>
                                      <p:tavLst>
                                        <p:tav tm="0">
                                          <p:val>
                                            <p:strVal val="ppt_x"/>
                                          </p:val>
                                        </p:tav>
                                        <p:tav tm="100000">
                                          <p:val>
                                            <p:strVal val="ppt_x"/>
                                          </p:val>
                                        </p:tav>
                                      </p:tavLst>
                                    </p:anim>
                                    <p:anim calcmode="lin" valueType="num">
                                      <p:cBhvr>
                                        <p:cTn id="37" dur="1000"/>
                                        <p:tgtEl>
                                          <p:spTgt spid="24"/>
                                        </p:tgtEl>
                                        <p:attrNameLst>
                                          <p:attrName>ppt_y</p:attrName>
                                        </p:attrNameLst>
                                      </p:cBhvr>
                                      <p:tavLst>
                                        <p:tav tm="0">
                                          <p:val>
                                            <p:strVal val="ppt_y"/>
                                          </p:val>
                                        </p:tav>
                                        <p:tav tm="100000">
                                          <p:val>
                                            <p:strVal val="ppt_y+.1"/>
                                          </p:val>
                                        </p:tav>
                                      </p:tavLst>
                                    </p:anim>
                                    <p:set>
                                      <p:cBhvr>
                                        <p:cTn id="38" dur="1" fill="hold">
                                          <p:stCondLst>
                                            <p:cond delay="999"/>
                                          </p:stCondLst>
                                        </p:cTn>
                                        <p:tgtEl>
                                          <p:spTgt spid="24"/>
                                        </p:tgtEl>
                                        <p:attrNameLst>
                                          <p:attrName>style.visibility</p:attrName>
                                        </p:attrNameLst>
                                      </p:cBhvr>
                                      <p:to>
                                        <p:strVal val="hidden"/>
                                      </p:to>
                                    </p:set>
                                  </p:childTnLst>
                                </p:cTn>
                              </p:par>
                              <p:par>
                                <p:cTn id="39" presetID="42" presetClass="exit" presetSubtype="0" fill="hold" grpId="1" nodeType="withEffect">
                                  <p:stCondLst>
                                    <p:cond delay="0"/>
                                  </p:stCondLst>
                                  <p:childTnLst>
                                    <p:animEffect transition="out" filter="fade">
                                      <p:cBhvr>
                                        <p:cTn id="40" dur="1000"/>
                                        <p:tgtEl>
                                          <p:spTgt spid="25"/>
                                        </p:tgtEl>
                                      </p:cBhvr>
                                    </p:animEffect>
                                    <p:anim calcmode="lin" valueType="num">
                                      <p:cBhvr>
                                        <p:cTn id="41" dur="1000"/>
                                        <p:tgtEl>
                                          <p:spTgt spid="25"/>
                                        </p:tgtEl>
                                        <p:attrNameLst>
                                          <p:attrName>ppt_x</p:attrName>
                                        </p:attrNameLst>
                                      </p:cBhvr>
                                      <p:tavLst>
                                        <p:tav tm="0">
                                          <p:val>
                                            <p:strVal val="ppt_x"/>
                                          </p:val>
                                        </p:tav>
                                        <p:tav tm="100000">
                                          <p:val>
                                            <p:strVal val="ppt_x"/>
                                          </p:val>
                                        </p:tav>
                                      </p:tavLst>
                                    </p:anim>
                                    <p:anim calcmode="lin" valueType="num">
                                      <p:cBhvr>
                                        <p:cTn id="42" dur="1000"/>
                                        <p:tgtEl>
                                          <p:spTgt spid="25"/>
                                        </p:tgtEl>
                                        <p:attrNameLst>
                                          <p:attrName>ppt_y</p:attrName>
                                        </p:attrNameLst>
                                      </p:cBhvr>
                                      <p:tavLst>
                                        <p:tav tm="0">
                                          <p:val>
                                            <p:strVal val="ppt_y"/>
                                          </p:val>
                                        </p:tav>
                                        <p:tav tm="100000">
                                          <p:val>
                                            <p:strVal val="ppt_y+.1"/>
                                          </p:val>
                                        </p:tav>
                                      </p:tavLst>
                                    </p:anim>
                                    <p:set>
                                      <p:cBhvr>
                                        <p:cTn id="43" dur="1" fill="hold">
                                          <p:stCondLst>
                                            <p:cond delay="9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childTnLst>
        </p:cTn>
      </p:par>
    </p:tnLst>
    <p:bldLst>
      <p:bldP spid="24" grpId="0" animBg="1"/>
      <p:bldP spid="24" grpId="1" animBg="1"/>
      <p:bldP spid="25" grpId="0" animBg="1"/>
      <p:bldP spid="25"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Shape 2">
            <a:extLst>
              <a:ext uri="{FF2B5EF4-FFF2-40B4-BE49-F238E27FC236}">
                <a16:creationId xmlns:a16="http://schemas.microsoft.com/office/drawing/2014/main" id="{37F0CD05-E0C2-DACD-EFD8-D5697B45752E}"/>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Twinkl"/>
                <a:ea typeface="+mn-ea"/>
                <a:cs typeface="+mn-cs"/>
              </a:rPr>
              <a:t>Your Country Needs You!</a:t>
            </a:r>
            <a:endParaRPr kumimoji="0" lang="en-GB" sz="2800" b="0" i="0" u="none" strike="noStrike" kern="1200" cap="none" spc="0" normalizeH="0" baseline="0" noProof="0" dirty="0">
              <a:ln>
                <a:noFill/>
              </a:ln>
              <a:solidFill>
                <a:prstClr val="white"/>
              </a:solidFill>
              <a:effectLst/>
              <a:uLnTx/>
              <a:uFillTx/>
              <a:latin typeface="Twinkl"/>
              <a:ea typeface="+mn-ea"/>
              <a:cs typeface="+mn-cs"/>
            </a:endParaRPr>
          </a:p>
        </p:txBody>
      </p:sp>
      <p:sp>
        <p:nvSpPr>
          <p:cNvPr id="4" name="Text Box">
            <a:extLst>
              <a:ext uri="{FF2B5EF4-FFF2-40B4-BE49-F238E27FC236}">
                <a16:creationId xmlns:a16="http://schemas.microsoft.com/office/drawing/2014/main" id="{68227377-2AA9-1896-110E-E8412F10EC4B}"/>
              </a:ext>
            </a:extLst>
          </p:cNvPr>
          <p:cNvSpPr/>
          <p:nvPr/>
        </p:nvSpPr>
        <p:spPr>
          <a:xfrm>
            <a:off x="2152052" y="2683255"/>
            <a:ext cx="8018327" cy="1449216"/>
          </a:xfrm>
          <a:prstGeom prst="rect">
            <a:avLst/>
          </a:prstGeom>
          <a:gradFill>
            <a:gsLst>
              <a:gs pos="0">
                <a:schemeClr val="accent1">
                  <a:lumMod val="5000"/>
                  <a:lumOff val="95000"/>
                  <a:alpha val="60000"/>
                </a:schemeClr>
              </a:gs>
              <a:gs pos="100000">
                <a:srgbClr val="FFD9D9"/>
              </a:gs>
            </a:gsLst>
            <a:lin ang="108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winkl"/>
              <a:ea typeface="+mn-ea"/>
              <a:cs typeface="+mn-cs"/>
            </a:endParaRPr>
          </a:p>
        </p:txBody>
      </p:sp>
      <p:sp>
        <p:nvSpPr>
          <p:cNvPr id="5" name="TextBox 4">
            <a:extLst>
              <a:ext uri="{FF2B5EF4-FFF2-40B4-BE49-F238E27FC236}">
                <a16:creationId xmlns:a16="http://schemas.microsoft.com/office/drawing/2014/main" id="{B480E4A9-68E5-3A7D-B3CD-B1E6F2130DFD}"/>
              </a:ext>
            </a:extLst>
          </p:cNvPr>
          <p:cNvSpPr txBox="1"/>
          <p:nvPr/>
        </p:nvSpPr>
        <p:spPr>
          <a:xfrm>
            <a:off x="2240354" y="2746144"/>
            <a:ext cx="4690402"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000000"/>
                </a:solidFill>
                <a:effectLst/>
                <a:uLnTx/>
                <a:uFillTx/>
                <a:latin typeface="Twinkl"/>
                <a:ea typeface="+mn-ea"/>
                <a:cs typeface="+mn-cs"/>
              </a:rPr>
              <a:t>Throughout the war, different poster campaigns were used to help recruit women. The government needed to get as many women as possible into the wartime workforce or persuade them to do voluntary work.</a:t>
            </a:r>
            <a:endParaRPr kumimoji="0" lang="en-GB" sz="1600" b="0" i="0" u="none" strike="noStrike" kern="1200" cap="none" spc="0" normalizeH="0" baseline="0" noProof="0" dirty="0">
              <a:ln>
                <a:noFill/>
              </a:ln>
              <a:solidFill>
                <a:srgbClr val="1C1C1C"/>
              </a:solidFill>
              <a:effectLst/>
              <a:uLnTx/>
              <a:uFillTx/>
              <a:latin typeface="Twinkl"/>
              <a:ea typeface="+mn-ea"/>
              <a:cs typeface="+mn-cs"/>
            </a:endParaRPr>
          </a:p>
        </p:txBody>
      </p:sp>
      <p:sp>
        <p:nvSpPr>
          <p:cNvPr id="6" name="Rectangle 5">
            <a:extLst>
              <a:ext uri="{FF2B5EF4-FFF2-40B4-BE49-F238E27FC236}">
                <a16:creationId xmlns:a16="http://schemas.microsoft.com/office/drawing/2014/main" id="{73E1F2DC-192D-0CFE-FD83-B6BCE62F51A5}"/>
              </a:ext>
            </a:extLst>
          </p:cNvPr>
          <p:cNvSpPr/>
          <p:nvPr/>
        </p:nvSpPr>
        <p:spPr>
          <a:xfrm>
            <a:off x="2063751" y="2667385"/>
            <a:ext cx="88301" cy="1474612"/>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Twinkl"/>
              <a:ea typeface="+mn-ea"/>
              <a:cs typeface="+mn-cs"/>
            </a:endParaRPr>
          </a:p>
        </p:txBody>
      </p:sp>
      <p:sp>
        <p:nvSpPr>
          <p:cNvPr id="16" name="Text Box">
            <a:extLst>
              <a:ext uri="{FF2B5EF4-FFF2-40B4-BE49-F238E27FC236}">
                <a16:creationId xmlns:a16="http://schemas.microsoft.com/office/drawing/2014/main" id="{BEC97088-92FE-035D-393F-8E49F3D54BCF}"/>
              </a:ext>
            </a:extLst>
          </p:cNvPr>
          <p:cNvSpPr/>
          <p:nvPr/>
        </p:nvSpPr>
        <p:spPr>
          <a:xfrm>
            <a:off x="3002024" y="1686580"/>
            <a:ext cx="6239456" cy="710552"/>
          </a:xfrm>
          <a:prstGeom prst="rect">
            <a:avLst/>
          </a:pr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Twinkl"/>
                <a:ea typeface="+mn-ea"/>
                <a:cs typeface="+mn-cs"/>
              </a:rPr>
              <a:t>Click the arrows to view the different poster campaigns.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white"/>
                </a:solidFill>
                <a:effectLst/>
                <a:uLnTx/>
                <a:uFillTx/>
                <a:latin typeface="Twinkl"/>
                <a:ea typeface="+mn-ea"/>
                <a:cs typeface="+mn-cs"/>
              </a:rPr>
              <a:t>Click ‘</a:t>
            </a:r>
            <a:r>
              <a:rPr kumimoji="0" lang="en-GB" sz="1600" b="1" i="0" u="none" strike="noStrike" kern="1200" cap="none" spc="0" normalizeH="0" baseline="0" noProof="0" dirty="0">
                <a:ln>
                  <a:noFill/>
                </a:ln>
                <a:solidFill>
                  <a:prstClr val="white"/>
                </a:solidFill>
                <a:effectLst/>
                <a:uLnTx/>
                <a:uFillTx/>
                <a:latin typeface="Twinkl"/>
                <a:ea typeface="+mn-ea"/>
                <a:cs typeface="+mn-cs"/>
              </a:rPr>
              <a:t>Next</a:t>
            </a:r>
            <a:r>
              <a:rPr kumimoji="0" lang="en-GB" sz="1600" b="0" i="0" u="none" strike="noStrike" kern="1200" cap="none" spc="0" normalizeH="0" baseline="0" noProof="0" dirty="0">
                <a:ln>
                  <a:noFill/>
                </a:ln>
                <a:solidFill>
                  <a:prstClr val="white"/>
                </a:solidFill>
                <a:effectLst/>
                <a:uLnTx/>
                <a:uFillTx/>
                <a:latin typeface="Twinkl"/>
                <a:ea typeface="+mn-ea"/>
                <a:cs typeface="+mn-cs"/>
              </a:rPr>
              <a:t>’ when you want to move on.</a:t>
            </a:r>
          </a:p>
        </p:txBody>
      </p:sp>
      <p:pic>
        <p:nvPicPr>
          <p:cNvPr id="18" name="Picture 17" descr="A cartoon of a person wearing a yellow head scarf&#10;&#10;Description automatically generated">
            <a:extLst>
              <a:ext uri="{FF2B5EF4-FFF2-40B4-BE49-F238E27FC236}">
                <a16:creationId xmlns:a16="http://schemas.microsoft.com/office/drawing/2014/main" id="{58AFDDDD-CF95-C0A6-5663-B44FB1D446E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72881" y="2541593"/>
            <a:ext cx="3731179" cy="3867257"/>
          </a:xfrm>
          <a:prstGeom prst="rect">
            <a:avLst/>
          </a:prstGeom>
        </p:spPr>
      </p:pic>
      <p:sp>
        <p:nvSpPr>
          <p:cNvPr id="19" name="Rectangle: Rounded Corners 18">
            <a:hlinkClick r:id="" action="ppaction://noaction"/>
            <a:extLst>
              <a:ext uri="{FF2B5EF4-FFF2-40B4-BE49-F238E27FC236}">
                <a16:creationId xmlns:a16="http://schemas.microsoft.com/office/drawing/2014/main" id="{0B6CE8B3-3C5C-2A4F-670A-A0BEB25FD641}"/>
              </a:ext>
            </a:extLst>
          </p:cNvPr>
          <p:cNvSpPr/>
          <p:nvPr/>
        </p:nvSpPr>
        <p:spPr>
          <a:xfrm>
            <a:off x="8606532" y="6151667"/>
            <a:ext cx="1396618" cy="447675"/>
          </a:xfrm>
          <a:prstGeom prst="roundRect">
            <a:avLst/>
          </a:prstGeom>
          <a:solidFill>
            <a:srgbClr val="E50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Twinkl"/>
                <a:ea typeface="+mn-ea"/>
                <a:cs typeface="+mn-cs"/>
              </a:rPr>
              <a:t>Next</a:t>
            </a:r>
          </a:p>
        </p:txBody>
      </p:sp>
      <p:pic>
        <p:nvPicPr>
          <p:cNvPr id="20" name="Graphic 19">
            <a:hlinkClick r:id="rId3" action="ppaction://hlinksldjump"/>
            <a:extLst>
              <a:ext uri="{FF2B5EF4-FFF2-40B4-BE49-F238E27FC236}">
                <a16:creationId xmlns:a16="http://schemas.microsoft.com/office/drawing/2014/main" id="{2CEB5FF0-9215-9E21-62D6-EEBBE6644194}"/>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 xmlns:asvg="http://schemas.microsoft.com/office/drawing/2016/SVG/main" r:embed="rId6"/>
              </a:ext>
            </a:extLst>
          </a:blip>
          <a:srcRect/>
          <a:stretch/>
        </p:blipFill>
        <p:spPr>
          <a:xfrm>
            <a:off x="9424616" y="1712238"/>
            <a:ext cx="578534" cy="578534"/>
          </a:xfrm>
          <a:prstGeom prst="rect">
            <a:avLst/>
          </a:prstGeom>
        </p:spPr>
      </p:pic>
      <p:pic>
        <p:nvPicPr>
          <p:cNvPr id="21" name="Graphic 20">
            <a:hlinkClick r:id="rId7" action="ppaction://hlinksldjump"/>
            <a:extLst>
              <a:ext uri="{FF2B5EF4-FFF2-40B4-BE49-F238E27FC236}">
                <a16:creationId xmlns:a16="http://schemas.microsoft.com/office/drawing/2014/main" id="{77194AA3-DFF6-BB7C-1CDE-0E94558975D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 xmlns:asvg="http://schemas.microsoft.com/office/drawing/2016/SVG/main" r:embed="rId9"/>
              </a:ext>
            </a:extLst>
          </a:blip>
          <a:srcRect/>
          <a:stretch/>
        </p:blipFill>
        <p:spPr>
          <a:xfrm rot="10800000">
            <a:off x="2240354" y="1784010"/>
            <a:ext cx="578534" cy="578534"/>
          </a:xfrm>
          <a:prstGeom prst="rect">
            <a:avLst/>
          </a:prstGeom>
        </p:spPr>
      </p:pic>
    </p:spTree>
    <p:extLst>
      <p:ext uri="{BB962C8B-B14F-4D97-AF65-F5344CB8AC3E}">
        <p14:creationId xmlns:p14="http://schemas.microsoft.com/office/powerpoint/2010/main" val="1456947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ounded Rectangle 4">
            <a:extLst>
              <a:ext uri="{FF2B5EF4-FFF2-40B4-BE49-F238E27FC236}">
                <a16:creationId xmlns:a16="http://schemas.microsoft.com/office/drawing/2014/main" id="{DDC48755-5C94-FE1F-D951-D89D079BEAFE}"/>
              </a:ext>
            </a:extLst>
          </p:cNvPr>
          <p:cNvSpPr/>
          <p:nvPr/>
        </p:nvSpPr>
        <p:spPr bwMode="auto">
          <a:xfrm>
            <a:off x="1969580" y="1144122"/>
            <a:ext cx="8220075" cy="5347167"/>
          </a:xfrm>
          <a:prstGeom prst="roundRect">
            <a:avLst>
              <a:gd name="adj" fmla="val 2649"/>
            </a:avLst>
          </a:prstGeom>
          <a:blipFill dpi="0" rotWithShape="1">
            <a:blip r:embed="rId2" cstate="print">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9" name="Freeform: Shape 8">
            <a:extLst>
              <a:ext uri="{FF2B5EF4-FFF2-40B4-BE49-F238E27FC236}">
                <a16:creationId xmlns:a16="http://schemas.microsoft.com/office/drawing/2014/main" id="{4135DB72-3B83-FEB7-3C29-37AC2D0023A0}"/>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Twinkl"/>
                <a:ea typeface="+mn-ea"/>
                <a:cs typeface="+mn-cs"/>
              </a:rPr>
              <a:t>Your Country Needs You!</a:t>
            </a:r>
            <a:endParaRPr kumimoji="0" lang="en-GB" sz="2800" b="0" i="0" u="none" strike="noStrike" kern="1200" cap="none" spc="0" normalizeH="0" baseline="0" noProof="0" dirty="0">
              <a:ln>
                <a:noFill/>
              </a:ln>
              <a:solidFill>
                <a:prstClr val="white"/>
              </a:solidFill>
              <a:effectLst/>
              <a:uLnTx/>
              <a:uFillTx/>
              <a:latin typeface="Twinkl"/>
              <a:ea typeface="+mn-ea"/>
              <a:cs typeface="+mn-cs"/>
            </a:endParaRPr>
          </a:p>
        </p:txBody>
      </p:sp>
      <p:sp>
        <p:nvSpPr>
          <p:cNvPr id="10" name="Rectangle: Rounded Corners 9">
            <a:hlinkClick r:id="" action="ppaction://noaction"/>
            <a:extLst>
              <a:ext uri="{FF2B5EF4-FFF2-40B4-BE49-F238E27FC236}">
                <a16:creationId xmlns:a16="http://schemas.microsoft.com/office/drawing/2014/main" id="{A481ED55-D997-E1A8-AADB-26F47732F4AC}"/>
              </a:ext>
            </a:extLst>
          </p:cNvPr>
          <p:cNvSpPr/>
          <p:nvPr/>
        </p:nvSpPr>
        <p:spPr>
          <a:xfrm>
            <a:off x="8606532" y="6151667"/>
            <a:ext cx="1396618" cy="447675"/>
          </a:xfrm>
          <a:prstGeom prst="roundRect">
            <a:avLst/>
          </a:prstGeom>
          <a:solidFill>
            <a:srgbClr val="E50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Twinkl"/>
                <a:ea typeface="+mn-ea"/>
                <a:cs typeface="+mn-cs"/>
              </a:rPr>
              <a:t>Next</a:t>
            </a:r>
          </a:p>
        </p:txBody>
      </p:sp>
      <p:pic>
        <p:nvPicPr>
          <p:cNvPr id="12" name="Picture 11" descr="A person holding a pitchfork&#10;&#10;Description automatically generated">
            <a:extLst>
              <a:ext uri="{FF2B5EF4-FFF2-40B4-BE49-F238E27FC236}">
                <a16:creationId xmlns:a16="http://schemas.microsoft.com/office/drawing/2014/main" id="{935E5B62-DACD-81B3-2EDE-769FDC26EEF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42890" y="1816039"/>
            <a:ext cx="2921374" cy="4276786"/>
          </a:xfrm>
          <a:prstGeom prst="rect">
            <a:avLst/>
          </a:prstGeom>
          <a:solidFill>
            <a:schemeClr val="bg1"/>
          </a:solidFill>
          <a:ln w="28575">
            <a:solidFill>
              <a:schemeClr val="bg1"/>
            </a:solidFill>
            <a:extLst>
              <a:ext uri="{C807C97D-BFC1-408E-A445-0C87EB9F89A2}">
                <ask:lineSketchStyleProps xmlns="" xmlns:ask="http://schemas.microsoft.com/office/drawing/2018/sketchyshapes" sd="824334732">
                  <a:custGeom>
                    <a:avLst/>
                    <a:gdLst>
                      <a:gd name="connsiteX0" fmla="*/ 0 w 2921374"/>
                      <a:gd name="connsiteY0" fmla="*/ 0 h 4276786"/>
                      <a:gd name="connsiteX1" fmla="*/ 555061 w 2921374"/>
                      <a:gd name="connsiteY1" fmla="*/ 0 h 4276786"/>
                      <a:gd name="connsiteX2" fmla="*/ 1080908 w 2921374"/>
                      <a:gd name="connsiteY2" fmla="*/ 0 h 4276786"/>
                      <a:gd name="connsiteX3" fmla="*/ 1577542 w 2921374"/>
                      <a:gd name="connsiteY3" fmla="*/ 0 h 4276786"/>
                      <a:gd name="connsiteX4" fmla="*/ 2074176 w 2921374"/>
                      <a:gd name="connsiteY4" fmla="*/ 0 h 4276786"/>
                      <a:gd name="connsiteX5" fmla="*/ 2921374 w 2921374"/>
                      <a:gd name="connsiteY5" fmla="*/ 0 h 4276786"/>
                      <a:gd name="connsiteX6" fmla="*/ 2921374 w 2921374"/>
                      <a:gd name="connsiteY6" fmla="*/ 653737 h 4276786"/>
                      <a:gd name="connsiteX7" fmla="*/ 2921374 w 2921374"/>
                      <a:gd name="connsiteY7" fmla="*/ 1307475 h 4276786"/>
                      <a:gd name="connsiteX8" fmla="*/ 2921374 w 2921374"/>
                      <a:gd name="connsiteY8" fmla="*/ 1790140 h 4276786"/>
                      <a:gd name="connsiteX9" fmla="*/ 2921374 w 2921374"/>
                      <a:gd name="connsiteY9" fmla="*/ 2358342 h 4276786"/>
                      <a:gd name="connsiteX10" fmla="*/ 2921374 w 2921374"/>
                      <a:gd name="connsiteY10" fmla="*/ 2841008 h 4276786"/>
                      <a:gd name="connsiteX11" fmla="*/ 2921374 w 2921374"/>
                      <a:gd name="connsiteY11" fmla="*/ 3451977 h 4276786"/>
                      <a:gd name="connsiteX12" fmla="*/ 2921374 w 2921374"/>
                      <a:gd name="connsiteY12" fmla="*/ 4276786 h 4276786"/>
                      <a:gd name="connsiteX13" fmla="*/ 2424740 w 2921374"/>
                      <a:gd name="connsiteY13" fmla="*/ 4276786 h 4276786"/>
                      <a:gd name="connsiteX14" fmla="*/ 1928107 w 2921374"/>
                      <a:gd name="connsiteY14" fmla="*/ 4276786 h 4276786"/>
                      <a:gd name="connsiteX15" fmla="*/ 1373046 w 2921374"/>
                      <a:gd name="connsiteY15" fmla="*/ 4276786 h 4276786"/>
                      <a:gd name="connsiteX16" fmla="*/ 788771 w 2921374"/>
                      <a:gd name="connsiteY16" fmla="*/ 4276786 h 4276786"/>
                      <a:gd name="connsiteX17" fmla="*/ 0 w 2921374"/>
                      <a:gd name="connsiteY17" fmla="*/ 4276786 h 4276786"/>
                      <a:gd name="connsiteX18" fmla="*/ 0 w 2921374"/>
                      <a:gd name="connsiteY18" fmla="*/ 3751352 h 4276786"/>
                      <a:gd name="connsiteX19" fmla="*/ 0 w 2921374"/>
                      <a:gd name="connsiteY19" fmla="*/ 3268686 h 4276786"/>
                      <a:gd name="connsiteX20" fmla="*/ 0 w 2921374"/>
                      <a:gd name="connsiteY20" fmla="*/ 2572181 h 4276786"/>
                      <a:gd name="connsiteX21" fmla="*/ 0 w 2921374"/>
                      <a:gd name="connsiteY21" fmla="*/ 1961212 h 4276786"/>
                      <a:gd name="connsiteX22" fmla="*/ 0 w 2921374"/>
                      <a:gd name="connsiteY22" fmla="*/ 1307475 h 4276786"/>
                      <a:gd name="connsiteX23" fmla="*/ 0 w 2921374"/>
                      <a:gd name="connsiteY23" fmla="*/ 696505 h 4276786"/>
                      <a:gd name="connsiteX24" fmla="*/ 0 w 2921374"/>
                      <a:gd name="connsiteY24" fmla="*/ 0 h 42767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2921374" h="4276786" fill="none" extrusionOk="0">
                        <a:moveTo>
                          <a:pt x="0" y="0"/>
                        </a:moveTo>
                        <a:cubicBezTo>
                          <a:pt x="155270" y="12335"/>
                          <a:pt x="315569" y="9769"/>
                          <a:pt x="555061" y="0"/>
                        </a:cubicBezTo>
                        <a:cubicBezTo>
                          <a:pt x="794553" y="-9769"/>
                          <a:pt x="877637" y="-7517"/>
                          <a:pt x="1080908" y="0"/>
                        </a:cubicBezTo>
                        <a:cubicBezTo>
                          <a:pt x="1284179" y="7517"/>
                          <a:pt x="1384697" y="24457"/>
                          <a:pt x="1577542" y="0"/>
                        </a:cubicBezTo>
                        <a:cubicBezTo>
                          <a:pt x="1770387" y="-24457"/>
                          <a:pt x="1938347" y="-22976"/>
                          <a:pt x="2074176" y="0"/>
                        </a:cubicBezTo>
                        <a:cubicBezTo>
                          <a:pt x="2210005" y="22976"/>
                          <a:pt x="2517742" y="-30968"/>
                          <a:pt x="2921374" y="0"/>
                        </a:cubicBezTo>
                        <a:cubicBezTo>
                          <a:pt x="2898663" y="245941"/>
                          <a:pt x="2941682" y="490264"/>
                          <a:pt x="2921374" y="653737"/>
                        </a:cubicBezTo>
                        <a:cubicBezTo>
                          <a:pt x="2901066" y="817210"/>
                          <a:pt x="2917040" y="1081848"/>
                          <a:pt x="2921374" y="1307475"/>
                        </a:cubicBezTo>
                        <a:cubicBezTo>
                          <a:pt x="2925708" y="1533102"/>
                          <a:pt x="2929608" y="1674501"/>
                          <a:pt x="2921374" y="1790140"/>
                        </a:cubicBezTo>
                        <a:cubicBezTo>
                          <a:pt x="2913140" y="1905779"/>
                          <a:pt x="2902098" y="2200797"/>
                          <a:pt x="2921374" y="2358342"/>
                        </a:cubicBezTo>
                        <a:cubicBezTo>
                          <a:pt x="2940650" y="2515887"/>
                          <a:pt x="2916810" y="2616835"/>
                          <a:pt x="2921374" y="2841008"/>
                        </a:cubicBezTo>
                        <a:cubicBezTo>
                          <a:pt x="2925938" y="3065181"/>
                          <a:pt x="2946933" y="3316933"/>
                          <a:pt x="2921374" y="3451977"/>
                        </a:cubicBezTo>
                        <a:cubicBezTo>
                          <a:pt x="2895815" y="3587021"/>
                          <a:pt x="2901538" y="4054787"/>
                          <a:pt x="2921374" y="4276786"/>
                        </a:cubicBezTo>
                        <a:cubicBezTo>
                          <a:pt x="2687004" y="4284926"/>
                          <a:pt x="2596932" y="4277328"/>
                          <a:pt x="2424740" y="4276786"/>
                        </a:cubicBezTo>
                        <a:cubicBezTo>
                          <a:pt x="2252548" y="4276244"/>
                          <a:pt x="2096840" y="4264496"/>
                          <a:pt x="1928107" y="4276786"/>
                        </a:cubicBezTo>
                        <a:cubicBezTo>
                          <a:pt x="1759374" y="4289076"/>
                          <a:pt x="1564235" y="4281804"/>
                          <a:pt x="1373046" y="4276786"/>
                        </a:cubicBezTo>
                        <a:cubicBezTo>
                          <a:pt x="1181857" y="4271768"/>
                          <a:pt x="944049" y="4267857"/>
                          <a:pt x="788771" y="4276786"/>
                        </a:cubicBezTo>
                        <a:cubicBezTo>
                          <a:pt x="633493" y="4285715"/>
                          <a:pt x="276529" y="4278652"/>
                          <a:pt x="0" y="4276786"/>
                        </a:cubicBezTo>
                        <a:cubicBezTo>
                          <a:pt x="16900" y="4154434"/>
                          <a:pt x="3100" y="3946781"/>
                          <a:pt x="0" y="3751352"/>
                        </a:cubicBezTo>
                        <a:cubicBezTo>
                          <a:pt x="-3100" y="3555923"/>
                          <a:pt x="-9271" y="3397875"/>
                          <a:pt x="0" y="3268686"/>
                        </a:cubicBezTo>
                        <a:cubicBezTo>
                          <a:pt x="9271" y="3139497"/>
                          <a:pt x="-12972" y="2874011"/>
                          <a:pt x="0" y="2572181"/>
                        </a:cubicBezTo>
                        <a:cubicBezTo>
                          <a:pt x="12972" y="2270351"/>
                          <a:pt x="-20314" y="2214334"/>
                          <a:pt x="0" y="1961212"/>
                        </a:cubicBezTo>
                        <a:cubicBezTo>
                          <a:pt x="20314" y="1708090"/>
                          <a:pt x="19035" y="1451815"/>
                          <a:pt x="0" y="1307475"/>
                        </a:cubicBezTo>
                        <a:cubicBezTo>
                          <a:pt x="-19035" y="1163135"/>
                          <a:pt x="23596" y="906164"/>
                          <a:pt x="0" y="696505"/>
                        </a:cubicBezTo>
                        <a:cubicBezTo>
                          <a:pt x="-23596" y="486846"/>
                          <a:pt x="25363" y="163405"/>
                          <a:pt x="0" y="0"/>
                        </a:cubicBezTo>
                        <a:close/>
                      </a:path>
                      <a:path w="2921374" h="4276786" stroke="0" extrusionOk="0">
                        <a:moveTo>
                          <a:pt x="0" y="0"/>
                        </a:moveTo>
                        <a:cubicBezTo>
                          <a:pt x="266227" y="28087"/>
                          <a:pt x="357498" y="-1171"/>
                          <a:pt x="584275" y="0"/>
                        </a:cubicBezTo>
                        <a:cubicBezTo>
                          <a:pt x="811053" y="1171"/>
                          <a:pt x="1015434" y="-1673"/>
                          <a:pt x="1139336" y="0"/>
                        </a:cubicBezTo>
                        <a:cubicBezTo>
                          <a:pt x="1263238" y="1673"/>
                          <a:pt x="1526200" y="-14272"/>
                          <a:pt x="1694397" y="0"/>
                        </a:cubicBezTo>
                        <a:cubicBezTo>
                          <a:pt x="1862594" y="14272"/>
                          <a:pt x="2024469" y="-8130"/>
                          <a:pt x="2191031" y="0"/>
                        </a:cubicBezTo>
                        <a:cubicBezTo>
                          <a:pt x="2357593" y="8130"/>
                          <a:pt x="2744825" y="8108"/>
                          <a:pt x="2921374" y="0"/>
                        </a:cubicBezTo>
                        <a:cubicBezTo>
                          <a:pt x="2943635" y="142444"/>
                          <a:pt x="2912615" y="322837"/>
                          <a:pt x="2921374" y="482666"/>
                        </a:cubicBezTo>
                        <a:cubicBezTo>
                          <a:pt x="2930133" y="642495"/>
                          <a:pt x="2895580" y="784242"/>
                          <a:pt x="2921374" y="1050867"/>
                        </a:cubicBezTo>
                        <a:cubicBezTo>
                          <a:pt x="2947168" y="1317492"/>
                          <a:pt x="2945915" y="1432810"/>
                          <a:pt x="2921374" y="1661837"/>
                        </a:cubicBezTo>
                        <a:cubicBezTo>
                          <a:pt x="2896834" y="1890864"/>
                          <a:pt x="2924373" y="1948054"/>
                          <a:pt x="2921374" y="2144503"/>
                        </a:cubicBezTo>
                        <a:cubicBezTo>
                          <a:pt x="2918375" y="2340952"/>
                          <a:pt x="2905126" y="2594944"/>
                          <a:pt x="2921374" y="2712704"/>
                        </a:cubicBezTo>
                        <a:cubicBezTo>
                          <a:pt x="2937622" y="2830464"/>
                          <a:pt x="2953200" y="3184786"/>
                          <a:pt x="2921374" y="3366442"/>
                        </a:cubicBezTo>
                        <a:cubicBezTo>
                          <a:pt x="2889548" y="3548098"/>
                          <a:pt x="2879228" y="4056370"/>
                          <a:pt x="2921374" y="4276786"/>
                        </a:cubicBezTo>
                        <a:cubicBezTo>
                          <a:pt x="2754274" y="4292154"/>
                          <a:pt x="2552761" y="4257349"/>
                          <a:pt x="2278672" y="4276786"/>
                        </a:cubicBezTo>
                        <a:cubicBezTo>
                          <a:pt x="2004583" y="4296223"/>
                          <a:pt x="1981222" y="4249432"/>
                          <a:pt x="1723611" y="4276786"/>
                        </a:cubicBezTo>
                        <a:cubicBezTo>
                          <a:pt x="1466000" y="4304140"/>
                          <a:pt x="1463373" y="4288960"/>
                          <a:pt x="1226977" y="4276786"/>
                        </a:cubicBezTo>
                        <a:cubicBezTo>
                          <a:pt x="990581" y="4264612"/>
                          <a:pt x="820383" y="4262457"/>
                          <a:pt x="642702" y="4276786"/>
                        </a:cubicBezTo>
                        <a:cubicBezTo>
                          <a:pt x="465021" y="4291115"/>
                          <a:pt x="308089" y="4249526"/>
                          <a:pt x="0" y="4276786"/>
                        </a:cubicBezTo>
                        <a:cubicBezTo>
                          <a:pt x="-22559" y="4094766"/>
                          <a:pt x="4055" y="3975700"/>
                          <a:pt x="0" y="3794120"/>
                        </a:cubicBezTo>
                        <a:cubicBezTo>
                          <a:pt x="-4055" y="3612540"/>
                          <a:pt x="4704" y="3323798"/>
                          <a:pt x="0" y="3183151"/>
                        </a:cubicBezTo>
                        <a:cubicBezTo>
                          <a:pt x="-4704" y="3042504"/>
                          <a:pt x="-6203" y="2924919"/>
                          <a:pt x="0" y="2700485"/>
                        </a:cubicBezTo>
                        <a:cubicBezTo>
                          <a:pt x="6203" y="2476051"/>
                          <a:pt x="6679" y="2448704"/>
                          <a:pt x="0" y="2217819"/>
                        </a:cubicBezTo>
                        <a:cubicBezTo>
                          <a:pt x="-6679" y="1986934"/>
                          <a:pt x="15010" y="1950521"/>
                          <a:pt x="0" y="1692385"/>
                        </a:cubicBezTo>
                        <a:cubicBezTo>
                          <a:pt x="-15010" y="1434249"/>
                          <a:pt x="-9411" y="1376368"/>
                          <a:pt x="0" y="1081416"/>
                        </a:cubicBezTo>
                        <a:cubicBezTo>
                          <a:pt x="9411" y="786464"/>
                          <a:pt x="-17973" y="305690"/>
                          <a:pt x="0" y="0"/>
                        </a:cubicBezTo>
                        <a:close/>
                      </a:path>
                    </a:pathLst>
                  </a:custGeom>
                  <ask:type>
                    <ask:lineSketchNone/>
                  </ask:type>
                </ask:lineSketchStyleProps>
              </a:ext>
            </a:extLst>
          </a:ln>
        </p:spPr>
      </p:pic>
      <p:pic>
        <p:nvPicPr>
          <p:cNvPr id="17" name="Graphic 16">
            <a:hlinkClick r:id="rId4" action="ppaction://hlinksldjump"/>
            <a:extLst>
              <a:ext uri="{FF2B5EF4-FFF2-40B4-BE49-F238E27FC236}">
                <a16:creationId xmlns:a16="http://schemas.microsoft.com/office/drawing/2014/main" id="{D7D668D7-9B80-5DE5-8913-7298BA2CE6A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p:blipFill>
        <p:spPr>
          <a:xfrm>
            <a:off x="8184630" y="3408981"/>
            <a:ext cx="578534" cy="578534"/>
          </a:xfrm>
          <a:prstGeom prst="rect">
            <a:avLst/>
          </a:prstGeom>
        </p:spPr>
      </p:pic>
      <p:pic>
        <p:nvPicPr>
          <p:cNvPr id="18" name="Graphic 17">
            <a:hlinkClick r:id="rId8" action="ppaction://hlinksldjump"/>
            <a:extLst>
              <a:ext uri="{FF2B5EF4-FFF2-40B4-BE49-F238E27FC236}">
                <a16:creationId xmlns:a16="http://schemas.microsoft.com/office/drawing/2014/main" id="{2536DA9F-13D5-50DA-867B-AAB0A858D81D}"/>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p:blipFill>
        <p:spPr>
          <a:xfrm rot="10800000">
            <a:off x="3428836" y="3408981"/>
            <a:ext cx="578534" cy="578534"/>
          </a:xfrm>
          <a:prstGeom prst="rect">
            <a:avLst/>
          </a:prstGeom>
        </p:spPr>
      </p:pic>
    </p:spTree>
    <p:extLst>
      <p:ext uri="{BB962C8B-B14F-4D97-AF65-F5344CB8AC3E}">
        <p14:creationId xmlns:p14="http://schemas.microsoft.com/office/powerpoint/2010/main" val="1467616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ounded Rectangle 4">
            <a:extLst>
              <a:ext uri="{FF2B5EF4-FFF2-40B4-BE49-F238E27FC236}">
                <a16:creationId xmlns:a16="http://schemas.microsoft.com/office/drawing/2014/main" id="{FF568A3D-6764-FF1D-8542-24528CDCFBE8}"/>
              </a:ext>
            </a:extLst>
          </p:cNvPr>
          <p:cNvSpPr/>
          <p:nvPr/>
        </p:nvSpPr>
        <p:spPr bwMode="auto">
          <a:xfrm>
            <a:off x="1969580" y="1144122"/>
            <a:ext cx="8220075" cy="5347167"/>
          </a:xfrm>
          <a:prstGeom prst="roundRect">
            <a:avLst>
              <a:gd name="adj" fmla="val 2649"/>
            </a:avLst>
          </a:prstGeom>
          <a:blipFill dpi="0" rotWithShape="1">
            <a:blip r:embed="rId2" cstate="print">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3" name="Freeform: Shape 2">
            <a:extLst>
              <a:ext uri="{FF2B5EF4-FFF2-40B4-BE49-F238E27FC236}">
                <a16:creationId xmlns:a16="http://schemas.microsoft.com/office/drawing/2014/main" id="{0C741B00-AC0C-B469-5FAA-3AD5E10CF5A9}"/>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Twinkl"/>
                <a:ea typeface="+mn-ea"/>
                <a:cs typeface="+mn-cs"/>
              </a:rPr>
              <a:t>Your Country Needs You!</a:t>
            </a:r>
            <a:endParaRPr kumimoji="0" lang="en-GB" sz="2800" b="0" i="0" u="none" strike="noStrike" kern="1200" cap="none" spc="0" normalizeH="0" baseline="0" noProof="0" dirty="0">
              <a:ln>
                <a:noFill/>
              </a:ln>
              <a:solidFill>
                <a:prstClr val="white"/>
              </a:solidFill>
              <a:effectLst/>
              <a:uLnTx/>
              <a:uFillTx/>
              <a:latin typeface="Twinkl"/>
              <a:ea typeface="+mn-ea"/>
              <a:cs typeface="+mn-cs"/>
            </a:endParaRPr>
          </a:p>
        </p:txBody>
      </p:sp>
      <p:sp>
        <p:nvSpPr>
          <p:cNvPr id="10" name="Rectangle: Rounded Corners 9">
            <a:hlinkClick r:id="" action="ppaction://noaction"/>
            <a:extLst>
              <a:ext uri="{FF2B5EF4-FFF2-40B4-BE49-F238E27FC236}">
                <a16:creationId xmlns:a16="http://schemas.microsoft.com/office/drawing/2014/main" id="{405A342A-8EE2-20E1-3F49-D3103E1660C0}"/>
              </a:ext>
            </a:extLst>
          </p:cNvPr>
          <p:cNvSpPr/>
          <p:nvPr/>
        </p:nvSpPr>
        <p:spPr>
          <a:xfrm>
            <a:off x="8606532" y="6151667"/>
            <a:ext cx="1396618" cy="447675"/>
          </a:xfrm>
          <a:prstGeom prst="roundRect">
            <a:avLst/>
          </a:prstGeom>
          <a:solidFill>
            <a:srgbClr val="E50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Twinkl"/>
                <a:ea typeface="+mn-ea"/>
                <a:cs typeface="+mn-cs"/>
              </a:rPr>
              <a:t>Next</a:t>
            </a:r>
          </a:p>
        </p:txBody>
      </p:sp>
      <p:pic>
        <p:nvPicPr>
          <p:cNvPr id="12" name="Picture 11" descr="A person petting a horse&#10;&#10;Description automatically generated">
            <a:extLst>
              <a:ext uri="{FF2B5EF4-FFF2-40B4-BE49-F238E27FC236}">
                <a16:creationId xmlns:a16="http://schemas.microsoft.com/office/drawing/2014/main" id="{4B4BEA15-04E9-9BDA-0CEF-D23ED98782F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23103" y="1688350"/>
            <a:ext cx="3004074" cy="4477500"/>
          </a:xfrm>
          <a:prstGeom prst="rect">
            <a:avLst/>
          </a:prstGeom>
          <a:ln w="38100">
            <a:solidFill>
              <a:schemeClr val="bg1"/>
            </a:solidFill>
          </a:ln>
        </p:spPr>
      </p:pic>
      <p:pic>
        <p:nvPicPr>
          <p:cNvPr id="20" name="Graphic 19">
            <a:hlinkClick r:id="rId4" action="ppaction://hlinksldjump"/>
            <a:extLst>
              <a:ext uri="{FF2B5EF4-FFF2-40B4-BE49-F238E27FC236}">
                <a16:creationId xmlns:a16="http://schemas.microsoft.com/office/drawing/2014/main" id="{194ECB12-8CF1-EF1F-917C-F4C29E0B387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p:blipFill>
        <p:spPr>
          <a:xfrm>
            <a:off x="8184630" y="3408981"/>
            <a:ext cx="578534" cy="578534"/>
          </a:xfrm>
          <a:prstGeom prst="rect">
            <a:avLst/>
          </a:prstGeom>
        </p:spPr>
      </p:pic>
      <p:pic>
        <p:nvPicPr>
          <p:cNvPr id="21" name="Graphic 20">
            <a:hlinkClick r:id="rId8" action="ppaction://hlinksldjump"/>
            <a:extLst>
              <a:ext uri="{FF2B5EF4-FFF2-40B4-BE49-F238E27FC236}">
                <a16:creationId xmlns:a16="http://schemas.microsoft.com/office/drawing/2014/main" id="{93FA7E6C-8B9D-56D5-21D5-ADA4253F688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p:blipFill>
        <p:spPr>
          <a:xfrm rot="10800000">
            <a:off x="3428836" y="3408981"/>
            <a:ext cx="578534" cy="578534"/>
          </a:xfrm>
          <a:prstGeom prst="rect">
            <a:avLst/>
          </a:prstGeom>
        </p:spPr>
      </p:pic>
    </p:spTree>
    <p:extLst>
      <p:ext uri="{BB962C8B-B14F-4D97-AF65-F5344CB8AC3E}">
        <p14:creationId xmlns:p14="http://schemas.microsoft.com/office/powerpoint/2010/main" val="9265407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ounded Rectangle 4">
            <a:extLst>
              <a:ext uri="{FF2B5EF4-FFF2-40B4-BE49-F238E27FC236}">
                <a16:creationId xmlns:a16="http://schemas.microsoft.com/office/drawing/2014/main" id="{780FA0D3-347A-9D96-BEC9-F1CBFA22332D}"/>
              </a:ext>
            </a:extLst>
          </p:cNvPr>
          <p:cNvSpPr/>
          <p:nvPr/>
        </p:nvSpPr>
        <p:spPr bwMode="auto">
          <a:xfrm>
            <a:off x="1969580" y="1144122"/>
            <a:ext cx="8220075" cy="5347167"/>
          </a:xfrm>
          <a:prstGeom prst="roundRect">
            <a:avLst>
              <a:gd name="adj" fmla="val 2649"/>
            </a:avLst>
          </a:prstGeom>
          <a:blipFill dpi="0" rotWithShape="1">
            <a:blip r:embed="rId2" cstate="print">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3" name="Freeform: Shape 2">
            <a:extLst>
              <a:ext uri="{FF2B5EF4-FFF2-40B4-BE49-F238E27FC236}">
                <a16:creationId xmlns:a16="http://schemas.microsoft.com/office/drawing/2014/main" id="{7D1C71D9-0BC2-51C3-593C-D6E5A653BF0D}"/>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Twinkl"/>
                <a:ea typeface="+mn-ea"/>
                <a:cs typeface="+mn-cs"/>
              </a:rPr>
              <a:t>Your Country Needs You!</a:t>
            </a:r>
            <a:endParaRPr kumimoji="0" lang="en-GB" sz="2800" b="0" i="0" u="none" strike="noStrike" kern="1200" cap="none" spc="0" normalizeH="0" baseline="0" noProof="0" dirty="0">
              <a:ln>
                <a:noFill/>
              </a:ln>
              <a:solidFill>
                <a:prstClr val="white"/>
              </a:solidFill>
              <a:effectLst/>
              <a:uLnTx/>
              <a:uFillTx/>
              <a:latin typeface="Twinkl"/>
              <a:ea typeface="+mn-ea"/>
              <a:cs typeface="+mn-cs"/>
            </a:endParaRPr>
          </a:p>
        </p:txBody>
      </p:sp>
      <p:sp>
        <p:nvSpPr>
          <p:cNvPr id="10" name="Rectangle: Rounded Corners 9">
            <a:hlinkClick r:id="" action="ppaction://noaction"/>
            <a:extLst>
              <a:ext uri="{FF2B5EF4-FFF2-40B4-BE49-F238E27FC236}">
                <a16:creationId xmlns:a16="http://schemas.microsoft.com/office/drawing/2014/main" id="{8E4A0239-FCB5-42EE-3C52-F0AF8A45F484}"/>
              </a:ext>
            </a:extLst>
          </p:cNvPr>
          <p:cNvSpPr/>
          <p:nvPr/>
        </p:nvSpPr>
        <p:spPr>
          <a:xfrm>
            <a:off x="8606532" y="6151667"/>
            <a:ext cx="1396618" cy="447675"/>
          </a:xfrm>
          <a:prstGeom prst="roundRect">
            <a:avLst/>
          </a:prstGeom>
          <a:solidFill>
            <a:srgbClr val="E50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Twinkl"/>
                <a:ea typeface="+mn-ea"/>
                <a:cs typeface="+mn-cs"/>
              </a:rPr>
              <a:t>Next</a:t>
            </a:r>
          </a:p>
        </p:txBody>
      </p:sp>
      <p:pic>
        <p:nvPicPr>
          <p:cNvPr id="12" name="Picture 11" descr="A person helping children with their hands&#10;&#10;Description automatically generated with medium confidence">
            <a:extLst>
              <a:ext uri="{FF2B5EF4-FFF2-40B4-BE49-F238E27FC236}">
                <a16:creationId xmlns:a16="http://schemas.microsoft.com/office/drawing/2014/main" id="{286D806C-A96C-41DE-9BC5-C4494FEEF2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782" y="1566565"/>
            <a:ext cx="3064367" cy="4590321"/>
          </a:xfrm>
          <a:prstGeom prst="rect">
            <a:avLst/>
          </a:prstGeom>
          <a:ln w="38100">
            <a:solidFill>
              <a:schemeClr val="bg1"/>
            </a:solidFill>
          </a:ln>
        </p:spPr>
      </p:pic>
      <p:pic>
        <p:nvPicPr>
          <p:cNvPr id="20" name="Graphic 19">
            <a:hlinkClick r:id="rId4" action="ppaction://hlinksldjump"/>
            <a:extLst>
              <a:ext uri="{FF2B5EF4-FFF2-40B4-BE49-F238E27FC236}">
                <a16:creationId xmlns:a16="http://schemas.microsoft.com/office/drawing/2014/main" id="{48B70A5B-0119-BEC4-9264-A4A5919E8DEE}"/>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p:blipFill>
        <p:spPr>
          <a:xfrm>
            <a:off x="8184630" y="3408981"/>
            <a:ext cx="578534" cy="578534"/>
          </a:xfrm>
          <a:prstGeom prst="rect">
            <a:avLst/>
          </a:prstGeom>
        </p:spPr>
      </p:pic>
      <p:pic>
        <p:nvPicPr>
          <p:cNvPr id="21" name="Graphic 20">
            <a:hlinkClick r:id="rId8" action="ppaction://hlinksldjump"/>
            <a:extLst>
              <a:ext uri="{FF2B5EF4-FFF2-40B4-BE49-F238E27FC236}">
                <a16:creationId xmlns:a16="http://schemas.microsoft.com/office/drawing/2014/main" id="{148FADE1-AA12-5A54-BAFF-C9BD4754562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p:blipFill>
        <p:spPr>
          <a:xfrm rot="10800000">
            <a:off x="3428836" y="3408981"/>
            <a:ext cx="578534" cy="578534"/>
          </a:xfrm>
          <a:prstGeom prst="rect">
            <a:avLst/>
          </a:prstGeom>
        </p:spPr>
      </p:pic>
    </p:spTree>
    <p:extLst>
      <p:ext uri="{BB962C8B-B14F-4D97-AF65-F5344CB8AC3E}">
        <p14:creationId xmlns:p14="http://schemas.microsoft.com/office/powerpoint/2010/main" val="1787970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ounded Rectangle 4">
            <a:extLst>
              <a:ext uri="{FF2B5EF4-FFF2-40B4-BE49-F238E27FC236}">
                <a16:creationId xmlns:a16="http://schemas.microsoft.com/office/drawing/2014/main" id="{20C76BFE-3230-3F5D-1263-5AD77B28A645}"/>
              </a:ext>
            </a:extLst>
          </p:cNvPr>
          <p:cNvSpPr/>
          <p:nvPr/>
        </p:nvSpPr>
        <p:spPr bwMode="auto">
          <a:xfrm>
            <a:off x="1969580" y="1144122"/>
            <a:ext cx="8220075" cy="5347167"/>
          </a:xfrm>
          <a:prstGeom prst="roundRect">
            <a:avLst>
              <a:gd name="adj" fmla="val 2649"/>
            </a:avLst>
          </a:prstGeom>
          <a:blipFill dpi="0" rotWithShape="1">
            <a:blip r:embed="rId2" cstate="print">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3" name="Freeform: Shape 2">
            <a:extLst>
              <a:ext uri="{FF2B5EF4-FFF2-40B4-BE49-F238E27FC236}">
                <a16:creationId xmlns:a16="http://schemas.microsoft.com/office/drawing/2014/main" id="{20CDCF38-88BE-93BE-4AC6-B13A33B9F751}"/>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Twinkl"/>
                <a:ea typeface="+mn-ea"/>
                <a:cs typeface="+mn-cs"/>
              </a:rPr>
              <a:t>Your Country Needs You!</a:t>
            </a:r>
            <a:endParaRPr kumimoji="0" lang="en-GB" sz="2800" b="0" i="0" u="none" strike="noStrike" kern="1200" cap="none" spc="0" normalizeH="0" baseline="0" noProof="0" dirty="0">
              <a:ln>
                <a:noFill/>
              </a:ln>
              <a:solidFill>
                <a:prstClr val="white"/>
              </a:solidFill>
              <a:effectLst/>
              <a:uLnTx/>
              <a:uFillTx/>
              <a:latin typeface="Twinkl"/>
              <a:ea typeface="+mn-ea"/>
              <a:cs typeface="+mn-cs"/>
            </a:endParaRPr>
          </a:p>
        </p:txBody>
      </p:sp>
      <p:sp>
        <p:nvSpPr>
          <p:cNvPr id="10" name="Rectangle: Rounded Corners 9">
            <a:hlinkClick r:id="" action="ppaction://noaction"/>
            <a:extLst>
              <a:ext uri="{FF2B5EF4-FFF2-40B4-BE49-F238E27FC236}">
                <a16:creationId xmlns:a16="http://schemas.microsoft.com/office/drawing/2014/main" id="{E11D7870-66D6-87EE-ADFC-D7E83BE86DD9}"/>
              </a:ext>
            </a:extLst>
          </p:cNvPr>
          <p:cNvSpPr/>
          <p:nvPr/>
        </p:nvSpPr>
        <p:spPr>
          <a:xfrm>
            <a:off x="8606532" y="6151667"/>
            <a:ext cx="1396618" cy="447675"/>
          </a:xfrm>
          <a:prstGeom prst="roundRect">
            <a:avLst/>
          </a:prstGeom>
          <a:solidFill>
            <a:srgbClr val="E50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Twinkl"/>
                <a:ea typeface="+mn-ea"/>
                <a:cs typeface="+mn-cs"/>
              </a:rPr>
              <a:t>Next</a:t>
            </a:r>
          </a:p>
        </p:txBody>
      </p:sp>
      <p:pic>
        <p:nvPicPr>
          <p:cNvPr id="12" name="Picture 11" descr="A person in a white shirt&#10;&#10;Description automatically generated">
            <a:extLst>
              <a:ext uri="{FF2B5EF4-FFF2-40B4-BE49-F238E27FC236}">
                <a16:creationId xmlns:a16="http://schemas.microsoft.com/office/drawing/2014/main" id="{769F7767-5F6F-3F29-7C1A-402E113D97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24308" y="1587919"/>
            <a:ext cx="3068529" cy="4641413"/>
          </a:xfrm>
          <a:prstGeom prst="rect">
            <a:avLst/>
          </a:prstGeom>
          <a:ln w="38100">
            <a:solidFill>
              <a:schemeClr val="bg1"/>
            </a:solidFill>
          </a:ln>
        </p:spPr>
      </p:pic>
      <p:pic>
        <p:nvPicPr>
          <p:cNvPr id="20" name="Graphic 19">
            <a:hlinkClick r:id="rId4" action="ppaction://hlinksldjump"/>
            <a:extLst>
              <a:ext uri="{FF2B5EF4-FFF2-40B4-BE49-F238E27FC236}">
                <a16:creationId xmlns:a16="http://schemas.microsoft.com/office/drawing/2014/main" id="{BC15B78C-A741-E9AF-27DF-8DAF2652775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p:blipFill>
        <p:spPr>
          <a:xfrm>
            <a:off x="8184630" y="3408981"/>
            <a:ext cx="578534" cy="578534"/>
          </a:xfrm>
          <a:prstGeom prst="rect">
            <a:avLst/>
          </a:prstGeom>
        </p:spPr>
      </p:pic>
      <p:pic>
        <p:nvPicPr>
          <p:cNvPr id="21" name="Graphic 20">
            <a:hlinkClick r:id="rId8" action="ppaction://hlinksldjump"/>
            <a:extLst>
              <a:ext uri="{FF2B5EF4-FFF2-40B4-BE49-F238E27FC236}">
                <a16:creationId xmlns:a16="http://schemas.microsoft.com/office/drawing/2014/main" id="{C3A44849-997A-1CB9-B3BF-0E39E68032B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p:blipFill>
        <p:spPr>
          <a:xfrm rot="10800000">
            <a:off x="3428836" y="3408981"/>
            <a:ext cx="578534" cy="578534"/>
          </a:xfrm>
          <a:prstGeom prst="rect">
            <a:avLst/>
          </a:prstGeom>
        </p:spPr>
      </p:pic>
    </p:spTree>
    <p:extLst>
      <p:ext uri="{BB962C8B-B14F-4D97-AF65-F5344CB8AC3E}">
        <p14:creationId xmlns:p14="http://schemas.microsoft.com/office/powerpoint/2010/main" val="2412327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Rounded Rectangle 4">
            <a:extLst>
              <a:ext uri="{FF2B5EF4-FFF2-40B4-BE49-F238E27FC236}">
                <a16:creationId xmlns:a16="http://schemas.microsoft.com/office/drawing/2014/main" id="{D565F70F-D53E-B9DF-8AE3-96F22A6E302E}"/>
              </a:ext>
            </a:extLst>
          </p:cNvPr>
          <p:cNvSpPr/>
          <p:nvPr/>
        </p:nvSpPr>
        <p:spPr bwMode="auto">
          <a:xfrm>
            <a:off x="1969580" y="1144122"/>
            <a:ext cx="8220075" cy="5347167"/>
          </a:xfrm>
          <a:prstGeom prst="roundRect">
            <a:avLst>
              <a:gd name="adj" fmla="val 2649"/>
            </a:avLst>
          </a:prstGeom>
          <a:blipFill dpi="0" rotWithShape="1">
            <a:blip r:embed="rId2" cstate="print">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350" b="0" i="0" u="none" strike="noStrike" kern="1200" cap="none" spc="0" normalizeH="0" baseline="0" noProof="0" dirty="0">
                <a:ln>
                  <a:noFill/>
                </a:ln>
                <a:solidFill>
                  <a:prstClr val="white"/>
                </a:solidFill>
                <a:effectLst/>
                <a:uLnTx/>
                <a:uFillTx/>
                <a:latin typeface="Twinkl" pitchFamily="50" charset="0"/>
                <a:ea typeface="+mn-ea"/>
                <a:cs typeface="+mn-cs"/>
              </a:rPr>
              <a:t> </a:t>
            </a:r>
          </a:p>
        </p:txBody>
      </p:sp>
      <p:sp>
        <p:nvSpPr>
          <p:cNvPr id="3" name="Freeform: Shape 2">
            <a:extLst>
              <a:ext uri="{FF2B5EF4-FFF2-40B4-BE49-F238E27FC236}">
                <a16:creationId xmlns:a16="http://schemas.microsoft.com/office/drawing/2014/main" id="{98BC2B93-1797-82C5-75B0-F3B70F097A88}"/>
              </a:ext>
            </a:extLst>
          </p:cNvPr>
          <p:cNvSpPr/>
          <p:nvPr/>
        </p:nvSpPr>
        <p:spPr>
          <a:xfrm>
            <a:off x="2031027" y="492275"/>
            <a:ext cx="8129947" cy="991469"/>
          </a:xfrm>
          <a:custGeom>
            <a:avLst/>
            <a:gdLst>
              <a:gd name="connsiteX0" fmla="*/ 157824 w 8220075"/>
              <a:gd name="connsiteY0" fmla="*/ 0 h 1002460"/>
              <a:gd name="connsiteX1" fmla="*/ 8062251 w 8220075"/>
              <a:gd name="connsiteY1" fmla="*/ 0 h 1002460"/>
              <a:gd name="connsiteX2" fmla="*/ 8220075 w 8220075"/>
              <a:gd name="connsiteY2" fmla="*/ 157824 h 1002460"/>
              <a:gd name="connsiteX3" fmla="*/ 8220075 w 8220075"/>
              <a:gd name="connsiteY3" fmla="*/ 1002460 h 1002460"/>
              <a:gd name="connsiteX4" fmla="*/ 0 w 8220075"/>
              <a:gd name="connsiteY4" fmla="*/ 1002460 h 1002460"/>
              <a:gd name="connsiteX5" fmla="*/ 0 w 8220075"/>
              <a:gd name="connsiteY5" fmla="*/ 157824 h 1002460"/>
              <a:gd name="connsiteX6" fmla="*/ 157824 w 8220075"/>
              <a:gd name="connsiteY6" fmla="*/ 0 h 10024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20075" h="1002460">
                <a:moveTo>
                  <a:pt x="157824" y="0"/>
                </a:moveTo>
                <a:lnTo>
                  <a:pt x="8062251" y="0"/>
                </a:lnTo>
                <a:cubicBezTo>
                  <a:pt x="8149415" y="0"/>
                  <a:pt x="8220075" y="70660"/>
                  <a:pt x="8220075" y="157824"/>
                </a:cubicBezTo>
                <a:lnTo>
                  <a:pt x="8220075" y="1002460"/>
                </a:lnTo>
                <a:lnTo>
                  <a:pt x="0" y="1002460"/>
                </a:lnTo>
                <a:lnTo>
                  <a:pt x="0" y="157824"/>
                </a:lnTo>
                <a:cubicBezTo>
                  <a:pt x="0" y="70660"/>
                  <a:pt x="70660" y="0"/>
                  <a:pt x="157824" y="0"/>
                </a:cubicBezTo>
                <a:close/>
              </a:path>
            </a:pathLst>
          </a:custGeom>
          <a:solidFill>
            <a:srgbClr val="E5005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Twinkl"/>
                <a:ea typeface="+mn-ea"/>
                <a:cs typeface="+mn-cs"/>
              </a:rPr>
              <a:t>Your Country Needs You!</a:t>
            </a:r>
            <a:endParaRPr kumimoji="0" lang="en-GB" sz="2800" b="0" i="0" u="none" strike="noStrike" kern="1200" cap="none" spc="0" normalizeH="0" baseline="0" noProof="0" dirty="0">
              <a:ln>
                <a:noFill/>
              </a:ln>
              <a:solidFill>
                <a:prstClr val="white"/>
              </a:solidFill>
              <a:effectLst/>
              <a:uLnTx/>
              <a:uFillTx/>
              <a:latin typeface="Twinkl"/>
              <a:ea typeface="+mn-ea"/>
              <a:cs typeface="+mn-cs"/>
            </a:endParaRPr>
          </a:p>
        </p:txBody>
      </p:sp>
      <p:sp>
        <p:nvSpPr>
          <p:cNvPr id="10" name="Rectangle: Rounded Corners 9">
            <a:hlinkClick r:id="" action="ppaction://noaction"/>
            <a:extLst>
              <a:ext uri="{FF2B5EF4-FFF2-40B4-BE49-F238E27FC236}">
                <a16:creationId xmlns:a16="http://schemas.microsoft.com/office/drawing/2014/main" id="{A6CD80FB-4177-1BE4-762D-260A4D9D27B4}"/>
              </a:ext>
            </a:extLst>
          </p:cNvPr>
          <p:cNvSpPr/>
          <p:nvPr/>
        </p:nvSpPr>
        <p:spPr>
          <a:xfrm>
            <a:off x="8606532" y="6151667"/>
            <a:ext cx="1396618" cy="447675"/>
          </a:xfrm>
          <a:prstGeom prst="roundRect">
            <a:avLst/>
          </a:prstGeom>
          <a:solidFill>
            <a:srgbClr val="E50050"/>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Twinkl"/>
                <a:ea typeface="+mn-ea"/>
                <a:cs typeface="+mn-cs"/>
              </a:rPr>
              <a:t>Next</a:t>
            </a:r>
          </a:p>
        </p:txBody>
      </p:sp>
      <p:pic>
        <p:nvPicPr>
          <p:cNvPr id="12" name="Picture 11" descr="A person on a motorcycle with an object&#10;&#10;Description automatically generated">
            <a:extLst>
              <a:ext uri="{FF2B5EF4-FFF2-40B4-BE49-F238E27FC236}">
                <a16:creationId xmlns:a16="http://schemas.microsoft.com/office/drawing/2014/main" id="{93A1F997-5BDC-5EA5-B5EC-643C2AA180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48111" y="1595595"/>
            <a:ext cx="3087080" cy="4743239"/>
          </a:xfrm>
          <a:prstGeom prst="rect">
            <a:avLst/>
          </a:prstGeom>
          <a:ln w="38100">
            <a:solidFill>
              <a:schemeClr val="bg1"/>
            </a:solidFill>
          </a:ln>
        </p:spPr>
      </p:pic>
      <p:pic>
        <p:nvPicPr>
          <p:cNvPr id="20" name="Graphic 19">
            <a:hlinkClick r:id="rId4" action="ppaction://hlinksldjump"/>
            <a:extLst>
              <a:ext uri="{FF2B5EF4-FFF2-40B4-BE49-F238E27FC236}">
                <a16:creationId xmlns:a16="http://schemas.microsoft.com/office/drawing/2014/main" id="{2439BE45-F71F-D6F3-8A79-87AF59DB8852}"/>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p:blipFill>
        <p:spPr>
          <a:xfrm>
            <a:off x="8184630" y="3408981"/>
            <a:ext cx="578534" cy="578534"/>
          </a:xfrm>
          <a:prstGeom prst="rect">
            <a:avLst/>
          </a:prstGeom>
        </p:spPr>
      </p:pic>
      <p:pic>
        <p:nvPicPr>
          <p:cNvPr id="21" name="Graphic 20">
            <a:hlinkClick r:id="rId8" action="ppaction://hlinksldjump"/>
            <a:extLst>
              <a:ext uri="{FF2B5EF4-FFF2-40B4-BE49-F238E27FC236}">
                <a16:creationId xmlns:a16="http://schemas.microsoft.com/office/drawing/2014/main" id="{EC03300A-84EE-9D99-1749-3FA828C05595}"/>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 xmlns:asvg="http://schemas.microsoft.com/office/drawing/2016/SVG/main" r:embed="rId7"/>
              </a:ext>
            </a:extLst>
          </a:blip>
          <a:srcRect/>
          <a:stretch/>
        </p:blipFill>
        <p:spPr>
          <a:xfrm rot="10800000">
            <a:off x="3428836" y="3408981"/>
            <a:ext cx="578534" cy="578534"/>
          </a:xfrm>
          <a:prstGeom prst="rect">
            <a:avLst/>
          </a:prstGeom>
        </p:spPr>
      </p:pic>
    </p:spTree>
    <p:extLst>
      <p:ext uri="{BB962C8B-B14F-4D97-AF65-F5344CB8AC3E}">
        <p14:creationId xmlns:p14="http://schemas.microsoft.com/office/powerpoint/2010/main" val="1545015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100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2" id="{3B1C08F5-5315-487F-9B55-50747BA125B9}" vid="{CC6DB3A1-B424-437D-9AB2-DB05A7DEA750}"/>
    </a:ext>
  </a:extLst>
</a:theme>
</file>

<file path=ppt/theme/theme3.xml><?xml version="1.0" encoding="utf-8"?>
<a:theme xmlns:a="http://schemas.openxmlformats.org/drawingml/2006/main" name="Slide Layouts">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3B1C08F5-5315-487F-9B55-50747BA125B9}" vid="{591DCDC8-B5CB-40D9-895D-BF0BE3276CC9}"/>
    </a:ext>
  </a:extLst>
</a:theme>
</file>

<file path=docProps/app.xml><?xml version="1.0" encoding="utf-8"?>
<Properties xmlns="http://schemas.openxmlformats.org/officeDocument/2006/extended-properties" xmlns:vt="http://schemas.openxmlformats.org/officeDocument/2006/docPropsVTypes">
  <TotalTime>0</TotalTime>
  <Words>275</Words>
  <Application>Microsoft Office PowerPoint</Application>
  <PresentationFormat>Widescreen</PresentationFormat>
  <Paragraphs>44</Paragraphs>
  <Slides>12</Slides>
  <Notes>0</Notes>
  <HiddenSlides>1</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12</vt:i4>
      </vt:variant>
    </vt:vector>
  </HeadingPairs>
  <TitlesOfParts>
    <vt:vector size="20" baseType="lpstr">
      <vt:lpstr>Arial</vt:lpstr>
      <vt:lpstr>Calibri</vt:lpstr>
      <vt:lpstr>Calibri Light</vt:lpstr>
      <vt:lpstr>Roboto</vt:lpstr>
      <vt:lpstr>Twinkl</vt:lpstr>
      <vt:lpstr>Office Theme</vt:lpstr>
      <vt:lpstr>Disclaimers/Guidance</vt:lpstr>
      <vt:lpstr>Slide Layouts</vt:lpstr>
      <vt:lpstr>PART 1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 1 </dc:title>
  <dc:creator>mrhodes</dc:creator>
  <cp:lastModifiedBy>mrhodes</cp:lastModifiedBy>
  <cp:revision>1</cp:revision>
  <dcterms:created xsi:type="dcterms:W3CDTF">2025-01-08T08:12:24Z</dcterms:created>
  <dcterms:modified xsi:type="dcterms:W3CDTF">2025-01-08T08:12:36Z</dcterms:modified>
</cp:coreProperties>
</file>