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6"/>
  </p:notesMasterIdLst>
  <p:handoutMasterIdLst>
    <p:handoutMasterId r:id="rId17"/>
  </p:handoutMasterIdLst>
  <p:sldIdLst>
    <p:sldId id="312" r:id="rId2"/>
    <p:sldId id="256" r:id="rId3"/>
    <p:sldId id="280" r:id="rId4"/>
    <p:sldId id="305" r:id="rId5"/>
    <p:sldId id="306" r:id="rId6"/>
    <p:sldId id="315" r:id="rId7"/>
    <p:sldId id="316" r:id="rId8"/>
    <p:sldId id="317" r:id="rId9"/>
    <p:sldId id="318" r:id="rId10"/>
    <p:sldId id="319" r:id="rId11"/>
    <p:sldId id="320" r:id="rId12"/>
    <p:sldId id="289" r:id="rId13"/>
    <p:sldId id="304" r:id="rId14"/>
    <p:sldId id="313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Hurst" initials="CH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09C1"/>
    <a:srgbClr val="F79520"/>
    <a:srgbClr val="69D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14" autoAdjust="0"/>
    <p:restoredTop sz="88305" autoAdjust="0"/>
  </p:normalViewPr>
  <p:slideViewPr>
    <p:cSldViewPr snapToGrid="0">
      <p:cViewPr varScale="1">
        <p:scale>
          <a:sx n="77" d="100"/>
          <a:sy n="77" d="100"/>
        </p:scale>
        <p:origin x="171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42D63-4E8F-4490-A9D0-5B723418C1BE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6D358-34C9-4BD7-B8CD-897B3CD7C2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882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6A1D3-A6F3-4164-A3B5-9C0DF17CEFDC}" type="datetimeFigureOut">
              <a:rPr lang="en-GB" smtClean="0"/>
              <a:t>03/05/2022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D5867D-587F-457B-8D7B-A47F3E407F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458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r>
              <a:rPr lang="en-GB" baseline="0" dirty="0" smtClean="0"/>
              <a:t> introduce the </a:t>
            </a:r>
            <a:r>
              <a:rPr lang="en-GB" baseline="0" dirty="0" err="1" smtClean="0"/>
              <a:t>Powerpoint</a:t>
            </a:r>
            <a:r>
              <a:rPr lang="en-GB" baseline="0" dirty="0" smtClean="0"/>
              <a:t> you could talk about some stats regarding how much the internet has grown over the years.</a:t>
            </a:r>
          </a:p>
          <a:p>
            <a:r>
              <a:rPr lang="en-GB" dirty="0" smtClean="0"/>
              <a:t>In 1993</a:t>
            </a:r>
            <a:r>
              <a:rPr lang="en-GB" baseline="0" dirty="0" smtClean="0"/>
              <a:t> there was </a:t>
            </a:r>
            <a:r>
              <a:rPr lang="en-GB" dirty="0" smtClean="0"/>
              <a:t>130 websites-</a:t>
            </a:r>
            <a:r>
              <a:rPr lang="en-GB" baseline="0" dirty="0" smtClean="0"/>
              <a:t> </a:t>
            </a:r>
            <a:r>
              <a:rPr lang="en-GB" dirty="0" smtClean="0"/>
              <a:t> there were over 1</a:t>
            </a:r>
            <a:r>
              <a:rPr lang="en-GB" baseline="0" dirty="0" smtClean="0"/>
              <a:t> billion in 2014</a:t>
            </a:r>
            <a:endParaRPr lang="en-GB" dirty="0" smtClean="0"/>
          </a:p>
          <a:p>
            <a:r>
              <a:rPr lang="en-GB" dirty="0" smtClean="0"/>
              <a:t>1998 – 9.8 thousand Google searches per day NOW 3.5 BILLION per day 40,0000 every</a:t>
            </a:r>
            <a:r>
              <a:rPr lang="en-GB" baseline="0" dirty="0" smtClean="0"/>
              <a:t> </a:t>
            </a:r>
            <a:r>
              <a:rPr lang="en-GB" dirty="0" smtClean="0"/>
              <a:t>second</a:t>
            </a:r>
          </a:p>
          <a:p>
            <a:endParaRPr lang="en-GB" dirty="0" smtClean="0"/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email was sent in 1971 </a:t>
            </a:r>
          </a:p>
          <a:p>
            <a:r>
              <a:rPr lang="en-GB" dirty="0" smtClean="0"/>
              <a:t>In 2002 – 31</a:t>
            </a:r>
            <a:r>
              <a:rPr lang="en-GB" baseline="0" dirty="0" smtClean="0"/>
              <a:t> billion emails were sent </a:t>
            </a:r>
          </a:p>
          <a:p>
            <a:r>
              <a:rPr lang="en-GB" baseline="0" dirty="0" smtClean="0"/>
              <a:t>Now 300 billion emails are sent </a:t>
            </a:r>
            <a:r>
              <a:rPr lang="en-GB" b="1" baseline="0" dirty="0" smtClean="0"/>
              <a:t>per day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5867D-587F-457B-8D7B-A47F3E407F1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60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5867D-587F-457B-8D7B-A47F3E407F1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592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 encourage the children to speak about</a:t>
            </a:r>
            <a:r>
              <a:rPr lang="en-GB" baseline="0" dirty="0" smtClean="0"/>
              <a:t> this topic, spend as much time on this as possible.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6B82-B595-48DA-B7F2-1363507C4C2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451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If</a:t>
            </a:r>
            <a:r>
              <a:rPr lang="en-GB" baseline="0" dirty="0" smtClean="0"/>
              <a:t> possible get the children to write down there feels or as the PCSO could you write them on a board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6B82-B595-48DA-B7F2-1363507C4C2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902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play press arrow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5867D-587F-457B-8D7B-A47F3E407F1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902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through the</a:t>
            </a:r>
            <a:r>
              <a:rPr lang="en-GB" baseline="0" dirty="0" smtClean="0"/>
              <a:t> SMART rules, encourage schools to put the posters in their schools as </a:t>
            </a:r>
            <a:r>
              <a:rPr lang="en-GB" baseline="0" smtClean="0"/>
              <a:t>a reminder.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5867D-587F-457B-8D7B-A47F3E407F1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226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5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28969-B94D-4103-B783-B89419FD6F18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5085-98DB-4B48-83A2-1D86A843AF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7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12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34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306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756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46732-395F-4971-9A95-F4EF3F47B731}" type="datetimeFigureOut">
              <a:rPr lang="en-GB" smtClean="0"/>
              <a:t>03/05/2022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E7B5A-5E28-48D2-8027-3A0C8F31A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09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05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58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95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398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48A0C-5545-4FC6-8260-43FCC71C66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FA634-1616-4FC1-80DA-900724ED22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659" y="44624"/>
            <a:ext cx="2817118" cy="122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77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ildline.org.uk/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92" y="1340768"/>
            <a:ext cx="8748464" cy="45564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199" y="5897225"/>
            <a:ext cx="2201649" cy="9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738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105" y="2209690"/>
            <a:ext cx="7903832" cy="41967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05788" y="1170945"/>
            <a:ext cx="72684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tx2">
                    <a:lumMod val="50000"/>
                  </a:schemeClr>
                </a:solidFill>
              </a:rPr>
              <a:t>KEEPING SAFE ON THE </a:t>
            </a:r>
            <a:r>
              <a:rPr lang="en-GB" sz="4000" b="1" dirty="0" smtClean="0">
                <a:solidFill>
                  <a:schemeClr val="tx2">
                    <a:lumMod val="50000"/>
                  </a:schemeClr>
                </a:solidFill>
              </a:rPr>
              <a:t>INTERNET </a:t>
            </a:r>
            <a:endParaRPr lang="en-GB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01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73563" y="3046145"/>
            <a:ext cx="44777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People in other countries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7758" y="2270904"/>
            <a:ext cx="1657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92D050"/>
                </a:solidFill>
              </a:rPr>
              <a:t>Adults</a:t>
            </a:r>
            <a:endParaRPr lang="en-GB" sz="3200" b="1" dirty="0">
              <a:solidFill>
                <a:srgbClr val="92D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01135" y="1155220"/>
            <a:ext cx="899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C00000"/>
                </a:solidFill>
              </a:rPr>
              <a:t>Kids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6388" y="1323045"/>
            <a:ext cx="268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7030A0"/>
                </a:solidFill>
              </a:rPr>
              <a:t> Grandparents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1345" y="5168185"/>
            <a:ext cx="64273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4.57</a:t>
            </a:r>
            <a:r>
              <a:rPr lang="en-GB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illion</a:t>
            </a:r>
            <a:r>
              <a:rPr lang="en-GB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people!!!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24431" y="2161806"/>
            <a:ext cx="1603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Hackers</a:t>
            </a:r>
            <a:endParaRPr lang="en-GB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26276" y="3912819"/>
            <a:ext cx="1162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Trolls</a:t>
            </a: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0" y="4222871"/>
            <a:ext cx="3583523" cy="23890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688" y="1985204"/>
            <a:ext cx="2983094" cy="193348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3563" y="315596"/>
            <a:ext cx="51682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chemeClr val="tx2">
                    <a:lumMod val="50000"/>
                  </a:schemeClr>
                </a:solidFill>
              </a:rPr>
              <a:t>Who uses the Internet?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85981" y="4387065"/>
            <a:ext cx="2123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Strangers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5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  <p:bldP spid="1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808" t="10818" r="2928" b="-173"/>
          <a:stretch/>
        </p:blipFill>
        <p:spPr>
          <a:xfrm>
            <a:off x="1317521" y="1227990"/>
            <a:ext cx="6508955" cy="51066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4037" y="356484"/>
            <a:ext cx="5089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Internet </a:t>
            </a:r>
            <a:r>
              <a:rPr lang="en-GB" sz="4000" b="1" dirty="0"/>
              <a:t>in </a:t>
            </a:r>
            <a:r>
              <a:rPr lang="en-GB" sz="4000" b="1" dirty="0" smtClean="0"/>
              <a:t>60 seconds!</a:t>
            </a:r>
            <a:endParaRPr lang="en-GB" sz="4000" b="1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97291">
            <a:off x="343283" y="4866861"/>
            <a:ext cx="1338879" cy="173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56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067" y="1133245"/>
            <a:ext cx="8064144" cy="54833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494" y="133564"/>
            <a:ext cx="1508910" cy="152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7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927227" y="9807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4800" b="1" dirty="0" smtClean="0">
                <a:solidFill>
                  <a:srgbClr val="00B0F0"/>
                </a:solidFill>
              </a:rPr>
              <a:t>Lets have a chat about Bullying</a:t>
            </a:r>
            <a:br>
              <a:rPr lang="en-GB" sz="4800" b="1" dirty="0" smtClean="0">
                <a:solidFill>
                  <a:srgbClr val="00B0F0"/>
                </a:solidFill>
              </a:rPr>
            </a:br>
            <a:r>
              <a:rPr lang="en-GB" sz="4800" b="1" dirty="0" smtClean="0">
                <a:solidFill>
                  <a:srgbClr val="00B0F0"/>
                </a:solidFill>
              </a:rPr>
              <a:t>What does Bullying</a:t>
            </a:r>
            <a:endParaRPr lang="en-GB" sz="4800" dirty="0"/>
          </a:p>
        </p:txBody>
      </p:sp>
      <p:sp>
        <p:nvSpPr>
          <p:cNvPr id="2" name="TextBox 1"/>
          <p:cNvSpPr txBox="1"/>
          <p:nvPr/>
        </p:nvSpPr>
        <p:spPr>
          <a:xfrm>
            <a:off x="2771800" y="3501008"/>
            <a:ext cx="352839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9933FF"/>
                </a:solidFill>
              </a:rPr>
              <a:t>LOOK LIKE</a:t>
            </a:r>
          </a:p>
          <a:p>
            <a:pPr algn="ctr"/>
            <a:r>
              <a:rPr lang="en-GB" sz="2000" dirty="0" smtClean="0">
                <a:solidFill>
                  <a:srgbClr val="9933FF"/>
                </a:solidFill>
              </a:rPr>
              <a:t>&amp;</a:t>
            </a:r>
          </a:p>
          <a:p>
            <a:pPr algn="ctr"/>
            <a:r>
              <a:rPr lang="en-GB" sz="3600" dirty="0" smtClean="0">
                <a:solidFill>
                  <a:srgbClr val="9933FF"/>
                </a:solidFill>
              </a:rPr>
              <a:t>SOUND LIKE</a:t>
            </a:r>
            <a:endParaRPr lang="en-GB" sz="3600" dirty="0">
              <a:solidFill>
                <a:srgbClr val="9933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7072"/>
            <a:ext cx="3152686" cy="25896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1" y="4005064"/>
            <a:ext cx="2420306" cy="28008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5006685"/>
            <a:ext cx="1948753" cy="185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6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-196903"/>
            <a:ext cx="6192688" cy="936104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Tw Cen MT" panose="020B0602020104020603" pitchFamily="34" charset="0"/>
              </a:rPr>
              <a:t/>
            </a:r>
            <a:br>
              <a:rPr lang="en-GB" sz="4000" b="1" dirty="0" smtClean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sz="4000" b="1" dirty="0" smtClean="0">
                <a:solidFill>
                  <a:srgbClr val="00B0F0"/>
                </a:solidFill>
                <a:latin typeface="Tw Cen MT" panose="020B0602020104020603" pitchFamily="34" charset="0"/>
              </a:rPr>
              <a:t>Different types of Bullying?</a:t>
            </a:r>
            <a:endParaRPr lang="en-GB" sz="4000" b="1" dirty="0">
              <a:solidFill>
                <a:srgbClr val="00B0F0"/>
              </a:solidFill>
              <a:latin typeface="Tw Cen MT" panose="020B0602020104020603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0" y="1406391"/>
            <a:ext cx="3960440" cy="2749315"/>
            <a:chOff x="0" y="1406391"/>
            <a:chExt cx="3960440" cy="2749315"/>
          </a:xfrm>
        </p:grpSpPr>
        <p:sp>
          <p:nvSpPr>
            <p:cNvPr id="3" name="TextBox 2"/>
            <p:cNvSpPr txBox="1"/>
            <p:nvPr/>
          </p:nvSpPr>
          <p:spPr>
            <a:xfrm>
              <a:off x="0" y="1406391"/>
              <a:ext cx="3960440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>
                  <a:solidFill>
                    <a:srgbClr val="00B050"/>
                  </a:solidFill>
                  <a:latin typeface="Tw Cen MT" panose="020B0602020104020603" pitchFamily="34" charset="0"/>
                </a:rPr>
                <a:t>PHYSICAL BULLYING</a:t>
              </a:r>
            </a:p>
            <a:p>
              <a:pPr algn="ctr"/>
              <a:endParaRPr lang="en-GB" sz="2000" b="1" dirty="0" smtClean="0">
                <a:solidFill>
                  <a:srgbClr val="00B050"/>
                </a:solidFill>
                <a:latin typeface="Tw Cen MT" panose="020B0602020104020603" pitchFamily="34" charset="0"/>
              </a:endParaRPr>
            </a:p>
            <a:p>
              <a:pPr algn="ctr"/>
              <a:r>
                <a:rPr lang="en-GB" sz="2000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This could be pushing, punching, kicking, biting or anything that would physically hurt someone else. </a:t>
              </a:r>
              <a:endParaRPr lang="en-GB" sz="2000" dirty="0">
                <a:solidFill>
                  <a:srgbClr val="0070C0"/>
                </a:solidFill>
                <a:latin typeface="Tw Cen MT" panose="020B0602020104020603" pitchFamily="34" charset="0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0140" y="3037607"/>
              <a:ext cx="1440160" cy="111809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14" name="Group 13"/>
          <p:cNvGrpSpPr/>
          <p:nvPr/>
        </p:nvGrpSpPr>
        <p:grpSpPr>
          <a:xfrm>
            <a:off x="4498950" y="1211056"/>
            <a:ext cx="3960440" cy="3011515"/>
            <a:chOff x="4498950" y="1211056"/>
            <a:chExt cx="3960440" cy="3011515"/>
          </a:xfrm>
        </p:grpSpPr>
        <p:sp>
          <p:nvSpPr>
            <p:cNvPr id="4" name="TextBox 3"/>
            <p:cNvSpPr txBox="1"/>
            <p:nvPr/>
          </p:nvSpPr>
          <p:spPr>
            <a:xfrm>
              <a:off x="4498950" y="1211056"/>
              <a:ext cx="3960440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>
                  <a:solidFill>
                    <a:srgbClr val="00B050"/>
                  </a:solidFill>
                  <a:latin typeface="Tw Cen MT" panose="020B0602020104020603" pitchFamily="34" charset="0"/>
                </a:rPr>
                <a:t>VERBAL BULLYING</a:t>
              </a:r>
            </a:p>
            <a:p>
              <a:pPr algn="ctr"/>
              <a:endParaRPr lang="en-GB" sz="1200" b="1" dirty="0" smtClean="0">
                <a:solidFill>
                  <a:srgbClr val="00B050"/>
                </a:solidFill>
                <a:latin typeface="Tw Cen MT" panose="020B0602020104020603" pitchFamily="34" charset="0"/>
              </a:endParaRPr>
            </a:p>
            <a:p>
              <a:pPr algn="ctr"/>
              <a:r>
                <a:rPr lang="en-GB" sz="2000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This could be calling someone a nasty name, telling other people not to speak to someone, picking on someone because of </a:t>
              </a:r>
              <a:r>
                <a:rPr lang="en-GB" sz="2000" i="1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who they are</a:t>
              </a:r>
              <a:r>
                <a:rPr lang="en-GB" sz="2000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.</a:t>
              </a:r>
              <a:endParaRPr lang="en-GB" sz="2000" dirty="0">
                <a:solidFill>
                  <a:srgbClr val="0070C0"/>
                </a:solidFill>
                <a:latin typeface="Tw Cen MT" panose="020B0602020104020603" pitchFamily="34" charset="0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8264" y="3037607"/>
              <a:ext cx="1245200" cy="118496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15" name="Group 14"/>
          <p:cNvGrpSpPr/>
          <p:nvPr/>
        </p:nvGrpSpPr>
        <p:grpSpPr>
          <a:xfrm>
            <a:off x="0" y="4546183"/>
            <a:ext cx="4248472" cy="2189961"/>
            <a:chOff x="0" y="4546183"/>
            <a:chExt cx="4248472" cy="2189961"/>
          </a:xfrm>
        </p:grpSpPr>
        <p:sp>
          <p:nvSpPr>
            <p:cNvPr id="5" name="TextBox 4"/>
            <p:cNvSpPr txBox="1"/>
            <p:nvPr/>
          </p:nvSpPr>
          <p:spPr>
            <a:xfrm>
              <a:off x="0" y="4797152"/>
              <a:ext cx="424847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>
                  <a:solidFill>
                    <a:srgbClr val="00B050"/>
                  </a:solidFill>
                  <a:latin typeface="Tw Cen MT" panose="020B0602020104020603" pitchFamily="34" charset="0"/>
                </a:rPr>
                <a:t>CYBER BULLYING </a:t>
              </a:r>
            </a:p>
            <a:p>
              <a:pPr algn="ctr"/>
              <a:endParaRPr lang="en-GB" sz="2000" b="1" dirty="0" smtClean="0">
                <a:solidFill>
                  <a:srgbClr val="00B050"/>
                </a:solidFill>
                <a:latin typeface="Tw Cen MT" panose="020B0602020104020603" pitchFamily="34" charset="0"/>
              </a:endParaRPr>
            </a:p>
            <a:p>
              <a:pPr algn="ctr"/>
              <a:r>
                <a:rPr lang="en-GB" sz="2000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Any bullying that happens online.</a:t>
              </a:r>
            </a:p>
            <a:p>
              <a:pPr algn="ctr"/>
              <a:r>
                <a:rPr lang="en-GB" sz="2000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This could be sending mean messages, sharing photos of someone else, posting unkind comments.</a:t>
              </a:r>
              <a:endParaRPr lang="en-GB" sz="2000" dirty="0">
                <a:solidFill>
                  <a:srgbClr val="0070C0"/>
                </a:solidFill>
                <a:latin typeface="Tw Cen MT" panose="020B0602020104020603" pitchFamily="34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3993" y="4546183"/>
              <a:ext cx="893374" cy="86968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9" name="AutoShape 2" descr="Bully Cliparts, Stock Vector And Royalty Free Bully Illustrations"/>
          <p:cNvSpPr>
            <a:spLocks noChangeAspect="1" noChangeArrowheads="1"/>
          </p:cNvSpPr>
          <p:nvPr/>
        </p:nvSpPr>
        <p:spPr bwMode="auto">
          <a:xfrm>
            <a:off x="63500" y="-136525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20508" y="4365104"/>
            <a:ext cx="4623492" cy="2471142"/>
            <a:chOff x="4520508" y="4365104"/>
            <a:chExt cx="4623492" cy="247114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707455" y="5492581"/>
              <a:ext cx="1436545" cy="1343665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4520508" y="4365104"/>
              <a:ext cx="3384376" cy="19082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>
                  <a:solidFill>
                    <a:srgbClr val="00B050"/>
                  </a:solidFill>
                </a:rPr>
                <a:t>EMOTIONAL BULLYING</a:t>
              </a:r>
            </a:p>
            <a:p>
              <a:pPr algn="ctr"/>
              <a:endParaRPr lang="en-GB" b="1" dirty="0" smtClean="0">
                <a:solidFill>
                  <a:srgbClr val="00B050"/>
                </a:solidFill>
              </a:endParaRPr>
            </a:p>
            <a:p>
              <a:pPr algn="ctr"/>
              <a:r>
                <a:rPr lang="en-GB" sz="2000" dirty="0" smtClean="0">
                  <a:solidFill>
                    <a:srgbClr val="0070C0"/>
                  </a:solidFill>
                  <a:latin typeface="Tw Cen MT" panose="020B0602020104020603" pitchFamily="34" charset="0"/>
                </a:rPr>
                <a:t>This could be some saying if you don’t do something, I won’t be your friend. Or Ignoring someone.</a:t>
              </a:r>
              <a:endParaRPr lang="en-GB" sz="2000" dirty="0">
                <a:solidFill>
                  <a:srgbClr val="0070C0"/>
                </a:solidFill>
                <a:latin typeface="Tw Cen MT" panose="020B06020201040206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9767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22171"/>
            <a:ext cx="7772400" cy="1470025"/>
          </a:xfrm>
        </p:spPr>
        <p:txBody>
          <a:bodyPr/>
          <a:lstStyle/>
          <a:p>
            <a:r>
              <a:rPr lang="en-GB" b="1" dirty="0" smtClean="0">
                <a:solidFill>
                  <a:srgbClr val="00B0F0"/>
                </a:solidFill>
              </a:rPr>
              <a:t>How Does Bullying make us feel </a:t>
            </a:r>
            <a:endParaRPr lang="en-GB" b="1" dirty="0">
              <a:solidFill>
                <a:srgbClr val="00B0F0"/>
              </a:solidFill>
            </a:endParaRPr>
          </a:p>
        </p:txBody>
      </p:sp>
      <p:sp>
        <p:nvSpPr>
          <p:cNvPr id="4" name="Cloud 3"/>
          <p:cNvSpPr/>
          <p:nvPr/>
        </p:nvSpPr>
        <p:spPr>
          <a:xfrm rot="20968663">
            <a:off x="392300" y="306915"/>
            <a:ext cx="2478267" cy="1107722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SAD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loud 4"/>
          <p:cNvSpPr/>
          <p:nvPr/>
        </p:nvSpPr>
        <p:spPr>
          <a:xfrm rot="1019285">
            <a:off x="5856882" y="4970954"/>
            <a:ext cx="2808312" cy="1296144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UNWELL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loud 5"/>
          <p:cNvSpPr/>
          <p:nvPr/>
        </p:nvSpPr>
        <p:spPr>
          <a:xfrm rot="20763107">
            <a:off x="6588224" y="3137120"/>
            <a:ext cx="1623578" cy="963538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HURT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Cloud 7"/>
          <p:cNvSpPr/>
          <p:nvPr/>
        </p:nvSpPr>
        <p:spPr>
          <a:xfrm rot="20839088">
            <a:off x="175846" y="5245997"/>
            <a:ext cx="2352700" cy="1298575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ISOLATED</a:t>
            </a:r>
          </a:p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ALONE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Cloud 8"/>
          <p:cNvSpPr/>
          <p:nvPr/>
        </p:nvSpPr>
        <p:spPr>
          <a:xfrm>
            <a:off x="3275856" y="3498581"/>
            <a:ext cx="2374032" cy="1424064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FRIGHTENED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Cloud 9"/>
          <p:cNvSpPr/>
          <p:nvPr/>
        </p:nvSpPr>
        <p:spPr>
          <a:xfrm rot="362313">
            <a:off x="239790" y="3067900"/>
            <a:ext cx="2175980" cy="1330457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CARED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Cloud 11"/>
          <p:cNvSpPr/>
          <p:nvPr/>
        </p:nvSpPr>
        <p:spPr>
          <a:xfrm>
            <a:off x="5878345" y="1146152"/>
            <a:ext cx="2786849" cy="1186588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EMBARRASSED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" name="Cloud 12"/>
          <p:cNvSpPr/>
          <p:nvPr/>
        </p:nvSpPr>
        <p:spPr>
          <a:xfrm>
            <a:off x="3167844" y="5263528"/>
            <a:ext cx="2268252" cy="1477840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UPSET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Cloud 13"/>
          <p:cNvSpPr/>
          <p:nvPr/>
        </p:nvSpPr>
        <p:spPr>
          <a:xfrm>
            <a:off x="3201881" y="823323"/>
            <a:ext cx="2174453" cy="1337921"/>
          </a:xfrm>
          <a:prstGeom prst="cloud">
            <a:avLst/>
          </a:prstGeom>
          <a:solidFill>
            <a:srgbClr val="F9F96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ANGRY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375" y="1235646"/>
            <a:ext cx="1286396" cy="12863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27770" y="3498581"/>
            <a:ext cx="1286013" cy="12863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55778" y="2707631"/>
            <a:ext cx="1522086" cy="16356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41" y="4427162"/>
            <a:ext cx="843804" cy="8438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0072" y="172275"/>
            <a:ext cx="1110170" cy="12490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921" y="6066446"/>
            <a:ext cx="675922" cy="67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4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44007" y="179618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/>
            </a:r>
            <a:b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/>
            </a:r>
            <a:b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sz="2400" dirty="0">
                <a:solidFill>
                  <a:srgbClr val="9933FF"/>
                </a:solidFill>
                <a:latin typeface="Tw Cen MT" panose="020B0602020104020603" pitchFamily="34" charset="0"/>
              </a:rPr>
              <a:t>Is this bullying? </a:t>
            </a:r>
            <a:br>
              <a:rPr lang="en-GB" sz="2400" dirty="0">
                <a:solidFill>
                  <a:srgbClr val="9933FF"/>
                </a:solidFill>
                <a:latin typeface="Tw Cen MT" panose="020B0602020104020603" pitchFamily="34" charset="0"/>
              </a:rPr>
            </a:br>
            <a:r>
              <a:rPr lang="en-GB" sz="2400" dirty="0">
                <a:solidFill>
                  <a:srgbClr val="9933FF"/>
                </a:solidFill>
                <a:latin typeface="Tw Cen MT" panose="020B0602020104020603" pitchFamily="34" charset="0"/>
              </a:rPr>
              <a:t/>
            </a:r>
            <a:br>
              <a:rPr lang="en-GB" sz="2400" dirty="0">
                <a:solidFill>
                  <a:srgbClr val="9933FF"/>
                </a:solidFill>
                <a:latin typeface="Tw Cen MT" panose="020B0602020104020603" pitchFamily="34" charset="0"/>
              </a:rPr>
            </a:br>
            <a:r>
              <a:rPr lang="en-GB" sz="2400" dirty="0">
                <a:solidFill>
                  <a:srgbClr val="9933FF"/>
                </a:solidFill>
                <a:latin typeface="Tw Cen MT" panose="020B0602020104020603" pitchFamily="34" charset="0"/>
              </a:rPr>
              <a:t>Who </a:t>
            </a:r>
            <a:r>
              <a:rPr lang="en-GB" sz="2400" dirty="0" smtClean="0">
                <a:solidFill>
                  <a:srgbClr val="9933FF"/>
                </a:solidFill>
                <a:latin typeface="Tw Cen MT" panose="020B0602020104020603" pitchFamily="34" charset="0"/>
              </a:rPr>
              <a:t>could make a difference?</a:t>
            </a:r>
          </a:p>
          <a:p>
            <a:endParaRPr lang="en-GB" sz="2400" dirty="0">
              <a:solidFill>
                <a:srgbClr val="9933FF"/>
              </a:solidFill>
              <a:latin typeface="Tw Cen MT" panose="020B0602020104020603" pitchFamily="34" charset="0"/>
            </a:endParaRPr>
          </a:p>
          <a:p>
            <a:r>
              <a:rPr lang="en-GB" sz="2400" dirty="0" smtClean="0">
                <a:solidFill>
                  <a:srgbClr val="9933FF"/>
                </a:solidFill>
                <a:latin typeface="Tw Cen MT" panose="020B0602020104020603" pitchFamily="34" charset="0"/>
              </a:rPr>
              <a:t>How could the situation change to make things better?</a:t>
            </a:r>
            <a:endParaRPr lang="en-GB" sz="2400" dirty="0">
              <a:solidFill>
                <a:srgbClr val="9933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rot="21078032">
            <a:off x="4685215" y="5095914"/>
            <a:ext cx="21428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9933FF"/>
                </a:solidFill>
              </a:rPr>
              <a:t>#</a:t>
            </a:r>
            <a:r>
              <a:rPr lang="en-GB" sz="2000" dirty="0" err="1" smtClean="0">
                <a:solidFill>
                  <a:srgbClr val="9933FF"/>
                </a:solidFill>
              </a:rPr>
              <a:t>IfYouJoinIn</a:t>
            </a:r>
            <a:endParaRPr lang="en-GB" sz="2000" dirty="0" smtClean="0">
              <a:solidFill>
                <a:srgbClr val="9933FF"/>
              </a:solidFill>
            </a:endParaRPr>
          </a:p>
          <a:p>
            <a:r>
              <a:rPr lang="en-GB" sz="2000" dirty="0" err="1" smtClean="0">
                <a:solidFill>
                  <a:srgbClr val="9933FF"/>
                </a:solidFill>
              </a:rPr>
              <a:t>YouAreABullyToo</a:t>
            </a:r>
            <a:endParaRPr lang="en-GB" sz="2000" dirty="0">
              <a:solidFill>
                <a:srgbClr val="9933FF"/>
              </a:solidFill>
            </a:endParaRPr>
          </a:p>
        </p:txBody>
      </p:sp>
      <p:sp>
        <p:nvSpPr>
          <p:cNvPr id="3" name="Vertical Scroll 2"/>
          <p:cNvSpPr/>
          <p:nvPr/>
        </p:nvSpPr>
        <p:spPr>
          <a:xfrm>
            <a:off x="55779" y="1484784"/>
            <a:ext cx="4739006" cy="4536504"/>
          </a:xfrm>
          <a:prstGeom prst="vertic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>James and Sarah are in the same class. They used to be best friends but fell out during a game of “</a:t>
            </a:r>
            <a:r>
              <a:rPr lang="en-GB" dirty="0" err="1">
                <a:solidFill>
                  <a:srgbClr val="0070C0"/>
                </a:solidFill>
                <a:latin typeface="Tw Cen MT" panose="020B0602020104020603" pitchFamily="34" charset="0"/>
              </a:rPr>
              <a:t>Fortnite</a:t>
            </a:r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>”. </a:t>
            </a:r>
            <a:b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/>
            </a:r>
            <a:b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>Sarah has now told everyone in class that they cannot speak to James anymore. </a:t>
            </a:r>
            <a:b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/>
            </a:r>
            <a:b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</a:br>
            <a:r>
              <a:rPr lang="en-GB" dirty="0">
                <a:solidFill>
                  <a:srgbClr val="0070C0"/>
                </a:solidFill>
                <a:latin typeface="Tw Cen MT" panose="020B0602020104020603" pitchFamily="34" charset="0"/>
              </a:rPr>
              <a:t>Ten of their classmates now ignore James and this morning, their friend Lizzie moved seats when James sat next to her.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835696" y="37542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00B0F0"/>
                </a:solidFill>
              </a:rPr>
              <a:t>Scenario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296" y="4797152"/>
            <a:ext cx="16002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3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35254"/>
            <a:ext cx="6696744" cy="1470025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rgbClr val="00B0F0"/>
                </a:solidFill>
              </a:rPr>
              <a:t>Who could you speak to if you</a:t>
            </a:r>
            <a:br>
              <a:rPr lang="en-GB" sz="4000" b="1" dirty="0" smtClean="0">
                <a:solidFill>
                  <a:srgbClr val="00B0F0"/>
                </a:solidFill>
              </a:rPr>
            </a:br>
            <a:r>
              <a:rPr lang="en-GB" sz="4000" b="1" dirty="0" smtClean="0">
                <a:solidFill>
                  <a:srgbClr val="00B0F0"/>
                </a:solidFill>
              </a:rPr>
              <a:t> knew someone was  being bullied? </a:t>
            </a:r>
            <a:endParaRPr lang="en-GB" sz="4000" b="1" dirty="0">
              <a:solidFill>
                <a:srgbClr val="00B0F0"/>
              </a:solidFill>
            </a:endParaRPr>
          </a:p>
        </p:txBody>
      </p:sp>
      <p:sp>
        <p:nvSpPr>
          <p:cNvPr id="4" name="Heart 3"/>
          <p:cNvSpPr/>
          <p:nvPr/>
        </p:nvSpPr>
        <p:spPr>
          <a:xfrm>
            <a:off x="467544" y="2204864"/>
            <a:ext cx="2808312" cy="223224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Family</a:t>
            </a:r>
          </a:p>
          <a:p>
            <a:pPr algn="ctr"/>
            <a:r>
              <a:rPr lang="en-GB" dirty="0" smtClean="0"/>
              <a:t>People who care about us.</a:t>
            </a:r>
            <a:endParaRPr lang="en-GB" dirty="0"/>
          </a:p>
        </p:txBody>
      </p:sp>
      <p:sp>
        <p:nvSpPr>
          <p:cNvPr id="5" name="Heart 4"/>
          <p:cNvSpPr/>
          <p:nvPr/>
        </p:nvSpPr>
        <p:spPr>
          <a:xfrm>
            <a:off x="6588223" y="2204864"/>
            <a:ext cx="2304256" cy="1809279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Teachers</a:t>
            </a:r>
          </a:p>
          <a:p>
            <a:pPr algn="ctr"/>
            <a:r>
              <a:rPr lang="en-GB" dirty="0" smtClean="0"/>
              <a:t>Midday Assistants</a:t>
            </a:r>
            <a:endParaRPr lang="en-GB" dirty="0"/>
          </a:p>
        </p:txBody>
      </p:sp>
      <p:sp>
        <p:nvSpPr>
          <p:cNvPr id="6" name="Heart 5"/>
          <p:cNvSpPr/>
          <p:nvPr/>
        </p:nvSpPr>
        <p:spPr>
          <a:xfrm>
            <a:off x="3131840" y="3879556"/>
            <a:ext cx="2475872" cy="211969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PCSO’s</a:t>
            </a:r>
          </a:p>
          <a:p>
            <a:pPr algn="ctr"/>
            <a:r>
              <a:rPr lang="en-GB" sz="1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Or other Police Officers</a:t>
            </a:r>
            <a:endParaRPr lang="en-GB" sz="1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Heart 6"/>
          <p:cNvSpPr/>
          <p:nvPr/>
        </p:nvSpPr>
        <p:spPr>
          <a:xfrm>
            <a:off x="6372200" y="4725144"/>
            <a:ext cx="2232248" cy="1809279"/>
          </a:xfrm>
          <a:prstGeom prst="hear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Grandparents</a:t>
            </a:r>
            <a:endParaRPr lang="en-GB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688971"/>
            <a:ext cx="413995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 err="1">
                <a:solidFill>
                  <a:schemeClr val="accent1">
                    <a:lumMod val="75000"/>
                  </a:schemeClr>
                </a:solidFill>
                <a:hlinkClick r:id="rId2"/>
              </a:rPr>
              <a:t>Childline</a:t>
            </a: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 </a:t>
            </a:r>
            <a:endParaRPr lang="en-GB" sz="1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1400" b="1" i="1" dirty="0" smtClean="0">
                <a:solidFill>
                  <a:schemeClr val="accent1">
                    <a:lumMod val="75000"/>
                  </a:schemeClr>
                </a:solidFill>
              </a:rPr>
              <a:t>https</a:t>
            </a:r>
            <a:r>
              <a:rPr lang="en-GB" sz="1400" b="1" i="1" dirty="0">
                <a:solidFill>
                  <a:schemeClr val="accent1">
                    <a:lumMod val="75000"/>
                  </a:schemeClr>
                </a:solidFill>
              </a:rPr>
              <a:t>://www.childline.org.uk</a:t>
            </a:r>
            <a:endParaRPr lang="en-GB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</a:rPr>
              <a:t>Get help and advice about a wide range of issues, call us on 0800 1111, talk to a counsellor online, send </a:t>
            </a:r>
            <a:r>
              <a:rPr lang="en-GB" sz="1400" b="1" dirty="0" err="1">
                <a:solidFill>
                  <a:schemeClr val="accent1">
                    <a:lumMod val="75000"/>
                  </a:schemeClr>
                </a:solidFill>
              </a:rPr>
              <a:t>Childline</a:t>
            </a: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</a:rPr>
              <a:t> an email or post on the message </a:t>
            </a:r>
            <a:r>
              <a:rPr lang="en-GB" sz="1400" b="1" dirty="0" smtClean="0">
                <a:solidFill>
                  <a:schemeClr val="accent1">
                    <a:lumMod val="75000"/>
                  </a:schemeClr>
                </a:solidFill>
              </a:rPr>
              <a:t>boards</a:t>
            </a:r>
          </a:p>
          <a:p>
            <a:endParaRPr lang="en-GB" sz="1400" b="1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9" name="Heart 8"/>
          <p:cNvSpPr/>
          <p:nvPr/>
        </p:nvSpPr>
        <p:spPr>
          <a:xfrm>
            <a:off x="4027941" y="2149263"/>
            <a:ext cx="2160239" cy="1651171"/>
          </a:xfrm>
          <a:prstGeom prst="hear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675223" y="2774065"/>
            <a:ext cx="1165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Friends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316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35350"/>
            <a:ext cx="8145449" cy="38231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9232" y="5002237"/>
            <a:ext cx="1771650" cy="600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2" y="5002237"/>
            <a:ext cx="3943350" cy="18557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7850" y="5694474"/>
            <a:ext cx="348615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03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creenCapture_22-01-2015 21.16.55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7200" y="1763713"/>
            <a:ext cx="8229600" cy="4198937"/>
          </a:xfrm>
        </p:spPr>
      </p:pic>
      <p:sp>
        <p:nvSpPr>
          <p:cNvPr id="3" name="Rectangle 2"/>
          <p:cNvSpPr/>
          <p:nvPr/>
        </p:nvSpPr>
        <p:spPr>
          <a:xfrm>
            <a:off x="367723" y="1055827"/>
            <a:ext cx="75550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/>
              <a:t>Let’s have a look at Lucy’s story……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2358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835"/>
          <a:stretch/>
        </p:blipFill>
        <p:spPr bwMode="auto">
          <a:xfrm>
            <a:off x="72537" y="245806"/>
            <a:ext cx="4667250" cy="6489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44273" y="1388112"/>
            <a:ext cx="3567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Keep your personal information safe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44273" y="2088651"/>
            <a:ext cx="3567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Never meet up with someone you have met online. You have no idea who they really are.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44273" y="3066189"/>
            <a:ext cx="3205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Only accept friend requests from people that you know in real life.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44273" y="4043727"/>
            <a:ext cx="35872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Information on the internet isn’t always true – check it before you use it.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044273" y="5031376"/>
            <a:ext cx="3205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Tell an adult if something or someone ever makes you feel upset.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104078" y="6166230"/>
            <a:ext cx="3567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Be respectful to others online.</a:t>
            </a:r>
            <a:endParaRPr lang="en-GB" sz="20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078" y="92467"/>
            <a:ext cx="1245352" cy="108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87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010" y="1469206"/>
            <a:ext cx="5208998" cy="33439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368" y="5387132"/>
            <a:ext cx="1936281" cy="9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204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2974</TotalTime>
  <Words>466</Words>
  <Application>Microsoft Office PowerPoint</Application>
  <PresentationFormat>On-screen Show (4:3)</PresentationFormat>
  <Paragraphs>83</Paragraphs>
  <Slides>14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Tw Cen MT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Lets have a chat about Bullying What does Bullying</vt:lpstr>
      <vt:lpstr> Different types of Bullying?</vt:lpstr>
      <vt:lpstr>How Does Bullying make us feel </vt:lpstr>
      <vt:lpstr>PowerPoint Presentation</vt:lpstr>
      <vt:lpstr>Who could you speak to if you  knew someone was  being bullied?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Safer Internet Day 2015</dc:title>
  <dc:creator>Caroline Hurst</dc:creator>
  <cp:lastModifiedBy>helpdesk</cp:lastModifiedBy>
  <cp:revision>218</cp:revision>
  <dcterms:created xsi:type="dcterms:W3CDTF">2014-10-23T10:47:30Z</dcterms:created>
  <dcterms:modified xsi:type="dcterms:W3CDTF">2022-05-03T16:20:51Z</dcterms:modified>
</cp:coreProperties>
</file>