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74" r:id="rId5"/>
    <p:sldId id="257" r:id="rId6"/>
    <p:sldId id="258" r:id="rId7"/>
    <p:sldId id="260" r:id="rId8"/>
    <p:sldId id="280" r:id="rId9"/>
    <p:sldId id="272" r:id="rId10"/>
    <p:sldId id="263" r:id="rId11"/>
    <p:sldId id="273" r:id="rId12"/>
    <p:sldId id="275" r:id="rId13"/>
    <p:sldId id="276" r:id="rId14"/>
    <p:sldId id="277" r:id="rId15"/>
    <p:sldId id="278" r:id="rId16"/>
    <p:sldId id="279" r:id="rId17"/>
  </p:sldIdLst>
  <p:sldSz cx="9144000" cy="6858000" type="screen4x3"/>
  <p:notesSz cx="6858000" cy="9144000"/>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AEA9"/>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867" autoAdjust="0"/>
    <p:restoredTop sz="84201" autoAdjust="0"/>
  </p:normalViewPr>
  <p:slideViewPr>
    <p:cSldViewPr>
      <p:cViewPr varScale="1">
        <p:scale>
          <a:sx n="75" d="100"/>
          <a:sy n="75" d="100"/>
        </p:scale>
        <p:origin x="2160"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409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5BFF055F-F58B-455A-88B7-C70B1AA4A7EB}" type="slidenum">
              <a:rPr lang="en-GB"/>
              <a:pPr>
                <a:defRPr/>
              </a:pPr>
              <a:t>‹#›</a:t>
            </a:fld>
            <a:endParaRPr lang="en-GB"/>
          </a:p>
        </p:txBody>
      </p:sp>
    </p:spTree>
    <p:extLst>
      <p:ext uri="{BB962C8B-B14F-4D97-AF65-F5344CB8AC3E}">
        <p14:creationId xmlns:p14="http://schemas.microsoft.com/office/powerpoint/2010/main" val="41206441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p>
            <a:fld id="{1098F0A7-D3D0-44C3-BBE0-CBC4F9BF3AD8}" type="slidenum">
              <a:rPr lang="en-GB" smtClean="0"/>
              <a:pPr/>
              <a:t>2</a:t>
            </a:fld>
            <a:endParaRPr lang="en-GB" smtClean="0"/>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p:spPr>
        <p:txBody>
          <a:bodyPr/>
          <a:lstStyle/>
          <a:p>
            <a:pPr eaLnBrk="1" hangingPunct="1"/>
            <a:r>
              <a:rPr lang="en-GB" sz="800" b="0" dirty="0" smtClean="0">
                <a:latin typeface="Tahoma" pitchFamily="34" charset="0"/>
              </a:rPr>
              <a:t>Talk to </a:t>
            </a:r>
            <a:r>
              <a:rPr lang="en-GB" sz="800" b="0" baseline="0" dirty="0" smtClean="0">
                <a:latin typeface="Tahoma" pitchFamily="34" charset="0"/>
              </a:rPr>
              <a:t>the person next to you about the definition. </a:t>
            </a:r>
            <a:endParaRPr lang="en-GB" sz="800" b="0" dirty="0" smtClean="0">
              <a:latin typeface="Tahoma" pitchFamily="34" charset="0"/>
            </a:endParaRPr>
          </a:p>
        </p:txBody>
      </p:sp>
    </p:spTree>
    <p:extLst>
      <p:ext uri="{BB962C8B-B14F-4D97-AF65-F5344CB8AC3E}">
        <p14:creationId xmlns:p14="http://schemas.microsoft.com/office/powerpoint/2010/main" val="799095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do you think the last sentence of this definition means? </a:t>
            </a:r>
          </a:p>
          <a:p>
            <a:endParaRPr lang="en-GB" dirty="0" smtClean="0"/>
          </a:p>
          <a:p>
            <a:endParaRPr lang="en-GB" dirty="0" smtClean="0"/>
          </a:p>
        </p:txBody>
      </p:sp>
      <p:sp>
        <p:nvSpPr>
          <p:cNvPr id="4" name="Slide Number Placeholder 3"/>
          <p:cNvSpPr>
            <a:spLocks noGrp="1"/>
          </p:cNvSpPr>
          <p:nvPr>
            <p:ph type="sldNum" sz="quarter" idx="10"/>
          </p:nvPr>
        </p:nvSpPr>
        <p:spPr/>
        <p:txBody>
          <a:bodyPr/>
          <a:lstStyle/>
          <a:p>
            <a:pPr>
              <a:defRPr/>
            </a:pPr>
            <a:fld id="{5BFF055F-F58B-455A-88B7-C70B1AA4A7EB}" type="slidenum">
              <a:rPr lang="en-GB" smtClean="0"/>
              <a:pPr>
                <a:defRPr/>
              </a:pPr>
              <a:t>3</a:t>
            </a:fld>
            <a:endParaRPr lang="en-GB"/>
          </a:p>
        </p:txBody>
      </p:sp>
    </p:spTree>
    <p:extLst>
      <p:ext uri="{BB962C8B-B14F-4D97-AF65-F5344CB8AC3E}">
        <p14:creationId xmlns:p14="http://schemas.microsoft.com/office/powerpoint/2010/main" val="3264088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 note: If you wish, the class</a:t>
            </a:r>
            <a:r>
              <a:rPr lang="en-GB" baseline="0" dirty="0" smtClean="0"/>
              <a:t> can discuss their ideas with the person next to them. Try and get the class to think in particular about issues surrounding Africa. </a:t>
            </a:r>
          </a:p>
          <a:p>
            <a:endParaRPr lang="en-GB" dirty="0" smtClean="0"/>
          </a:p>
          <a:p>
            <a:pPr marL="0" indent="0">
              <a:buFontTx/>
              <a:buNone/>
            </a:pPr>
            <a:endParaRPr lang="en-GB" dirty="0" smtClean="0"/>
          </a:p>
        </p:txBody>
      </p:sp>
      <p:sp>
        <p:nvSpPr>
          <p:cNvPr id="4" name="Slide Number Placeholder 3"/>
          <p:cNvSpPr>
            <a:spLocks noGrp="1"/>
          </p:cNvSpPr>
          <p:nvPr>
            <p:ph type="sldNum" sz="quarter" idx="10"/>
          </p:nvPr>
        </p:nvSpPr>
        <p:spPr/>
        <p:txBody>
          <a:bodyPr/>
          <a:lstStyle/>
          <a:p>
            <a:pPr>
              <a:defRPr/>
            </a:pPr>
            <a:fld id="{5BFF055F-F58B-455A-88B7-C70B1AA4A7EB}" type="slidenum">
              <a:rPr lang="en-GB" smtClean="0"/>
              <a:pPr>
                <a:defRPr/>
              </a:pPr>
              <a:t>4</a:t>
            </a:fld>
            <a:endParaRPr lang="en-GB"/>
          </a:p>
        </p:txBody>
      </p:sp>
    </p:spTree>
    <p:extLst>
      <p:ext uri="{BB962C8B-B14F-4D97-AF65-F5344CB8AC3E}">
        <p14:creationId xmlns:p14="http://schemas.microsoft.com/office/powerpoint/2010/main" val="3782381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a couple of ideas from Africa that might</a:t>
            </a:r>
            <a:r>
              <a:rPr lang="en-GB" baseline="0" dirty="0" smtClean="0"/>
              <a:t> be discussed/raised. They may prompt new thoughts/ideas, so feel free to allow brief discussions. </a:t>
            </a:r>
          </a:p>
          <a:p>
            <a:endParaRPr lang="en-GB" baseline="0" dirty="0" smtClean="0"/>
          </a:p>
          <a:p>
            <a:r>
              <a:rPr lang="en-GB" baseline="0" dirty="0" smtClean="0"/>
              <a:t>What can the class say about the events? </a:t>
            </a:r>
          </a:p>
        </p:txBody>
      </p:sp>
      <p:sp>
        <p:nvSpPr>
          <p:cNvPr id="4" name="Slide Number Placeholder 3"/>
          <p:cNvSpPr>
            <a:spLocks noGrp="1"/>
          </p:cNvSpPr>
          <p:nvPr>
            <p:ph type="sldNum" sz="quarter" idx="10"/>
          </p:nvPr>
        </p:nvSpPr>
        <p:spPr/>
        <p:txBody>
          <a:bodyPr/>
          <a:lstStyle/>
          <a:p>
            <a:pPr>
              <a:defRPr/>
            </a:pPr>
            <a:fld id="{5BFF055F-F58B-455A-88B7-C70B1AA4A7EB}" type="slidenum">
              <a:rPr lang="en-GB" smtClean="0"/>
              <a:pPr>
                <a:defRPr/>
              </a:pPr>
              <a:t>5</a:t>
            </a:fld>
            <a:endParaRPr lang="en-GB"/>
          </a:p>
        </p:txBody>
      </p:sp>
    </p:spTree>
    <p:extLst>
      <p:ext uri="{BB962C8B-B14F-4D97-AF65-F5344CB8AC3E}">
        <p14:creationId xmlns:p14="http://schemas.microsoft.com/office/powerpoint/2010/main" val="3759808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Here are some current events/issues from the UK. </a:t>
            </a:r>
          </a:p>
          <a:p>
            <a:endParaRPr lang="en-GB" baseline="0" dirty="0" smtClean="0"/>
          </a:p>
          <a:p>
            <a:r>
              <a:rPr lang="en-GB" baseline="0" dirty="0" smtClean="0"/>
              <a:t>How do you think these events are breaching Human Rights? </a:t>
            </a:r>
          </a:p>
          <a:p>
            <a:endParaRPr lang="en-GB" baseline="0" dirty="0" smtClean="0"/>
          </a:p>
          <a:p>
            <a:endParaRPr lang="en-GB" baseline="0" dirty="0" smtClean="0"/>
          </a:p>
          <a:p>
            <a:r>
              <a:rPr lang="en-GB" baseline="0" dirty="0" smtClean="0"/>
              <a:t>Teacher note: Here is a link to an article about Cancer Drugs Fund restriction: http://www.bbc.co.uk/news/health-30022025 </a:t>
            </a:r>
          </a:p>
        </p:txBody>
      </p:sp>
      <p:sp>
        <p:nvSpPr>
          <p:cNvPr id="4" name="Slide Number Placeholder 3"/>
          <p:cNvSpPr>
            <a:spLocks noGrp="1"/>
          </p:cNvSpPr>
          <p:nvPr>
            <p:ph type="sldNum" sz="quarter" idx="10"/>
          </p:nvPr>
        </p:nvSpPr>
        <p:spPr/>
        <p:txBody>
          <a:bodyPr/>
          <a:lstStyle/>
          <a:p>
            <a:pPr>
              <a:defRPr/>
            </a:pPr>
            <a:fld id="{5BFF055F-F58B-455A-88B7-C70B1AA4A7EB}" type="slidenum">
              <a:rPr lang="en-GB" smtClean="0"/>
              <a:pPr>
                <a:defRPr/>
              </a:pPr>
              <a:t>6</a:t>
            </a:fld>
            <a:endParaRPr lang="en-GB"/>
          </a:p>
        </p:txBody>
      </p:sp>
    </p:spTree>
    <p:extLst>
      <p:ext uri="{BB962C8B-B14F-4D97-AF65-F5344CB8AC3E}">
        <p14:creationId xmlns:p14="http://schemas.microsoft.com/office/powerpoint/2010/main" val="12025489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5BFF055F-F58B-455A-88B7-C70B1AA4A7EB}" type="slidenum">
              <a:rPr lang="en-GB" smtClean="0"/>
              <a:pPr>
                <a:defRPr/>
              </a:pPr>
              <a:t>7</a:t>
            </a:fld>
            <a:endParaRPr lang="en-GB"/>
          </a:p>
        </p:txBody>
      </p:sp>
    </p:spTree>
    <p:extLst>
      <p:ext uri="{BB962C8B-B14F-4D97-AF65-F5344CB8AC3E}">
        <p14:creationId xmlns:p14="http://schemas.microsoft.com/office/powerpoint/2010/main" val="27599526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Teacher’s</a:t>
            </a:r>
            <a:r>
              <a:rPr lang="en-GB" baseline="0" dirty="0" smtClean="0"/>
              <a:t> Note: Read through the Malala’s biography section by section, pausing to allow the class to really consider the questions asked and share answers with one another. (These questions can also be found on the following slides).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Once the class has read through and answered the questions given, get them to think of their own for discussion. </a:t>
            </a:r>
            <a:endParaRPr lang="en-GB" dirty="0" smtClean="0"/>
          </a:p>
          <a:p>
            <a:endParaRPr lang="en-GB" dirty="0" smtClean="0"/>
          </a:p>
          <a:p>
            <a:r>
              <a:rPr lang="en-GB" baseline="0" dirty="0" smtClean="0"/>
              <a:t> </a:t>
            </a:r>
            <a:endParaRPr lang="en-GB" dirty="0"/>
          </a:p>
        </p:txBody>
      </p:sp>
      <p:sp>
        <p:nvSpPr>
          <p:cNvPr id="4" name="Slide Number Placeholder 3"/>
          <p:cNvSpPr>
            <a:spLocks noGrp="1"/>
          </p:cNvSpPr>
          <p:nvPr>
            <p:ph type="sldNum" sz="quarter" idx="10"/>
          </p:nvPr>
        </p:nvSpPr>
        <p:spPr/>
        <p:txBody>
          <a:bodyPr/>
          <a:lstStyle/>
          <a:p>
            <a:pPr>
              <a:defRPr/>
            </a:pPr>
            <a:fld id="{5BFF055F-F58B-455A-88B7-C70B1AA4A7EB}" type="slidenum">
              <a:rPr lang="en-GB" smtClean="0"/>
              <a:pPr>
                <a:defRPr/>
              </a:pPr>
              <a:t>8</a:t>
            </a:fld>
            <a:endParaRPr lang="en-GB"/>
          </a:p>
        </p:txBody>
      </p:sp>
    </p:spTree>
    <p:extLst>
      <p:ext uri="{BB962C8B-B14F-4D97-AF65-F5344CB8AC3E}">
        <p14:creationId xmlns:p14="http://schemas.microsoft.com/office/powerpoint/2010/main" val="399397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A875C04-3BF6-4AE6-B85D-FFEAD188DAD4}" type="slidenum">
              <a:rPr lang="en-GB"/>
              <a:pPr>
                <a:defRPr/>
              </a:pPr>
              <a:t>‹#›</a:t>
            </a:fld>
            <a:endParaRPr lang="en-GB"/>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1628AB63-D569-4127-8CBA-32C0A3153294}" type="slidenum">
              <a:rPr lang="en-GB"/>
              <a:pPr>
                <a:defRPr/>
              </a:pPr>
              <a:t>‹#›</a:t>
            </a:fld>
            <a:endParaRPr lang="en-GB"/>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9D08828-DBF2-4EB8-9EE5-7E9E08AC51A0}" type="slidenum">
              <a:rPr lang="en-GB"/>
              <a:pPr>
                <a:defRPr/>
              </a:pPr>
              <a:t>‹#›</a:t>
            </a:fld>
            <a:endParaRPr lang="en-GB"/>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B03C362-5F2A-4A53-B04C-FA42C2FD4689}" type="slidenum">
              <a:rPr lang="en-GB"/>
              <a:pPr>
                <a:defRPr/>
              </a:pPr>
              <a:t>‹#›</a:t>
            </a:fld>
            <a:endParaRPr lang="en-GB"/>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72E8E919-6950-425C-8417-7559F2AE7B18}" type="slidenum">
              <a:rPr lang="en-GB"/>
              <a:pPr>
                <a:defRPr/>
              </a:pPr>
              <a:t>‹#›</a:t>
            </a:fld>
            <a:endParaRPr lang="en-GB"/>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E84BDE74-F0D5-4618-9FE5-19220FC05522}" type="slidenum">
              <a:rPr lang="en-GB"/>
              <a:pPr>
                <a:defRPr/>
              </a:pPr>
              <a:t>‹#›</a:t>
            </a:fld>
            <a:endParaRPr lang="en-GB"/>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585A0488-5886-4A37-8283-FA8458F7D458}" type="slidenum">
              <a:rPr lang="en-GB"/>
              <a:pPr>
                <a:defRPr/>
              </a:pPr>
              <a:t>‹#›</a:t>
            </a:fld>
            <a:endParaRPr lang="en-GB"/>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9FF31DC5-8083-405C-9041-E2E303633985}" type="slidenum">
              <a:rPr lang="en-GB"/>
              <a:pPr>
                <a:defRPr/>
              </a:pPr>
              <a:t>‹#›</a:t>
            </a:fld>
            <a:endParaRPr lang="en-GB"/>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2EB5AFC3-FEA7-49C5-A55D-55F49D40CB2C}" type="slidenum">
              <a:rPr lang="en-GB"/>
              <a:pPr>
                <a:defRPr/>
              </a:pPr>
              <a:t>‹#›</a:t>
            </a:fld>
            <a:endParaRPr lang="en-GB"/>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7FAEF69F-DD1D-4D91-878A-355D39F14F01}" type="slidenum">
              <a:rPr lang="en-GB"/>
              <a:pPr>
                <a:defRPr/>
              </a:pPr>
              <a:t>‹#›</a:t>
            </a:fld>
            <a:endParaRPr lang="en-GB"/>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0C0BADA-F7A2-4530-9072-7CAA403DDAF3}" type="slidenum">
              <a:rPr lang="en-GB"/>
              <a:pPr>
                <a:defRPr/>
              </a:pPr>
              <a:t>‹#›</a:t>
            </a:fld>
            <a:endParaRPr lang="en-GB"/>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9756C1A-9056-43F5-976C-FA112DE76BCE}"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5.jpg"/><Relationship Id="rId7"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9.jpg"/><Relationship Id="rId7"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10.WMF"/></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620688"/>
            <a:ext cx="7056784" cy="1200329"/>
          </a:xfrm>
          <a:prstGeom prst="rect">
            <a:avLst/>
          </a:prstGeom>
          <a:noFill/>
        </p:spPr>
        <p:txBody>
          <a:bodyPr wrap="square" rtlCol="0">
            <a:spAutoFit/>
          </a:bodyPr>
          <a:lstStyle/>
          <a:p>
            <a:pPr algn="ctr"/>
            <a:r>
              <a:rPr lang="en-GB" sz="3600" b="1" dirty="0" smtClean="0">
                <a:solidFill>
                  <a:srgbClr val="0FAEA9"/>
                </a:solidFill>
                <a:latin typeface="Arial" panose="020B0604020202020204" pitchFamily="34" charset="0"/>
                <a:cs typeface="Arial" panose="020B0604020202020204" pitchFamily="34" charset="0"/>
              </a:rPr>
              <a:t>Malala </a:t>
            </a:r>
            <a:r>
              <a:rPr lang="en-GB" sz="3600" b="1" dirty="0" err="1" smtClean="0">
                <a:solidFill>
                  <a:srgbClr val="0FAEA9"/>
                </a:solidFill>
                <a:latin typeface="Arial" panose="020B0604020202020204" pitchFamily="34" charset="0"/>
                <a:cs typeface="Arial" panose="020B0604020202020204" pitchFamily="34" charset="0"/>
              </a:rPr>
              <a:t>Yousafzai</a:t>
            </a:r>
            <a:r>
              <a:rPr lang="en-GB" sz="3600" b="1" dirty="0" smtClean="0">
                <a:solidFill>
                  <a:srgbClr val="0FAEA9"/>
                </a:solidFill>
                <a:latin typeface="Arial" panose="020B0604020202020204" pitchFamily="34" charset="0"/>
                <a:cs typeface="Arial" panose="020B0604020202020204" pitchFamily="34" charset="0"/>
              </a:rPr>
              <a:t> </a:t>
            </a:r>
          </a:p>
          <a:p>
            <a:pPr algn="ctr"/>
            <a:r>
              <a:rPr lang="en-GB" sz="3600" b="1" dirty="0" smtClean="0">
                <a:solidFill>
                  <a:srgbClr val="0FAEA9"/>
                </a:solidFill>
                <a:latin typeface="Arial" panose="020B0604020202020204" pitchFamily="34" charset="0"/>
                <a:cs typeface="Arial" panose="020B0604020202020204" pitchFamily="34" charset="0"/>
              </a:rPr>
              <a:t>and Human Rights </a:t>
            </a:r>
            <a:endParaRPr lang="en-GB" sz="3600" b="1" dirty="0">
              <a:solidFill>
                <a:srgbClr val="0FAEA9"/>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1680" y="2276872"/>
            <a:ext cx="5069362" cy="3168352"/>
          </a:xfrm>
          <a:prstGeom prst="rect">
            <a:avLst/>
          </a:prstGeom>
        </p:spPr>
      </p:pic>
      <p:pic>
        <p:nvPicPr>
          <p:cNvPr id="5" name="Picture 4" descr="http://www.sendacow.org.uk/lessonsfromafrica/_assets/img/lessons_from_africa_p.jpg"/>
          <p:cNvPicPr/>
          <p:nvPr/>
        </p:nvPicPr>
        <p:blipFill>
          <a:blip r:embed="rId3" cstate="print"/>
          <a:srcRect r="38169"/>
          <a:stretch>
            <a:fillRect/>
          </a:stretch>
        </p:blipFill>
        <p:spPr bwMode="auto">
          <a:xfrm>
            <a:off x="251520" y="5805264"/>
            <a:ext cx="1366520" cy="876300"/>
          </a:xfrm>
          <a:prstGeom prst="rect">
            <a:avLst/>
          </a:prstGeom>
          <a:noFill/>
          <a:ln w="9525">
            <a:noFill/>
            <a:miter lim="800000"/>
            <a:headEnd/>
            <a:tailEnd/>
          </a:ln>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038222766"/>
      </p:ext>
    </p:extLst>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9512" y="404664"/>
            <a:ext cx="7920880" cy="461665"/>
          </a:xfrm>
          <a:prstGeom prst="rect">
            <a:avLst/>
          </a:prstGeom>
          <a:noFill/>
        </p:spPr>
        <p:txBody>
          <a:bodyPr wrap="square" rtlCol="0">
            <a:spAutoFit/>
          </a:bodyPr>
          <a:lstStyle/>
          <a:p>
            <a:r>
              <a:rPr lang="en-GB" dirty="0" smtClean="0">
                <a:latin typeface="Calibri" pitchFamily="34" charset="0"/>
              </a:rPr>
              <a:t> </a:t>
            </a:r>
            <a:endParaRPr lang="en-GB" dirty="0">
              <a:latin typeface="Calibri" pitchFamily="34" charset="0"/>
            </a:endParaRPr>
          </a:p>
        </p:txBody>
      </p:sp>
      <p:sp>
        <p:nvSpPr>
          <p:cNvPr id="3" name="TextBox 2"/>
          <p:cNvSpPr txBox="1"/>
          <p:nvPr/>
        </p:nvSpPr>
        <p:spPr>
          <a:xfrm>
            <a:off x="179512" y="2924944"/>
            <a:ext cx="7740860" cy="492443"/>
          </a:xfrm>
          <a:prstGeom prst="rect">
            <a:avLst/>
          </a:prstGeom>
          <a:noFill/>
        </p:spPr>
        <p:txBody>
          <a:bodyPr wrap="square" rtlCol="0">
            <a:spAutoFit/>
          </a:bodyPr>
          <a:lstStyle/>
          <a:p>
            <a:r>
              <a:rPr lang="en-US" sz="2600" b="1" dirty="0" smtClean="0">
                <a:solidFill>
                  <a:srgbClr val="0FAEA9"/>
                </a:solidFill>
                <a:latin typeface="Arial" panose="020B0604020202020204" pitchFamily="34" charset="0"/>
                <a:cs typeface="Arial" panose="020B0604020202020204" pitchFamily="34" charset="0"/>
              </a:rPr>
              <a:t>What do we mean by the term “Human Rights”?</a:t>
            </a:r>
            <a:endParaRPr lang="en-US" sz="2600" b="1" dirty="0">
              <a:solidFill>
                <a:srgbClr val="0FAEA9"/>
              </a:solidFill>
              <a:latin typeface="Arial" panose="020B0604020202020204" pitchFamily="34" charset="0"/>
              <a:cs typeface="Arial" panose="020B0604020202020204" pitchFamily="34" charset="0"/>
            </a:endParaRPr>
          </a:p>
        </p:txBody>
      </p:sp>
      <p:pic>
        <p:nvPicPr>
          <p:cNvPr id="4" name="Picture 3" descr="http://www.sendacow.org.uk/lessonsfromafrica/_assets/img/lessons_from_africa_p.jpg"/>
          <p:cNvPicPr/>
          <p:nvPr/>
        </p:nvPicPr>
        <p:blipFill>
          <a:blip r:embed="rId3" cstate="print"/>
          <a:srcRect r="38169"/>
          <a:stretch>
            <a:fillRect/>
          </a:stretch>
        </p:blipFill>
        <p:spPr bwMode="auto">
          <a:xfrm>
            <a:off x="251520" y="5805264"/>
            <a:ext cx="1366520" cy="876300"/>
          </a:xfrm>
          <a:prstGeom prst="rect">
            <a:avLst/>
          </a:prstGeom>
          <a:noFill/>
          <a:ln w="9525">
            <a:noFill/>
            <a:miter lim="800000"/>
            <a:headEnd/>
            <a:tailEnd/>
          </a:ln>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700808"/>
            <a:ext cx="7344816" cy="3046988"/>
          </a:xfrm>
          <a:prstGeom prst="rect">
            <a:avLst/>
          </a:prstGeom>
        </p:spPr>
        <p:txBody>
          <a:bodyPr wrap="square">
            <a:spAutoFit/>
          </a:bodyPr>
          <a:lstStyle/>
          <a:p>
            <a:pPr marL="0" marR="0" algn="just">
              <a:spcBef>
                <a:spcPts val="0"/>
              </a:spcBef>
              <a:spcAft>
                <a:spcPts val="0"/>
              </a:spcAft>
            </a:pPr>
            <a:r>
              <a:rPr lang="en-US" dirty="0" smtClean="0">
                <a:solidFill>
                  <a:srgbClr val="0FAEA9"/>
                </a:solidFill>
                <a:latin typeface="Arial" panose="020B0604020202020204" pitchFamily="34" charset="0"/>
                <a:cs typeface="Arial" panose="020B0604020202020204" pitchFamily="34" charset="0"/>
              </a:rPr>
              <a:t>“Human </a:t>
            </a:r>
            <a:r>
              <a:rPr lang="en-US" dirty="0">
                <a:solidFill>
                  <a:srgbClr val="0FAEA9"/>
                </a:solidFill>
                <a:latin typeface="Arial" panose="020B0604020202020204" pitchFamily="34" charset="0"/>
                <a:cs typeface="Arial" panose="020B0604020202020204" pitchFamily="34" charset="0"/>
              </a:rPr>
              <a:t>rights are rights inherent to all human beings, whatever our nationality, place of residence, sex, national or ethnic </a:t>
            </a:r>
            <a:r>
              <a:rPr lang="en-US" dirty="0" smtClean="0">
                <a:solidFill>
                  <a:srgbClr val="0FAEA9"/>
                </a:solidFill>
                <a:latin typeface="Arial" panose="020B0604020202020204" pitchFamily="34" charset="0"/>
                <a:cs typeface="Arial" panose="020B0604020202020204" pitchFamily="34" charset="0"/>
              </a:rPr>
              <a:t>origin, </a:t>
            </a:r>
            <a:r>
              <a:rPr lang="en-US" dirty="0" err="1" smtClean="0">
                <a:solidFill>
                  <a:srgbClr val="0FAEA9"/>
                </a:solidFill>
                <a:latin typeface="Arial" panose="020B0604020202020204" pitchFamily="34" charset="0"/>
                <a:cs typeface="Arial" panose="020B0604020202020204" pitchFamily="34" charset="0"/>
              </a:rPr>
              <a:t>colour</a:t>
            </a:r>
            <a:r>
              <a:rPr lang="en-US" dirty="0">
                <a:solidFill>
                  <a:srgbClr val="0FAEA9"/>
                </a:solidFill>
                <a:latin typeface="Arial" panose="020B0604020202020204" pitchFamily="34" charset="0"/>
                <a:cs typeface="Arial" panose="020B0604020202020204" pitchFamily="34" charset="0"/>
              </a:rPr>
              <a:t>, religion, language, or any other status. We are all equally entitled to our human rights without discrimination. These rights are all interrelated, interdependent and indivisible</a:t>
            </a:r>
            <a:r>
              <a:rPr lang="en-US" dirty="0" smtClean="0">
                <a:solidFill>
                  <a:srgbClr val="0FAEA9"/>
                </a:solidFill>
                <a:latin typeface="Arial" panose="020B0604020202020204" pitchFamily="34" charset="0"/>
                <a:cs typeface="Arial" panose="020B0604020202020204" pitchFamily="34" charset="0"/>
              </a:rPr>
              <a:t>.” </a:t>
            </a:r>
          </a:p>
          <a:p>
            <a:pPr marL="0" marR="0" algn="just">
              <a:spcBef>
                <a:spcPts val="0"/>
              </a:spcBef>
              <a:spcAft>
                <a:spcPts val="0"/>
              </a:spcAft>
            </a:pPr>
            <a:r>
              <a:rPr lang="en-US" dirty="0" smtClean="0">
                <a:solidFill>
                  <a:srgbClr val="0FAEA9"/>
                </a:solidFill>
                <a:latin typeface="Arial" panose="020B0604020202020204" pitchFamily="34" charset="0"/>
                <a:cs typeface="Arial" panose="020B0604020202020204" pitchFamily="34" charset="0"/>
              </a:rPr>
              <a:t>		</a:t>
            </a:r>
            <a:r>
              <a:rPr lang="en-US" i="1" dirty="0" smtClean="0">
                <a:solidFill>
                  <a:srgbClr val="0FAEA9"/>
                </a:solidFill>
                <a:latin typeface="Arial" panose="020B0604020202020204" pitchFamily="34" charset="0"/>
                <a:cs typeface="Arial" panose="020B0604020202020204" pitchFamily="34" charset="0"/>
              </a:rPr>
              <a:t>– United Nations Human Rights</a:t>
            </a:r>
            <a:endParaRPr lang="en-US" i="1" dirty="0">
              <a:solidFill>
                <a:srgbClr val="0FAEA9"/>
              </a:solidFill>
              <a:latin typeface="Arial" panose="020B0604020202020204" pitchFamily="34" charset="0"/>
              <a:cs typeface="Arial" panose="020B0604020202020204" pitchFamily="34" charset="0"/>
            </a:endParaRPr>
          </a:p>
        </p:txBody>
      </p:sp>
      <p:pic>
        <p:nvPicPr>
          <p:cNvPr id="3" name="Picture 2" descr="http://www.sendacow.org.uk/lessonsfromafrica/_assets/img/lessons_from_africa_p.jpg"/>
          <p:cNvPicPr/>
          <p:nvPr/>
        </p:nvPicPr>
        <p:blipFill>
          <a:blip r:embed="rId3" cstate="print"/>
          <a:srcRect r="38169"/>
          <a:stretch>
            <a:fillRect/>
          </a:stretch>
        </p:blipFill>
        <p:spPr bwMode="auto">
          <a:xfrm>
            <a:off x="251520" y="5805264"/>
            <a:ext cx="1366520" cy="876300"/>
          </a:xfrm>
          <a:prstGeom prst="rect">
            <a:avLst/>
          </a:prstGeom>
          <a:noFill/>
          <a:ln w="9525">
            <a:noFill/>
            <a:miter lim="800000"/>
            <a:headEnd/>
            <a:tailEnd/>
          </a:ln>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17138857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852936"/>
            <a:ext cx="7488832" cy="892552"/>
          </a:xfrm>
          <a:prstGeom prst="rect">
            <a:avLst/>
          </a:prstGeom>
          <a:noFill/>
        </p:spPr>
        <p:txBody>
          <a:bodyPr wrap="square" rtlCol="0">
            <a:spAutoFit/>
          </a:bodyPr>
          <a:lstStyle/>
          <a:p>
            <a:pPr algn="ctr"/>
            <a:r>
              <a:rPr lang="en-US" sz="2600" b="1" dirty="0" smtClean="0">
                <a:solidFill>
                  <a:srgbClr val="0FAEA9"/>
                </a:solidFill>
                <a:latin typeface="Arial" panose="020B0604020202020204" pitchFamily="34" charset="0"/>
                <a:cs typeface="Arial" panose="020B0604020202020204" pitchFamily="34" charset="0"/>
              </a:rPr>
              <a:t>Can you think of any current events where human rights are being breached?</a:t>
            </a:r>
            <a:endParaRPr lang="en-US" sz="2600" b="1" dirty="0">
              <a:solidFill>
                <a:srgbClr val="0FAEA9"/>
              </a:solidFill>
              <a:latin typeface="Arial" panose="020B0604020202020204" pitchFamily="34" charset="0"/>
              <a:cs typeface="Arial" panose="020B0604020202020204" pitchFamily="34" charset="0"/>
            </a:endParaRPr>
          </a:p>
        </p:txBody>
      </p:sp>
      <p:pic>
        <p:nvPicPr>
          <p:cNvPr id="3" name="Picture 2" descr="http://www.sendacow.org.uk/lessonsfromafrica/_assets/img/lessons_from_africa_p.jpg"/>
          <p:cNvPicPr/>
          <p:nvPr/>
        </p:nvPicPr>
        <p:blipFill>
          <a:blip r:embed="rId3" cstate="print"/>
          <a:srcRect r="38169"/>
          <a:stretch>
            <a:fillRect/>
          </a:stretch>
        </p:blipFill>
        <p:spPr bwMode="auto">
          <a:xfrm>
            <a:off x="251520" y="5805264"/>
            <a:ext cx="1366520" cy="876300"/>
          </a:xfrm>
          <a:prstGeom prst="rect">
            <a:avLst/>
          </a:prstGeom>
          <a:noFill/>
          <a:ln w="9525">
            <a:noFill/>
            <a:miter lim="800000"/>
            <a:headEnd/>
            <a:tailEnd/>
          </a:ln>
        </p:spPr>
      </p:pic>
      <p:pic>
        <p:nvPicPr>
          <p:cNvPr id="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4156631419"/>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95" y="639138"/>
            <a:ext cx="2871980" cy="1615489"/>
          </a:xfrm>
          <a:prstGeom prst="rect">
            <a:avLst/>
          </a:prstGeom>
        </p:spPr>
      </p:pic>
      <p:sp>
        <p:nvSpPr>
          <p:cNvPr id="3" name="TextBox 2"/>
          <p:cNvSpPr txBox="1"/>
          <p:nvPr/>
        </p:nvSpPr>
        <p:spPr>
          <a:xfrm>
            <a:off x="4984785" y="153640"/>
            <a:ext cx="1800200" cy="461665"/>
          </a:xfrm>
          <a:prstGeom prst="rect">
            <a:avLst/>
          </a:prstGeom>
          <a:noFill/>
        </p:spPr>
        <p:txBody>
          <a:bodyPr wrap="square" rtlCol="0">
            <a:spAutoFit/>
          </a:bodyPr>
          <a:lstStyle/>
          <a:p>
            <a:pPr algn="ctr"/>
            <a:r>
              <a:rPr lang="en-GB" dirty="0" smtClean="0">
                <a:solidFill>
                  <a:srgbClr val="0FAEA9"/>
                </a:solidFill>
                <a:latin typeface="Arial" panose="020B0604020202020204" pitchFamily="34" charset="0"/>
                <a:cs typeface="Arial" panose="020B0604020202020204" pitchFamily="34" charset="0"/>
              </a:rPr>
              <a:t>Ebola</a:t>
            </a:r>
            <a:endParaRPr lang="en-GB" dirty="0">
              <a:solidFill>
                <a:srgbClr val="0FAEA9"/>
              </a:solidFill>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9552" y="1186422"/>
            <a:ext cx="3213111" cy="1807375"/>
          </a:xfrm>
          <a:prstGeom prst="rect">
            <a:avLst/>
          </a:prstGeom>
        </p:spPr>
      </p:pic>
      <p:sp>
        <p:nvSpPr>
          <p:cNvPr id="11" name="Rectangle 10"/>
          <p:cNvSpPr/>
          <p:nvPr/>
        </p:nvSpPr>
        <p:spPr>
          <a:xfrm>
            <a:off x="1331640" y="666906"/>
            <a:ext cx="1228221" cy="461665"/>
          </a:xfrm>
          <a:prstGeom prst="rect">
            <a:avLst/>
          </a:prstGeom>
        </p:spPr>
        <p:txBody>
          <a:bodyPr wrap="square">
            <a:spAutoFit/>
          </a:bodyPr>
          <a:lstStyle/>
          <a:p>
            <a:pPr algn="ctr"/>
            <a:r>
              <a:rPr lang="en-GB" dirty="0" smtClean="0">
                <a:solidFill>
                  <a:srgbClr val="0FAEA9"/>
                </a:solidFill>
                <a:latin typeface="Arial" panose="020B0604020202020204" pitchFamily="34" charset="0"/>
                <a:cs typeface="Arial" panose="020B0604020202020204" pitchFamily="34" charset="0"/>
              </a:rPr>
              <a:t>Poverty</a:t>
            </a:r>
            <a:endParaRPr lang="en-GB" dirty="0"/>
          </a:p>
        </p:txBody>
      </p:sp>
      <p:pic>
        <p:nvPicPr>
          <p:cNvPr id="13" name="Picture 12" descr="http://www.sendacow.org.uk/lessonsfromafrica/_assets/img/lessons_from_africa_p.jpg"/>
          <p:cNvPicPr/>
          <p:nvPr/>
        </p:nvPicPr>
        <p:blipFill>
          <a:blip r:embed="rId5" cstate="print"/>
          <a:srcRect r="38169"/>
          <a:stretch>
            <a:fillRect/>
          </a:stretch>
        </p:blipFill>
        <p:spPr bwMode="auto">
          <a:xfrm>
            <a:off x="251520" y="5829214"/>
            <a:ext cx="1366520" cy="876300"/>
          </a:xfrm>
          <a:prstGeom prst="rect">
            <a:avLst/>
          </a:prstGeom>
          <a:noFill/>
          <a:ln w="9525">
            <a:noFill/>
            <a:miter lim="800000"/>
            <a:headEnd/>
            <a:tailEnd/>
          </a:ln>
        </p:spPr>
      </p:pic>
      <p:pic>
        <p:nvPicPr>
          <p:cNvPr id="14"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088" y="5936796"/>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28453" y="3440064"/>
            <a:ext cx="3312864" cy="1913179"/>
          </a:xfrm>
          <a:prstGeom prst="rect">
            <a:avLst/>
          </a:prstGeom>
        </p:spPr>
      </p:pic>
      <p:sp>
        <p:nvSpPr>
          <p:cNvPr id="15" name="Rectangle 14"/>
          <p:cNvSpPr/>
          <p:nvPr/>
        </p:nvSpPr>
        <p:spPr>
          <a:xfrm>
            <a:off x="4345040" y="2978399"/>
            <a:ext cx="3079690" cy="461665"/>
          </a:xfrm>
          <a:prstGeom prst="rect">
            <a:avLst/>
          </a:prstGeom>
        </p:spPr>
        <p:txBody>
          <a:bodyPr wrap="none">
            <a:spAutoFit/>
          </a:bodyPr>
          <a:lstStyle/>
          <a:p>
            <a:pPr algn="ctr"/>
            <a:r>
              <a:rPr lang="en-GB" dirty="0" smtClean="0">
                <a:solidFill>
                  <a:srgbClr val="0FAEA9"/>
                </a:solidFill>
                <a:latin typeface="Arial" panose="020B0604020202020204" pitchFamily="34" charset="0"/>
                <a:cs typeface="Arial" panose="020B0604020202020204" pitchFamily="34" charset="0"/>
              </a:rPr>
              <a:t>Nigerian School Girls</a:t>
            </a:r>
            <a:endParaRPr lang="en-GB" dirty="0"/>
          </a:p>
        </p:txBody>
      </p:sp>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5576" y="3745956"/>
            <a:ext cx="2876839" cy="1826118"/>
          </a:xfrm>
          <a:prstGeom prst="rect">
            <a:avLst/>
          </a:prstGeom>
        </p:spPr>
      </p:pic>
      <p:sp>
        <p:nvSpPr>
          <p:cNvPr id="17" name="Rectangle 16"/>
          <p:cNvSpPr/>
          <p:nvPr/>
        </p:nvSpPr>
        <p:spPr>
          <a:xfrm>
            <a:off x="1101991" y="3272250"/>
            <a:ext cx="2088232" cy="461665"/>
          </a:xfrm>
          <a:prstGeom prst="rect">
            <a:avLst/>
          </a:prstGeom>
        </p:spPr>
        <p:txBody>
          <a:bodyPr wrap="square">
            <a:spAutoFit/>
          </a:bodyPr>
          <a:lstStyle/>
          <a:p>
            <a:pPr algn="ctr"/>
            <a:r>
              <a:rPr lang="en-GB" dirty="0" smtClean="0">
                <a:solidFill>
                  <a:srgbClr val="0FAEA9"/>
                </a:solidFill>
                <a:latin typeface="Arial" panose="020B0604020202020204" pitchFamily="34" charset="0"/>
                <a:cs typeface="Arial" panose="020B0604020202020204" pitchFamily="34" charset="0"/>
              </a:rPr>
              <a:t>South Sudan</a:t>
            </a:r>
            <a:endParaRPr lang="en-GB" dirty="0"/>
          </a:p>
        </p:txBody>
      </p:sp>
    </p:spTree>
    <p:extLst>
      <p:ext uri="{BB962C8B-B14F-4D97-AF65-F5344CB8AC3E}">
        <p14:creationId xmlns:p14="http://schemas.microsoft.com/office/powerpoint/2010/main" val="1428499045"/>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Effect transition="in" filter="fade">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Effect transition="in" filter="fade">
                                      <p:cBhvr>
                                        <p:cTn id="5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6671" y="820234"/>
            <a:ext cx="2510410" cy="1018407"/>
          </a:xfrm>
          <a:prstGeom prst="rect">
            <a:avLst/>
          </a:prstGeom>
        </p:spPr>
      </p:pic>
      <p:sp>
        <p:nvSpPr>
          <p:cNvPr id="9" name="Rectangle 8"/>
          <p:cNvSpPr/>
          <p:nvPr/>
        </p:nvSpPr>
        <p:spPr>
          <a:xfrm>
            <a:off x="4714146" y="373702"/>
            <a:ext cx="1675459" cy="461665"/>
          </a:xfrm>
          <a:prstGeom prst="rect">
            <a:avLst/>
          </a:prstGeom>
        </p:spPr>
        <p:txBody>
          <a:bodyPr wrap="none">
            <a:spAutoFit/>
          </a:bodyPr>
          <a:lstStyle/>
          <a:p>
            <a:pPr algn="ctr"/>
            <a:r>
              <a:rPr lang="en-GB" dirty="0" smtClean="0">
                <a:solidFill>
                  <a:srgbClr val="0FAEA9"/>
                </a:solidFill>
                <a:latin typeface="Arial" panose="020B0604020202020204" pitchFamily="34" charset="0"/>
                <a:cs typeface="Arial" panose="020B0604020202020204" pitchFamily="34" charset="0"/>
              </a:rPr>
              <a:t>Healthcare</a:t>
            </a:r>
            <a:endParaRPr lang="en-GB" dirty="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1829" y="866385"/>
            <a:ext cx="1584176" cy="1906349"/>
          </a:xfrm>
          <a:prstGeom prst="rect">
            <a:avLst/>
          </a:prstGeom>
        </p:spPr>
      </p:pic>
      <p:sp>
        <p:nvSpPr>
          <p:cNvPr id="12" name="Rectangle 11"/>
          <p:cNvSpPr/>
          <p:nvPr/>
        </p:nvSpPr>
        <p:spPr>
          <a:xfrm>
            <a:off x="895089" y="326200"/>
            <a:ext cx="2313262" cy="461665"/>
          </a:xfrm>
          <a:prstGeom prst="rect">
            <a:avLst/>
          </a:prstGeom>
        </p:spPr>
        <p:txBody>
          <a:bodyPr wrap="none">
            <a:spAutoFit/>
          </a:bodyPr>
          <a:lstStyle/>
          <a:p>
            <a:pPr algn="ctr"/>
            <a:r>
              <a:rPr lang="en-GB" dirty="0" smtClean="0">
                <a:solidFill>
                  <a:srgbClr val="0FAEA9"/>
                </a:solidFill>
                <a:latin typeface="Arial" panose="020B0604020202020204" pitchFamily="34" charset="0"/>
                <a:cs typeface="Arial" panose="020B0604020202020204" pitchFamily="34" charset="0"/>
              </a:rPr>
              <a:t>Minimum Wage</a:t>
            </a:r>
            <a:endParaRPr lang="en-GB" dirty="0"/>
          </a:p>
        </p:txBody>
      </p:sp>
      <p:pic>
        <p:nvPicPr>
          <p:cNvPr id="13" name="Picture 12" descr="http://www.sendacow.org.uk/lessonsfromafrica/_assets/img/lessons_from_africa_p.jpg"/>
          <p:cNvPicPr/>
          <p:nvPr/>
        </p:nvPicPr>
        <p:blipFill>
          <a:blip r:embed="rId5" cstate="print"/>
          <a:srcRect r="38169"/>
          <a:stretch>
            <a:fillRect/>
          </a:stretch>
        </p:blipFill>
        <p:spPr bwMode="auto">
          <a:xfrm>
            <a:off x="251520" y="5829214"/>
            <a:ext cx="1366520" cy="876300"/>
          </a:xfrm>
          <a:prstGeom prst="rect">
            <a:avLst/>
          </a:prstGeom>
          <a:noFill/>
          <a:ln w="9525">
            <a:noFill/>
            <a:miter lim="800000"/>
            <a:headEnd/>
            <a:tailEnd/>
          </a:ln>
        </p:spPr>
      </p:pic>
      <p:pic>
        <p:nvPicPr>
          <p:cNvPr id="14"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088" y="5936796"/>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54876" y="2653072"/>
            <a:ext cx="2993995" cy="1684122"/>
          </a:xfrm>
          <a:prstGeom prst="rect">
            <a:avLst/>
          </a:prstGeom>
        </p:spPr>
      </p:pic>
      <p:sp>
        <p:nvSpPr>
          <p:cNvPr id="17" name="Rectangle 16"/>
          <p:cNvSpPr/>
          <p:nvPr/>
        </p:nvSpPr>
        <p:spPr>
          <a:xfrm>
            <a:off x="4423200" y="2162146"/>
            <a:ext cx="2257349" cy="461665"/>
          </a:xfrm>
          <a:prstGeom prst="rect">
            <a:avLst/>
          </a:prstGeom>
        </p:spPr>
        <p:txBody>
          <a:bodyPr wrap="none">
            <a:spAutoFit/>
          </a:bodyPr>
          <a:lstStyle/>
          <a:p>
            <a:pPr algn="ctr"/>
            <a:r>
              <a:rPr lang="en-GB" dirty="0" smtClean="0">
                <a:solidFill>
                  <a:srgbClr val="0FAEA9"/>
                </a:solidFill>
                <a:latin typeface="Arial" panose="020B0604020202020204" pitchFamily="34" charset="0"/>
                <a:cs typeface="Arial" panose="020B0604020202020204" pitchFamily="34" charset="0"/>
              </a:rPr>
              <a:t>Housing Prices</a:t>
            </a:r>
            <a:endParaRPr lang="en-GB" dirty="0"/>
          </a:p>
        </p:txBody>
      </p:sp>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3528" y="4005064"/>
            <a:ext cx="2963753" cy="1667111"/>
          </a:xfrm>
          <a:prstGeom prst="rect">
            <a:avLst/>
          </a:prstGeom>
        </p:spPr>
      </p:pic>
      <p:sp>
        <p:nvSpPr>
          <p:cNvPr id="19" name="Rectangle 18"/>
          <p:cNvSpPr/>
          <p:nvPr/>
        </p:nvSpPr>
        <p:spPr>
          <a:xfrm>
            <a:off x="519762" y="3174067"/>
            <a:ext cx="2427268" cy="830997"/>
          </a:xfrm>
          <a:prstGeom prst="rect">
            <a:avLst/>
          </a:prstGeom>
        </p:spPr>
        <p:txBody>
          <a:bodyPr wrap="none">
            <a:spAutoFit/>
          </a:bodyPr>
          <a:lstStyle/>
          <a:p>
            <a:pPr algn="ctr"/>
            <a:r>
              <a:rPr lang="en-GB" dirty="0" smtClean="0">
                <a:solidFill>
                  <a:srgbClr val="0FAEA9"/>
                </a:solidFill>
                <a:latin typeface="Arial" panose="020B0604020202020204" pitchFamily="34" charset="0"/>
                <a:cs typeface="Arial" panose="020B0604020202020204" pitchFamily="34" charset="0"/>
              </a:rPr>
              <a:t>Cancer Drugs </a:t>
            </a:r>
          </a:p>
          <a:p>
            <a:pPr algn="ctr"/>
            <a:r>
              <a:rPr lang="en-GB" dirty="0" smtClean="0">
                <a:solidFill>
                  <a:srgbClr val="0FAEA9"/>
                </a:solidFill>
                <a:latin typeface="Arial" panose="020B0604020202020204" pitchFamily="34" charset="0"/>
                <a:cs typeface="Arial" panose="020B0604020202020204" pitchFamily="34" charset="0"/>
              </a:rPr>
              <a:t>Fund Restriction</a:t>
            </a:r>
            <a:endParaRPr lang="en-GB" dirty="0"/>
          </a:p>
        </p:txBody>
      </p:sp>
    </p:spTree>
    <p:extLst>
      <p:ext uri="{BB962C8B-B14F-4D97-AF65-F5344CB8AC3E}">
        <p14:creationId xmlns:p14="http://schemas.microsoft.com/office/powerpoint/2010/main" val="134934655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7"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1893262"/>
            <a:ext cx="2088232" cy="2308324"/>
          </a:xfrm>
          <a:prstGeom prst="rect">
            <a:avLst/>
          </a:prstGeom>
          <a:noFill/>
        </p:spPr>
        <p:txBody>
          <a:bodyPr wrap="square" rtlCol="0">
            <a:spAutoFit/>
          </a:bodyPr>
          <a:lstStyle/>
          <a:p>
            <a:pPr algn="just"/>
            <a:r>
              <a:rPr lang="en-GB" dirty="0" smtClean="0">
                <a:solidFill>
                  <a:srgbClr val="0FAEA9"/>
                </a:solidFill>
                <a:latin typeface="Arial" panose="020B0604020202020204" pitchFamily="34" charset="0"/>
                <a:cs typeface="Arial" panose="020B0604020202020204" pitchFamily="34" charset="0"/>
              </a:rPr>
              <a:t>This is Malala </a:t>
            </a:r>
            <a:r>
              <a:rPr lang="en-GB" dirty="0" err="1" smtClean="0">
                <a:solidFill>
                  <a:srgbClr val="0FAEA9"/>
                </a:solidFill>
                <a:latin typeface="Arial" panose="020B0604020202020204" pitchFamily="34" charset="0"/>
                <a:cs typeface="Arial" panose="020B0604020202020204" pitchFamily="34" charset="0"/>
              </a:rPr>
              <a:t>Yousafzai</a:t>
            </a:r>
            <a:r>
              <a:rPr lang="en-GB" dirty="0" smtClean="0">
                <a:solidFill>
                  <a:srgbClr val="0FAEA9"/>
                </a:solidFill>
                <a:latin typeface="Arial" panose="020B0604020202020204" pitchFamily="34" charset="0"/>
                <a:cs typeface="Arial" panose="020B0604020202020204" pitchFamily="34" charset="0"/>
              </a:rPr>
              <a:t>.</a:t>
            </a:r>
          </a:p>
          <a:p>
            <a:pPr algn="just"/>
            <a:endParaRPr lang="en-GB" dirty="0">
              <a:solidFill>
                <a:srgbClr val="0FAEA9"/>
              </a:solidFill>
              <a:latin typeface="Arial" panose="020B0604020202020204" pitchFamily="34" charset="0"/>
              <a:cs typeface="Arial" panose="020B0604020202020204" pitchFamily="34" charset="0"/>
            </a:endParaRPr>
          </a:p>
          <a:p>
            <a:r>
              <a:rPr lang="en-GB" dirty="0" smtClean="0">
                <a:solidFill>
                  <a:srgbClr val="0FAEA9"/>
                </a:solidFill>
                <a:latin typeface="Arial" panose="020B0604020202020204" pitchFamily="34" charset="0"/>
                <a:cs typeface="Arial" panose="020B0604020202020204" pitchFamily="34" charset="0"/>
              </a:rPr>
              <a:t>What do you know about her?</a:t>
            </a:r>
          </a:p>
        </p:txBody>
      </p:sp>
      <p:pic>
        <p:nvPicPr>
          <p:cNvPr id="1034" name="Picture 10" descr="http://news.bbcimg.co.uk/media/images/70316000/jpg/_70316007_70316006.jpg"/>
          <p:cNvPicPr>
            <a:picLocks noChangeAspect="1" noChangeArrowheads="1"/>
          </p:cNvPicPr>
          <p:nvPr/>
        </p:nvPicPr>
        <p:blipFill rotWithShape="1">
          <a:blip r:embed="rId3">
            <a:extLst>
              <a:ext uri="{28A0092B-C50C-407E-A947-70E740481C1C}">
                <a14:useLocalDpi xmlns:a14="http://schemas.microsoft.com/office/drawing/2010/main" val="0"/>
              </a:ext>
            </a:extLst>
          </a:blip>
          <a:srcRect l="27404"/>
          <a:stretch/>
        </p:blipFill>
        <p:spPr bwMode="auto">
          <a:xfrm>
            <a:off x="3203848" y="1700808"/>
            <a:ext cx="3744416" cy="290130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http://www.sendacow.org.uk/lessonsfromafrica/_assets/img/lessons_from_africa_p.jpg"/>
          <p:cNvPicPr/>
          <p:nvPr/>
        </p:nvPicPr>
        <p:blipFill>
          <a:blip r:embed="rId4" cstate="print"/>
          <a:srcRect r="38169"/>
          <a:stretch>
            <a:fillRect/>
          </a:stretch>
        </p:blipFill>
        <p:spPr bwMode="auto">
          <a:xfrm>
            <a:off x="251520" y="5805264"/>
            <a:ext cx="1366520" cy="876300"/>
          </a:xfrm>
          <a:prstGeom prst="rect">
            <a:avLst/>
          </a:prstGeom>
          <a:noFill/>
          <a:ln w="9525">
            <a:noFill/>
            <a:miter lim="800000"/>
            <a:headEnd/>
            <a:tailEnd/>
          </a:ln>
        </p:spPr>
      </p:pic>
      <p:pic>
        <p:nvPicPr>
          <p:cNvPr id="5"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3137021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1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4954" y="1155516"/>
            <a:ext cx="3024917" cy="3416320"/>
          </a:xfrm>
          <a:prstGeom prst="rect">
            <a:avLst/>
          </a:prstGeom>
          <a:noFill/>
        </p:spPr>
        <p:txBody>
          <a:bodyPr wrap="square" rtlCol="0">
            <a:spAutoFit/>
          </a:bodyPr>
          <a:lstStyle/>
          <a:p>
            <a:r>
              <a:rPr lang="en-GB" dirty="0" smtClean="0">
                <a:solidFill>
                  <a:srgbClr val="0FAEA9"/>
                </a:solidFill>
                <a:latin typeface="Arial" panose="020B0604020202020204" pitchFamily="34" charset="0"/>
                <a:cs typeface="Arial" panose="020B0604020202020204" pitchFamily="34" charset="0"/>
              </a:rPr>
              <a:t>Read through Malala’s biography, section by section.</a:t>
            </a:r>
          </a:p>
          <a:p>
            <a:endParaRPr lang="en-GB" dirty="0">
              <a:solidFill>
                <a:srgbClr val="0FAEA9"/>
              </a:solidFill>
              <a:latin typeface="Arial" panose="020B0604020202020204" pitchFamily="34" charset="0"/>
              <a:cs typeface="Arial" panose="020B0604020202020204" pitchFamily="34" charset="0"/>
            </a:endParaRPr>
          </a:p>
          <a:p>
            <a:r>
              <a:rPr lang="en-GB" dirty="0" smtClean="0">
                <a:solidFill>
                  <a:srgbClr val="0FAEA9"/>
                </a:solidFill>
                <a:latin typeface="Arial" panose="020B0604020202020204" pitchFamily="34" charset="0"/>
                <a:cs typeface="Arial" panose="020B0604020202020204" pitchFamily="34" charset="0"/>
              </a:rPr>
              <a:t>Speak to the person next to you. Really consider your answers to each of the questions.   </a:t>
            </a:r>
            <a:endParaRPr lang="en-GB" dirty="0">
              <a:solidFill>
                <a:srgbClr val="0FAEA9"/>
              </a:solidFill>
              <a:latin typeface="Arial" panose="020B0604020202020204" pitchFamily="34" charset="0"/>
              <a:cs typeface="Arial" panose="020B0604020202020204" pitchFamily="34" charset="0"/>
            </a:endParaRPr>
          </a:p>
        </p:txBody>
      </p:sp>
      <p:sp>
        <p:nvSpPr>
          <p:cNvPr id="4" name="TextBox 3"/>
          <p:cNvSpPr txBox="1"/>
          <p:nvPr/>
        </p:nvSpPr>
        <p:spPr>
          <a:xfrm>
            <a:off x="394419" y="5036983"/>
            <a:ext cx="7344816" cy="830997"/>
          </a:xfrm>
          <a:prstGeom prst="rect">
            <a:avLst/>
          </a:prstGeom>
          <a:noFill/>
        </p:spPr>
        <p:txBody>
          <a:bodyPr wrap="square" rtlCol="0">
            <a:spAutoFit/>
          </a:bodyPr>
          <a:lstStyle/>
          <a:p>
            <a:pPr algn="ctr"/>
            <a:r>
              <a:rPr lang="en-GB" dirty="0" smtClean="0">
                <a:solidFill>
                  <a:srgbClr val="0FAEA9"/>
                </a:solidFill>
                <a:latin typeface="Arial" panose="020B0604020202020204" pitchFamily="34" charset="0"/>
                <a:cs typeface="Arial" panose="020B0604020202020204" pitchFamily="34" charset="0"/>
              </a:rPr>
              <a:t>Are there any questions of your own that you would like to ask and discuss?</a:t>
            </a:r>
            <a:endParaRPr lang="en-GB" dirty="0">
              <a:solidFill>
                <a:srgbClr val="0FAEA9"/>
              </a:solidFill>
              <a:latin typeface="Arial" panose="020B0604020202020204" pitchFamily="34" charset="0"/>
              <a:cs typeface="Arial" panose="020B0604020202020204" pitchFamily="34" charset="0"/>
            </a:endParaRPr>
          </a:p>
        </p:txBody>
      </p:sp>
      <p:pic>
        <p:nvPicPr>
          <p:cNvPr id="1026" name="Picture 2" descr="http://static.guim.co.uk/sys-images/Guardian/About/General/2013/10/21/1382370906875/Malala-Yousafzai-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1" y="1675544"/>
            <a:ext cx="4122560" cy="24735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www.sendacow.org.uk/lessonsfromafrica/_assets/img/lessons_from_africa_p.jpg"/>
          <p:cNvPicPr/>
          <p:nvPr/>
        </p:nvPicPr>
        <p:blipFill>
          <a:blip r:embed="rId4" cstate="print"/>
          <a:srcRect r="38169"/>
          <a:stretch>
            <a:fillRect/>
          </a:stretch>
        </p:blipFill>
        <p:spPr bwMode="auto">
          <a:xfrm>
            <a:off x="251520" y="5867980"/>
            <a:ext cx="1366520" cy="876300"/>
          </a:xfrm>
          <a:prstGeom prst="rect">
            <a:avLst/>
          </a:prstGeom>
          <a:noFill/>
          <a:ln w="9525">
            <a:noFill/>
            <a:miter lim="800000"/>
            <a:headEnd/>
            <a:tailEnd/>
          </a:ln>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3376" y="598804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0560148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2564904"/>
            <a:ext cx="7200800" cy="1569660"/>
          </a:xfrm>
          <a:prstGeom prst="rect">
            <a:avLst/>
          </a:prstGeom>
        </p:spPr>
        <p:txBody>
          <a:bodyPr wrap="square">
            <a:spAutoFit/>
          </a:bodyPr>
          <a:lstStyle/>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Arial" panose="020B0604020202020204" pitchFamily="34" charset="0"/>
              </a:rPr>
              <a:t>How would you feel if your basic right to an education was taken away? </a:t>
            </a:r>
            <a:endParaRPr lang="en-GB" dirty="0">
              <a:solidFill>
                <a:srgbClr val="0FAEA9"/>
              </a:solidFill>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Arial" panose="020B0604020202020204" pitchFamily="34" charset="0"/>
              </a:rPr>
              <a:t> </a:t>
            </a:r>
            <a:endParaRPr lang="en-GB" dirty="0">
              <a:solidFill>
                <a:srgbClr val="0FAEA9"/>
              </a:solidFill>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Arial" panose="020B0604020202020204" pitchFamily="34" charset="0"/>
              </a:rPr>
              <a:t>What would your life be like?</a:t>
            </a:r>
            <a:endParaRPr lang="en-GB" dirty="0">
              <a:solidFill>
                <a:srgbClr val="0FAEA9"/>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3" name="Picture 2" descr="http://www.sendacow.org.uk/lessonsfromafrica/_assets/img/lessons_from_africa_p.jpg"/>
          <p:cNvPicPr/>
          <p:nvPr/>
        </p:nvPicPr>
        <p:blipFill>
          <a:blip r:embed="rId2" cstate="print"/>
          <a:srcRect r="38169"/>
          <a:stretch>
            <a:fillRect/>
          </a:stretch>
        </p:blipFill>
        <p:spPr bwMode="auto">
          <a:xfrm>
            <a:off x="251520" y="5805264"/>
            <a:ext cx="1366520" cy="876300"/>
          </a:xfrm>
          <a:prstGeom prst="rect">
            <a:avLst/>
          </a:prstGeom>
          <a:noFill/>
          <a:ln w="9525">
            <a:noFill/>
            <a:miter lim="800000"/>
            <a:headEnd/>
            <a:tailEnd/>
          </a:ln>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795794204"/>
      </p:ext>
    </p:extLst>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2708920"/>
            <a:ext cx="6624736" cy="1200329"/>
          </a:xfrm>
          <a:prstGeom prst="rect">
            <a:avLst/>
          </a:prstGeom>
        </p:spPr>
        <p:txBody>
          <a:bodyPr wrap="square">
            <a:spAutoFit/>
          </a:bodyPr>
          <a:lstStyle/>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Times New Roman" panose="02020603050405020304" pitchFamily="18" charset="0"/>
              </a:rPr>
              <a:t>If your life was at risk, would you continue to stand up for your rights/for what you believe in?  </a:t>
            </a:r>
            <a:endParaRPr lang="en-GB" sz="1800" dirty="0">
              <a:solidFill>
                <a:srgbClr val="0FAEA9"/>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Picture 2" descr="http://www.sendacow.org.uk/lessonsfromafrica/_assets/img/lessons_from_africa_p.jpg"/>
          <p:cNvPicPr/>
          <p:nvPr/>
        </p:nvPicPr>
        <p:blipFill>
          <a:blip r:embed="rId2" cstate="print"/>
          <a:srcRect r="38169"/>
          <a:stretch>
            <a:fillRect/>
          </a:stretch>
        </p:blipFill>
        <p:spPr bwMode="auto">
          <a:xfrm>
            <a:off x="251520" y="5805264"/>
            <a:ext cx="1366520" cy="876300"/>
          </a:xfrm>
          <a:prstGeom prst="rect">
            <a:avLst/>
          </a:prstGeom>
          <a:noFill/>
          <a:ln w="9525">
            <a:noFill/>
            <a:miter lim="800000"/>
            <a:headEnd/>
            <a:tailEnd/>
          </a:ln>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582516850"/>
      </p:ext>
    </p:extLst>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2708920"/>
            <a:ext cx="7200800" cy="830997"/>
          </a:xfrm>
          <a:prstGeom prst="rect">
            <a:avLst/>
          </a:prstGeom>
        </p:spPr>
        <p:txBody>
          <a:bodyPr wrap="square">
            <a:spAutoFit/>
          </a:bodyPr>
          <a:lstStyle/>
          <a:p>
            <a:pPr algn="ctr"/>
            <a:r>
              <a:rPr lang="en-GB" b="1" dirty="0">
                <a:solidFill>
                  <a:srgbClr val="0FAEA9"/>
                </a:solidFill>
                <a:latin typeface="Arial" panose="020B0604020202020204" pitchFamily="34" charset="0"/>
                <a:ea typeface="Times New Roman" panose="02020603050405020304" pitchFamily="18" charset="0"/>
              </a:rPr>
              <a:t>Was </a:t>
            </a:r>
            <a:r>
              <a:rPr lang="en-GB" b="1" dirty="0" err="1">
                <a:solidFill>
                  <a:srgbClr val="0FAEA9"/>
                </a:solidFill>
                <a:latin typeface="Arial" panose="020B0604020202020204" pitchFamily="34" charset="0"/>
                <a:ea typeface="Times New Roman" panose="02020603050405020304" pitchFamily="18" charset="0"/>
              </a:rPr>
              <a:t>Malala</a:t>
            </a:r>
            <a:r>
              <a:rPr lang="en-GB" b="1" dirty="0">
                <a:solidFill>
                  <a:srgbClr val="0FAEA9"/>
                </a:solidFill>
                <a:latin typeface="Arial" panose="020B0604020202020204" pitchFamily="34" charset="0"/>
                <a:ea typeface="Times New Roman" panose="02020603050405020304" pitchFamily="18" charset="0"/>
              </a:rPr>
              <a:t> right to put herself and her friends in danger for her beliefs?</a:t>
            </a:r>
            <a:endParaRPr lang="en-GB" dirty="0">
              <a:solidFill>
                <a:srgbClr val="0FAEA9"/>
              </a:solidFill>
            </a:endParaRPr>
          </a:p>
        </p:txBody>
      </p:sp>
      <p:pic>
        <p:nvPicPr>
          <p:cNvPr id="3" name="Picture 2" descr="http://www.sendacow.org.uk/lessonsfromafrica/_assets/img/lessons_from_africa_p.jpg"/>
          <p:cNvPicPr/>
          <p:nvPr/>
        </p:nvPicPr>
        <p:blipFill>
          <a:blip r:embed="rId2" cstate="print"/>
          <a:srcRect r="38169"/>
          <a:stretch>
            <a:fillRect/>
          </a:stretch>
        </p:blipFill>
        <p:spPr bwMode="auto">
          <a:xfrm>
            <a:off x="251520" y="5805264"/>
            <a:ext cx="1366520" cy="876300"/>
          </a:xfrm>
          <a:prstGeom prst="rect">
            <a:avLst/>
          </a:prstGeom>
          <a:noFill/>
          <a:ln w="9525">
            <a:noFill/>
            <a:miter lim="800000"/>
            <a:headEnd/>
            <a:tailEnd/>
          </a:ln>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851162517"/>
      </p:ext>
    </p:extLst>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2276872"/>
            <a:ext cx="6480720" cy="1938992"/>
          </a:xfrm>
          <a:prstGeom prst="rect">
            <a:avLst/>
          </a:prstGeom>
        </p:spPr>
        <p:txBody>
          <a:bodyPr wrap="square">
            <a:spAutoFit/>
          </a:bodyPr>
          <a:lstStyle/>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Times New Roman" panose="02020603050405020304" pitchFamily="18" charset="0"/>
              </a:rPr>
              <a:t>What difficulties has </a:t>
            </a:r>
            <a:r>
              <a:rPr lang="en-GB" b="1" dirty="0" err="1">
                <a:solidFill>
                  <a:srgbClr val="0FAEA9"/>
                </a:solidFill>
                <a:latin typeface="Arial" panose="020B0604020202020204" pitchFamily="34" charset="0"/>
                <a:ea typeface="Times New Roman" panose="02020603050405020304" pitchFamily="18" charset="0"/>
                <a:cs typeface="Times New Roman" panose="02020603050405020304" pitchFamily="18" charset="0"/>
              </a:rPr>
              <a:t>Malala</a:t>
            </a:r>
            <a:r>
              <a:rPr lang="en-GB" b="1" dirty="0">
                <a:solidFill>
                  <a:srgbClr val="0FAEA9"/>
                </a:solidFill>
                <a:latin typeface="Arial" panose="020B0604020202020204" pitchFamily="34" charset="0"/>
                <a:ea typeface="Times New Roman" panose="02020603050405020304" pitchFamily="18" charset="0"/>
                <a:cs typeface="Times New Roman" panose="02020603050405020304" pitchFamily="18" charset="0"/>
              </a:rPr>
              <a:t> had to overcome so far in her life?</a:t>
            </a:r>
            <a:endParaRPr lang="en-GB" sz="1800" dirty="0">
              <a:solidFill>
                <a:srgbClr val="0FAEA9"/>
              </a:solidFill>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Times New Roman" panose="02020603050405020304" pitchFamily="18" charset="0"/>
              </a:rPr>
              <a:t> </a:t>
            </a:r>
            <a:endParaRPr lang="en-GB" sz="1800" dirty="0">
              <a:solidFill>
                <a:srgbClr val="0FAEA9"/>
              </a:solidFill>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Times New Roman" panose="02020603050405020304" pitchFamily="18" charset="0"/>
              </a:rPr>
              <a:t>Do you know of other people who have had to overcome similar obstacles?</a:t>
            </a:r>
            <a:endParaRPr lang="en-GB" sz="1800" dirty="0">
              <a:solidFill>
                <a:srgbClr val="0FAEA9"/>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Picture 2" descr="http://www.sendacow.org.uk/lessonsfromafrica/_assets/img/lessons_from_africa_p.jpg"/>
          <p:cNvPicPr/>
          <p:nvPr/>
        </p:nvPicPr>
        <p:blipFill>
          <a:blip r:embed="rId2" cstate="print"/>
          <a:srcRect r="38169"/>
          <a:stretch>
            <a:fillRect/>
          </a:stretch>
        </p:blipFill>
        <p:spPr bwMode="auto">
          <a:xfrm>
            <a:off x="251520" y="5805264"/>
            <a:ext cx="1366520" cy="876300"/>
          </a:xfrm>
          <a:prstGeom prst="rect">
            <a:avLst/>
          </a:prstGeom>
          <a:noFill/>
          <a:ln w="9525">
            <a:noFill/>
            <a:miter lim="800000"/>
            <a:headEnd/>
            <a:tailEnd/>
          </a:ln>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956084707"/>
      </p:ext>
    </p:extLst>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3212976"/>
            <a:ext cx="7272808" cy="461665"/>
          </a:xfrm>
          <a:prstGeom prst="rect">
            <a:avLst/>
          </a:prstGeom>
        </p:spPr>
        <p:txBody>
          <a:bodyPr wrap="square">
            <a:spAutoFit/>
          </a:bodyPr>
          <a:lstStyle/>
          <a:p>
            <a:pPr algn="ctr">
              <a:spcAft>
                <a:spcPts val="0"/>
              </a:spcAft>
            </a:pPr>
            <a:r>
              <a:rPr lang="en-GB" b="1" dirty="0">
                <a:solidFill>
                  <a:srgbClr val="0FAEA9"/>
                </a:solidFill>
                <a:latin typeface="Arial" panose="020B0604020202020204" pitchFamily="34" charset="0"/>
                <a:ea typeface="Times New Roman" panose="02020603050405020304" pitchFamily="18" charset="0"/>
                <a:cs typeface="Times New Roman" panose="02020603050405020304" pitchFamily="18" charset="0"/>
              </a:rPr>
              <a:t>What change would you like to see in the world?</a:t>
            </a:r>
            <a:endParaRPr lang="en-GB" sz="1800" dirty="0">
              <a:solidFill>
                <a:srgbClr val="0FAEA9"/>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3" name="Picture 2" descr="http://www.sendacow.org.uk/lessonsfromafrica/_assets/img/lessons_from_africa_p.jpg"/>
          <p:cNvPicPr/>
          <p:nvPr/>
        </p:nvPicPr>
        <p:blipFill>
          <a:blip r:embed="rId2" cstate="print"/>
          <a:srcRect r="38169"/>
          <a:stretch>
            <a:fillRect/>
          </a:stretch>
        </p:blipFill>
        <p:spPr bwMode="auto">
          <a:xfrm>
            <a:off x="251520" y="5805264"/>
            <a:ext cx="1366520" cy="876300"/>
          </a:xfrm>
          <a:prstGeom prst="rect">
            <a:avLst/>
          </a:prstGeom>
          <a:noFill/>
          <a:ln w="9525">
            <a:noFill/>
            <a:miter lim="800000"/>
            <a:headEnd/>
            <a:tailEnd/>
          </a:ln>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5919564"/>
            <a:ext cx="2495859" cy="7620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484219498"/>
      </p:ext>
    </p:extLst>
  </p:cSld>
  <p:clrMapOvr>
    <a:masterClrMapping/>
  </p:clrMapOvr>
  <p:transition>
    <p:fade thruBlk="1"/>
  </p:transition>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b6f115a-b181-48e6-b7b4-feb103498375"/>
    <ib7b8955e2d746af8b0997dc698a9d33 xmlns="bcb4b3b5-7893-4a28-8996-b3611d05f930">
      <Terms xmlns="http://schemas.microsoft.com/office/infopath/2007/PartnerControls"/>
    </ib7b8955e2d746af8b0997dc698a9d33>
    <l2f770f79ff44d5092b693ea50070d3f xmlns="bcb4b3b5-7893-4a28-8996-b3611d05f930">
      <Terms xmlns="http://schemas.microsoft.com/office/infopath/2007/PartnerControls"/>
    </l2f770f79ff44d5092b693ea50070d3f>
    <k4c6d0d626ff45dab4fb92cde3509d01 xmlns="bcb4b3b5-7893-4a28-8996-b3611d05f930">
      <Terms xmlns="http://schemas.microsoft.com/office/infopath/2007/PartnerControls"/>
    </k4c6d0d626ff45dab4fb92cde3509d01>
    <g22b6fb5952f4b0796043e97e44b8245 xmlns="bcb4b3b5-7893-4a28-8996-b3611d05f930">
      <Terms xmlns="http://schemas.microsoft.com/office/infopath/2007/PartnerControls"/>
    </g22b6fb5952f4b0796043e97e44b8245>
    <_x0066_k50 xmlns="bcb4b3b5-7893-4a28-8996-b3611d05f930" xsi:nil="true"/>
    <fca683a284864884a1048a4f0518b9fa xmlns="bcb4b3b5-7893-4a28-8996-b3611d05f930">
      <Terms xmlns="http://schemas.microsoft.com/office/infopath/2007/PartnerControls"/>
    </fca683a284864884a1048a4f0518b9fa>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30C1951844F0148A2EF46EB8AAB76E0" ma:contentTypeVersion="14" ma:contentTypeDescription="Create a new document." ma:contentTypeScope="" ma:versionID="369e1c4aedfc129c971c12f2c9a952d7">
  <xsd:schema xmlns:xsd="http://www.w3.org/2001/XMLSchema" xmlns:xs="http://www.w3.org/2001/XMLSchema" xmlns:p="http://schemas.microsoft.com/office/2006/metadata/properties" xmlns:ns2="bcb4b3b5-7893-4a28-8996-b3611d05f930" xmlns:ns3="ab6f115a-b181-48e6-b7b4-feb103498375" targetNamespace="http://schemas.microsoft.com/office/2006/metadata/properties" ma:root="true" ma:fieldsID="a4966bc42145f2b730fb411092bd9ff5" ns2:_="" ns3:_="">
    <xsd:import namespace="bcb4b3b5-7893-4a28-8996-b3611d05f930"/>
    <xsd:import namespace="ab6f115a-b181-48e6-b7b4-feb103498375"/>
    <xsd:element name="properties">
      <xsd:complexType>
        <xsd:sequence>
          <xsd:element name="documentManagement">
            <xsd:complexType>
              <xsd:all>
                <xsd:element ref="ns2:_x0066_k50" minOccurs="0"/>
                <xsd:element ref="ns2:k4c6d0d626ff45dab4fb92cde3509d01" minOccurs="0"/>
                <xsd:element ref="ns3:TaxCatchAll" minOccurs="0"/>
                <xsd:element ref="ns2:ib7b8955e2d746af8b0997dc698a9d33" minOccurs="0"/>
                <xsd:element ref="ns2:l2f770f79ff44d5092b693ea50070d3f" minOccurs="0"/>
                <xsd:element ref="ns2:fca683a284864884a1048a4f0518b9fa" minOccurs="0"/>
                <xsd:element ref="ns2:g22b6fb5952f4b0796043e97e44b8245"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b4b3b5-7893-4a28-8996-b3611d05f930" elementFormDefault="qualified">
    <xsd:import namespace="http://schemas.microsoft.com/office/2006/documentManagement/types"/>
    <xsd:import namespace="http://schemas.microsoft.com/office/infopath/2007/PartnerControls"/>
    <xsd:element name="_x0066_k50" ma:index="8" nillable="true" ma:displayName="Text" ma:internalName="_x0066_k50">
      <xsd:simpleType>
        <xsd:restriction base="dms:Text"/>
      </xsd:simpleType>
    </xsd:element>
    <xsd:element name="k4c6d0d626ff45dab4fb92cde3509d01" ma:index="10" nillable="true" ma:taxonomy="true" ma:internalName="k4c6d0d626ff45dab4fb92cde3509d01" ma:taxonomyFieldName="Doc_x0020_Type" ma:displayName="Doc Type" ma:readOnly="false" ma:default="" ma:fieldId="{44c6d0d6-26ff-45da-b4fb-92cde3509d01}" ma:sspId="0ab5f816-c929-4bdb-9481-c6f9f8d45564" ma:termSetId="0feefcfd-6821-412e-bf02-50771d4d6781" ma:anchorId="00000000-0000-0000-0000-000000000000" ma:open="false" ma:isKeyword="false">
      <xsd:complexType>
        <xsd:sequence>
          <xsd:element ref="pc:Terms" minOccurs="0" maxOccurs="1"/>
        </xsd:sequence>
      </xsd:complexType>
    </xsd:element>
    <xsd:element name="ib7b8955e2d746af8b0997dc698a9d33" ma:index="13" nillable="true" ma:taxonomy="true" ma:internalName="ib7b8955e2d746af8b0997dc698a9d33" ma:taxonomyFieldName="Fin_x0020_Year" ma:displayName="Fin Year" ma:default="" ma:fieldId="{2b7b8955-e2d7-46af-8b09-97dc698a9d33}" ma:sspId="0ab5f816-c929-4bdb-9481-c6f9f8d45564" ma:termSetId="5b733c50-f66e-4dc8-81e1-dbc6275664cc" ma:anchorId="e0eb13c7-769c-4b35-beb4-0ca8c8174b5a" ma:open="false" ma:isKeyword="false">
      <xsd:complexType>
        <xsd:sequence>
          <xsd:element ref="pc:Terms" minOccurs="0" maxOccurs="1"/>
        </xsd:sequence>
      </xsd:complexType>
    </xsd:element>
    <xsd:element name="l2f770f79ff44d5092b693ea50070d3f" ma:index="15" nillable="true" ma:taxonomy="true" ma:internalName="l2f770f79ff44d5092b693ea50070d3f" ma:taxonomyFieldName="Stage" ma:displayName="Stage" ma:default="" ma:fieldId="{52f770f7-9ff4-4d50-92b6-93ea50070d3f}" ma:sspId="0ab5f816-c929-4bdb-9481-c6f9f8d45564" ma:termSetId="5b733c50-f66e-4dc8-81e1-dbc6275664cc" ma:anchorId="43cdb4b9-8bbe-42f3-9958-0ab2efdfd4ac" ma:open="false" ma:isKeyword="false">
      <xsd:complexType>
        <xsd:sequence>
          <xsd:element ref="pc:Terms" minOccurs="0" maxOccurs="1"/>
        </xsd:sequence>
      </xsd:complexType>
    </xsd:element>
    <xsd:element name="fca683a284864884a1048a4f0518b9fa" ma:index="17" nillable="true" ma:taxonomy="true" ma:internalName="fca683a284864884a1048a4f0518b9fa" ma:taxonomyFieldName="Group" ma:displayName="Group" ma:default="" ma:fieldId="{fca683a2-8486-4884-a104-8a4f0518b9fa}" ma:sspId="0ab5f816-c929-4bdb-9481-c6f9f8d45564" ma:termSetId="5b733c50-f66e-4dc8-81e1-dbc6275664cc" ma:anchorId="56332781-2322-4c6a-8e73-54f0a72a04c0" ma:open="false" ma:isKeyword="false">
      <xsd:complexType>
        <xsd:sequence>
          <xsd:element ref="pc:Terms" minOccurs="0" maxOccurs="1"/>
        </xsd:sequence>
      </xsd:complexType>
    </xsd:element>
    <xsd:element name="g22b6fb5952f4b0796043e97e44b8245" ma:index="19" nillable="true" ma:taxonomy="true" ma:internalName="g22b6fb5952f4b0796043e97e44b8245" ma:taxonomyFieldName="Theme" ma:displayName="Theme" ma:default="" ma:fieldId="{022b6fb5-952f-4b07-9604-3e97e44b8245}" ma:sspId="0ab5f816-c929-4bdb-9481-c6f9f8d45564" ma:termSetId="5b733c50-f66e-4dc8-81e1-dbc6275664cc" ma:anchorId="5e1702e9-d0d8-47c3-8427-f16389a45909"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b6f115a-b181-48e6-b7b4-feb103498375"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f887b91d-348c-42fe-8d8b-a6eea39a1ec2}" ma:internalName="TaxCatchAll" ma:showField="CatchAllData" ma:web="ab6f115a-b181-48e6-b7b4-feb1034983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31B174-E5B9-4340-AB2C-6C3786E8DD7C}">
  <ds:schemaRefs>
    <ds:schemaRef ds:uri="http://purl.org/dc/terms/"/>
    <ds:schemaRef ds:uri="http://purl.org/dc/dcmitype/"/>
    <ds:schemaRef ds:uri="ab6f115a-b181-48e6-b7b4-feb103498375"/>
    <ds:schemaRef ds:uri="http://schemas.openxmlformats.org/package/2006/metadata/core-properties"/>
    <ds:schemaRef ds:uri="http://purl.org/dc/elements/1.1/"/>
    <ds:schemaRef ds:uri="http://schemas.microsoft.com/office/2006/documentManagement/types"/>
    <ds:schemaRef ds:uri="bcb4b3b5-7893-4a28-8996-b3611d05f930"/>
    <ds:schemaRef ds:uri="http://schemas.microsoft.com/office/infopath/2007/PartnerControl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27AB92C5-4D3A-4E08-86BA-A5F6F9C886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b4b3b5-7893-4a28-8996-b3611d05f930"/>
    <ds:schemaRef ds:uri="ab6f115a-b181-48e6-b7b4-feb10349837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1D2F380-7DD7-43C8-8A2D-BE13F948C6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1529</TotalTime>
  <Words>440</Words>
  <Application>Microsoft Office PowerPoint</Application>
  <PresentationFormat>On-screen Show (4:3)</PresentationFormat>
  <Paragraphs>56</Paragraphs>
  <Slides>13</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Tahoma</vt:lpstr>
      <vt:lpstr>Times New Roman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Cleverley</dc:creator>
  <cp:lastModifiedBy>mrhodes</cp:lastModifiedBy>
  <cp:revision>128</cp:revision>
  <dcterms:created xsi:type="dcterms:W3CDTF">2005-09-02T15:08:09Z</dcterms:created>
  <dcterms:modified xsi:type="dcterms:W3CDTF">2020-02-25T13:43:37Z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0x010100530C1951844F0148A2EF46EB8AAB76E0</vt:lpwstr>
  </property>
  <property fmtid="{D5CDD505-2E9C-101B-9397-08002B2CF9AE}" pid="3" name="Group">
    <vt:lpwstr/>
  </property>
  <property fmtid="{D5CDD505-2E9C-101B-9397-08002B2CF9AE}" pid="4" name="Stage">
    <vt:lpwstr/>
  </property>
  <property fmtid="{D5CDD505-2E9C-101B-9397-08002B2CF9AE}" pid="5" name="Theme">
    <vt:lpwstr/>
  </property>
  <property fmtid="{D5CDD505-2E9C-101B-9397-08002B2CF9AE}" pid="6" name="Fin_x0020_Year">
    <vt:lpwstr/>
  </property>
  <property fmtid="{D5CDD505-2E9C-101B-9397-08002B2CF9AE}" pid="7" name="Doc_x0020_Type">
    <vt:lpwstr/>
  </property>
  <property fmtid="{D5CDD505-2E9C-101B-9397-08002B2CF9AE}" pid="8" name="Fin Year">
    <vt:lpwstr/>
  </property>
  <property fmtid="{D5CDD505-2E9C-101B-9397-08002B2CF9AE}" pid="9" name="Doc Type">
    <vt:lpwstr/>
  </property>
</Properties>
</file>