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 id="2147483672" r:id="rId5"/>
  </p:sldMasterIdLst>
  <p:notesMasterIdLst>
    <p:notesMasterId r:id="rId18"/>
  </p:notesMasterIdLst>
  <p:handoutMasterIdLst>
    <p:handoutMasterId r:id="rId19"/>
  </p:handoutMasterIdLst>
  <p:sldIdLst>
    <p:sldId id="269" r:id="rId6"/>
    <p:sldId id="268" r:id="rId7"/>
    <p:sldId id="264" r:id="rId8"/>
    <p:sldId id="271" r:id="rId9"/>
    <p:sldId id="272" r:id="rId10"/>
    <p:sldId id="273" r:id="rId11"/>
    <p:sldId id="274" r:id="rId12"/>
    <p:sldId id="275" r:id="rId13"/>
    <p:sldId id="276" r:id="rId14"/>
    <p:sldId id="277" r:id="rId15"/>
    <p:sldId id="278" r:id="rId16"/>
    <p:sldId id="270"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Roboto" panose="020B0604020202020204" charset="0"/>
      <p:regular r:id="rId24"/>
      <p:bold r:id="rId25"/>
      <p:italic r:id="rId26"/>
      <p:boldItalic r:id="rId27"/>
    </p:embeddedFont>
    <p:embeddedFont>
      <p:font typeface="Twinkl" panose="020B0604020202020204"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8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6B0"/>
    <a:srgbClr val="689429"/>
    <a:srgbClr val="BF0A2A"/>
    <a:srgbClr val="4A3682"/>
    <a:srgbClr val="CC4794"/>
    <a:srgbClr val="D81C33"/>
    <a:srgbClr val="E5C800"/>
    <a:srgbClr val="01407D"/>
    <a:srgbClr val="643C90"/>
    <a:srgbClr val="F082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showGuides="1">
      <p:cViewPr varScale="1">
        <p:scale>
          <a:sx n="85" d="100"/>
          <a:sy n="85" d="100"/>
        </p:scale>
        <p:origin x="1406" y="86"/>
      </p:cViewPr>
      <p:guideLst>
        <p:guide orient="horz" pos="2160"/>
        <p:guide pos="2880"/>
        <p:guide pos="340"/>
        <p:guide orient="horz" pos="3952"/>
        <p:guide pos="5443"/>
        <p:guide orient="horz" pos="323"/>
        <p:guide pos="476"/>
        <p:guide orient="horz" pos="482"/>
        <p:guide orient="horz" pos="3816"/>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customXml" Target="../customXml/item3.xml"/><Relationship Id="rId21" Type="http://schemas.openxmlformats.org/officeDocument/2006/relationships/font" Target="fonts/font2.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6.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5.fntdata"/><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5.xml"/><Relationship Id="rId19" Type="http://schemas.openxmlformats.org/officeDocument/2006/relationships/handoutMaster" Target="handoutMasters/handoutMaster1.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presProps" Target="presProps.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09/01/2025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09/01/2025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238991" y="6070255"/>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247303" y="6086881"/>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jp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2.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7603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14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358AA642-0302-4FBD-84ED-A906709E266F}"/>
              </a:ext>
            </a:extLst>
          </p:cNvPr>
          <p:cNvPicPr>
            <a:picLocks noChangeAspect="1"/>
          </p:cNvPicPr>
          <p:nvPr/>
        </p:nvPicPr>
        <p:blipFill>
          <a:blip r:embed="rId2"/>
          <a:stretch>
            <a:fillRect/>
          </a:stretch>
        </p:blipFill>
        <p:spPr>
          <a:xfrm>
            <a:off x="7098374" y="4525883"/>
            <a:ext cx="1231499" cy="597460"/>
          </a:xfrm>
          <a:prstGeom prst="rect">
            <a:avLst/>
          </a:prstGeom>
        </p:spPr>
      </p:pic>
      <p:sp>
        <p:nvSpPr>
          <p:cNvPr id="3" name="Text Box"/>
          <p:cNvSpPr/>
          <p:nvPr/>
        </p:nvSpPr>
        <p:spPr>
          <a:xfrm>
            <a:off x="755650" y="1622572"/>
            <a:ext cx="7632700" cy="772107"/>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To convert a fraction to decimal, </a:t>
            </a:r>
            <a:br>
              <a:rPr lang="en-GB" dirty="0"/>
            </a:br>
            <a:r>
              <a:rPr lang="en-GB" dirty="0"/>
              <a:t>we divide the numerator by the denominator. </a:t>
            </a:r>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5" name="Text"/>
          <p:cNvSpPr/>
          <p:nvPr/>
        </p:nvSpPr>
        <p:spPr>
          <a:xfrm>
            <a:off x="755649" y="2507821"/>
            <a:ext cx="7921624" cy="276999"/>
          </a:xfrm>
          <a:prstGeom prst="rect">
            <a:avLst/>
          </a:prstGeom>
        </p:spPr>
        <p:txBody>
          <a:bodyPr wrap="square" lIns="0" tIns="0" rIns="0" bIns="0">
            <a:spAutoFit/>
          </a:bodyPr>
          <a:lstStyle/>
          <a:p>
            <a:r>
              <a:rPr lang="en-GB" dirty="0"/>
              <a:t>Let’s have a go together:</a:t>
            </a:r>
          </a:p>
        </p:txBody>
      </p:sp>
      <p:sp>
        <p:nvSpPr>
          <p:cNvPr id="14" name="TextBox 13">
            <a:extLst>
              <a:ext uri="{FF2B5EF4-FFF2-40B4-BE49-F238E27FC236}">
                <a16:creationId xmlns:a16="http://schemas.microsoft.com/office/drawing/2014/main" id="{F72A77F9-6ED4-4B7F-BA2E-C12D073604C1}"/>
              </a:ext>
            </a:extLst>
          </p:cNvPr>
          <p:cNvSpPr txBox="1"/>
          <p:nvPr/>
        </p:nvSpPr>
        <p:spPr>
          <a:xfrm>
            <a:off x="1666461" y="3613478"/>
            <a:ext cx="5799741" cy="461665"/>
          </a:xfrm>
          <a:prstGeom prst="rect">
            <a:avLst/>
          </a:prstGeom>
          <a:noFill/>
        </p:spPr>
        <p:txBody>
          <a:bodyPr wrap="square">
            <a:spAutoFit/>
          </a:bodyPr>
          <a:lstStyle/>
          <a:p>
            <a:r>
              <a:rPr lang="en-GB" dirty="0"/>
              <a:t>Divide the numerator by the denominator:  </a:t>
            </a:r>
            <a:r>
              <a:rPr lang="en-GB" sz="2400" b="1" dirty="0"/>
              <a:t>1 ÷ 2</a:t>
            </a:r>
            <a:endParaRPr lang="en-GB" b="1" dirty="0"/>
          </a:p>
        </p:txBody>
      </p:sp>
      <p:sp>
        <p:nvSpPr>
          <p:cNvPr id="19" name="Text Box">
            <a:extLst>
              <a:ext uri="{FF2B5EF4-FFF2-40B4-BE49-F238E27FC236}">
                <a16:creationId xmlns:a16="http://schemas.microsoft.com/office/drawing/2014/main" id="{56CE198E-D055-4EED-83D9-835FF6E5432F}"/>
              </a:ext>
            </a:extLst>
          </p:cNvPr>
          <p:cNvSpPr/>
          <p:nvPr/>
        </p:nvSpPr>
        <p:spPr>
          <a:xfrm>
            <a:off x="755650" y="3590328"/>
            <a:ext cx="916706" cy="495108"/>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Step 1</a:t>
            </a:r>
          </a:p>
        </p:txBody>
      </p:sp>
      <p:sp>
        <p:nvSpPr>
          <p:cNvPr id="23" name="TextBox 22">
            <a:extLst>
              <a:ext uri="{FF2B5EF4-FFF2-40B4-BE49-F238E27FC236}">
                <a16:creationId xmlns:a16="http://schemas.microsoft.com/office/drawing/2014/main" id="{A5AC79C6-C997-4050-A73D-EC1CE89EF1EE}"/>
              </a:ext>
            </a:extLst>
          </p:cNvPr>
          <p:cNvSpPr txBox="1"/>
          <p:nvPr/>
        </p:nvSpPr>
        <p:spPr>
          <a:xfrm>
            <a:off x="1672355" y="4616070"/>
            <a:ext cx="5550567" cy="369332"/>
          </a:xfrm>
          <a:prstGeom prst="rect">
            <a:avLst/>
          </a:prstGeom>
          <a:noFill/>
        </p:spPr>
        <p:txBody>
          <a:bodyPr wrap="square">
            <a:spAutoFit/>
          </a:bodyPr>
          <a:lstStyle/>
          <a:p>
            <a:r>
              <a:rPr lang="en-GB" dirty="0"/>
              <a:t>Use the bus stop method to calculate the answer:</a:t>
            </a:r>
          </a:p>
        </p:txBody>
      </p:sp>
      <p:sp>
        <p:nvSpPr>
          <p:cNvPr id="24" name="Text Box">
            <a:extLst>
              <a:ext uri="{FF2B5EF4-FFF2-40B4-BE49-F238E27FC236}">
                <a16:creationId xmlns:a16="http://schemas.microsoft.com/office/drawing/2014/main" id="{6AB3A3C6-8541-45C1-9B42-0E616D23E13B}"/>
              </a:ext>
            </a:extLst>
          </p:cNvPr>
          <p:cNvSpPr/>
          <p:nvPr/>
        </p:nvSpPr>
        <p:spPr>
          <a:xfrm>
            <a:off x="755649" y="4536404"/>
            <a:ext cx="916706" cy="495108"/>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Step 2</a:t>
            </a:r>
          </a:p>
        </p:txBody>
      </p:sp>
      <p:sp>
        <p:nvSpPr>
          <p:cNvPr id="28" name="TextBox 27">
            <a:extLst>
              <a:ext uri="{FF2B5EF4-FFF2-40B4-BE49-F238E27FC236}">
                <a16:creationId xmlns:a16="http://schemas.microsoft.com/office/drawing/2014/main" id="{2C49DFE8-78FD-41F3-A4BD-D10D8B2098E2}"/>
              </a:ext>
            </a:extLst>
          </p:cNvPr>
          <p:cNvSpPr txBox="1"/>
          <p:nvPr/>
        </p:nvSpPr>
        <p:spPr>
          <a:xfrm>
            <a:off x="7339972" y="4557025"/>
            <a:ext cx="797501" cy="461665"/>
          </a:xfrm>
          <a:prstGeom prst="rect">
            <a:avLst/>
          </a:prstGeom>
          <a:noFill/>
        </p:spPr>
        <p:txBody>
          <a:bodyPr wrap="square" rtlCol="0">
            <a:spAutoFit/>
          </a:bodyPr>
          <a:lstStyle/>
          <a:p>
            <a:r>
              <a:rPr lang="en-GB" sz="2400" b="1" dirty="0">
                <a:solidFill>
                  <a:srgbClr val="0076B0"/>
                </a:solidFill>
              </a:rPr>
              <a:t>.  0</a:t>
            </a:r>
          </a:p>
        </p:txBody>
      </p:sp>
      <p:sp>
        <p:nvSpPr>
          <p:cNvPr id="30" name="TextBox 29">
            <a:extLst>
              <a:ext uri="{FF2B5EF4-FFF2-40B4-BE49-F238E27FC236}">
                <a16:creationId xmlns:a16="http://schemas.microsoft.com/office/drawing/2014/main" id="{DBF6E725-FCC3-491B-9512-BF9F95E8F6EB}"/>
              </a:ext>
            </a:extLst>
          </p:cNvPr>
          <p:cNvSpPr txBox="1"/>
          <p:nvPr/>
        </p:nvSpPr>
        <p:spPr>
          <a:xfrm>
            <a:off x="7339972" y="4147306"/>
            <a:ext cx="255998" cy="461665"/>
          </a:xfrm>
          <a:prstGeom prst="rect">
            <a:avLst/>
          </a:prstGeom>
          <a:noFill/>
        </p:spPr>
        <p:txBody>
          <a:bodyPr wrap="square" rtlCol="0">
            <a:spAutoFit/>
          </a:bodyPr>
          <a:lstStyle/>
          <a:p>
            <a:r>
              <a:rPr lang="en-GB" sz="2400" b="1" dirty="0">
                <a:solidFill>
                  <a:srgbClr val="0076B0"/>
                </a:solidFill>
              </a:rPr>
              <a:t>.</a:t>
            </a:r>
            <a:r>
              <a:rPr lang="en-GB" sz="2400" b="1" dirty="0">
                <a:solidFill>
                  <a:srgbClr val="11743A"/>
                </a:solidFill>
              </a:rPr>
              <a:t> </a:t>
            </a:r>
            <a:endParaRPr lang="en-GB" sz="2400" b="1" dirty="0">
              <a:solidFill>
                <a:srgbClr val="643C90"/>
              </a:solidFill>
            </a:endParaRPr>
          </a:p>
        </p:txBody>
      </p:sp>
      <p:sp>
        <p:nvSpPr>
          <p:cNvPr id="32" name="TextBox 31">
            <a:extLst>
              <a:ext uri="{FF2B5EF4-FFF2-40B4-BE49-F238E27FC236}">
                <a16:creationId xmlns:a16="http://schemas.microsoft.com/office/drawing/2014/main" id="{752C77AC-57E8-4201-880E-254CCC9D8C90}"/>
              </a:ext>
            </a:extLst>
          </p:cNvPr>
          <p:cNvSpPr txBox="1"/>
          <p:nvPr/>
        </p:nvSpPr>
        <p:spPr>
          <a:xfrm>
            <a:off x="6766268" y="4561032"/>
            <a:ext cx="859611" cy="461665"/>
          </a:xfrm>
          <a:prstGeom prst="rect">
            <a:avLst/>
          </a:prstGeom>
          <a:noFill/>
        </p:spPr>
        <p:txBody>
          <a:bodyPr wrap="square" rtlCol="0">
            <a:spAutoFit/>
          </a:bodyPr>
          <a:lstStyle/>
          <a:p>
            <a:r>
              <a:rPr lang="en-GB" sz="2400" b="1" dirty="0">
                <a:solidFill>
                  <a:srgbClr val="11743A"/>
                </a:solidFill>
              </a:rPr>
              <a:t>2  1</a:t>
            </a:r>
            <a:endParaRPr lang="en-GB" sz="2400" b="1" dirty="0">
              <a:solidFill>
                <a:srgbClr val="0076B0"/>
              </a:solidFill>
            </a:endParaRPr>
          </a:p>
        </p:txBody>
      </p:sp>
      <p:sp>
        <p:nvSpPr>
          <p:cNvPr id="34" name="TextBox 33">
            <a:extLst>
              <a:ext uri="{FF2B5EF4-FFF2-40B4-BE49-F238E27FC236}">
                <a16:creationId xmlns:a16="http://schemas.microsoft.com/office/drawing/2014/main" id="{89732352-5EC7-475C-BA51-2CD0B37A6551}"/>
              </a:ext>
            </a:extLst>
          </p:cNvPr>
          <p:cNvSpPr txBox="1"/>
          <p:nvPr/>
        </p:nvSpPr>
        <p:spPr>
          <a:xfrm>
            <a:off x="7588493" y="4147868"/>
            <a:ext cx="292311" cy="461665"/>
          </a:xfrm>
          <a:prstGeom prst="rect">
            <a:avLst/>
          </a:prstGeom>
          <a:noFill/>
        </p:spPr>
        <p:txBody>
          <a:bodyPr wrap="square" rtlCol="0">
            <a:spAutoFit/>
          </a:bodyPr>
          <a:lstStyle/>
          <a:p>
            <a:r>
              <a:rPr lang="en-GB" sz="2400" b="1" dirty="0">
                <a:solidFill>
                  <a:srgbClr val="643C90"/>
                </a:solidFill>
              </a:rPr>
              <a:t>5</a:t>
            </a:r>
          </a:p>
        </p:txBody>
      </p:sp>
      <p:sp>
        <p:nvSpPr>
          <p:cNvPr id="35" name="TextBox 34">
            <a:extLst>
              <a:ext uri="{FF2B5EF4-FFF2-40B4-BE49-F238E27FC236}">
                <a16:creationId xmlns:a16="http://schemas.microsoft.com/office/drawing/2014/main" id="{4BE606CA-A5B4-4706-B31B-8621B6C13AA0}"/>
              </a:ext>
            </a:extLst>
          </p:cNvPr>
          <p:cNvSpPr txBox="1"/>
          <p:nvPr/>
        </p:nvSpPr>
        <p:spPr>
          <a:xfrm>
            <a:off x="7068465" y="4133395"/>
            <a:ext cx="468782" cy="461665"/>
          </a:xfrm>
          <a:prstGeom prst="rect">
            <a:avLst/>
          </a:prstGeom>
          <a:noFill/>
        </p:spPr>
        <p:txBody>
          <a:bodyPr wrap="square" rtlCol="0">
            <a:spAutoFit/>
          </a:bodyPr>
          <a:lstStyle/>
          <a:p>
            <a:r>
              <a:rPr lang="en-GB" sz="2400" b="1" dirty="0">
                <a:solidFill>
                  <a:srgbClr val="F08215"/>
                </a:solidFill>
              </a:rPr>
              <a:t>0</a:t>
            </a:r>
            <a:endParaRPr lang="en-GB" sz="2400" b="1" dirty="0">
              <a:solidFill>
                <a:srgbClr val="643C90"/>
              </a:solidFill>
            </a:endParaRPr>
          </a:p>
        </p:txBody>
      </p:sp>
      <p:sp>
        <p:nvSpPr>
          <p:cNvPr id="37" name="TextBox 36">
            <a:extLst>
              <a:ext uri="{FF2B5EF4-FFF2-40B4-BE49-F238E27FC236}">
                <a16:creationId xmlns:a16="http://schemas.microsoft.com/office/drawing/2014/main" id="{069A3CB0-61CA-4A5F-966F-7253E520D625}"/>
              </a:ext>
            </a:extLst>
          </p:cNvPr>
          <p:cNvSpPr txBox="1"/>
          <p:nvPr/>
        </p:nvSpPr>
        <p:spPr>
          <a:xfrm>
            <a:off x="7503967" y="4565039"/>
            <a:ext cx="292311" cy="461665"/>
          </a:xfrm>
          <a:prstGeom prst="rect">
            <a:avLst/>
          </a:prstGeom>
          <a:noFill/>
        </p:spPr>
        <p:txBody>
          <a:bodyPr wrap="square" rtlCol="0">
            <a:spAutoFit/>
          </a:bodyPr>
          <a:lstStyle/>
          <a:p>
            <a:r>
              <a:rPr lang="en-GB" sz="2400" b="1" baseline="30000" dirty="0">
                <a:solidFill>
                  <a:srgbClr val="CC4794"/>
                </a:solidFill>
              </a:rPr>
              <a:t>1</a:t>
            </a:r>
            <a:endParaRPr lang="en-GB" sz="2400" b="1" dirty="0">
              <a:solidFill>
                <a:srgbClr val="0076B0"/>
              </a:solidFill>
            </a:endParaRPr>
          </a:p>
        </p:txBody>
      </p:sp>
      <p:grpSp>
        <p:nvGrpSpPr>
          <p:cNvPr id="2" name="Group 1">
            <a:extLst>
              <a:ext uri="{FF2B5EF4-FFF2-40B4-BE49-F238E27FC236}">
                <a16:creationId xmlns:a16="http://schemas.microsoft.com/office/drawing/2014/main" id="{C4D4D2E8-3C49-4893-AB5B-0F80A1387A54}"/>
              </a:ext>
            </a:extLst>
          </p:cNvPr>
          <p:cNvGrpSpPr/>
          <p:nvPr/>
        </p:nvGrpSpPr>
        <p:grpSpPr>
          <a:xfrm>
            <a:off x="755650" y="2880031"/>
            <a:ext cx="7632700" cy="602830"/>
            <a:chOff x="755650" y="2880031"/>
            <a:chExt cx="7632700" cy="602830"/>
          </a:xfrm>
        </p:grpSpPr>
        <p:sp>
          <p:nvSpPr>
            <p:cNvPr id="10" name="Text Box">
              <a:extLst>
                <a:ext uri="{FF2B5EF4-FFF2-40B4-BE49-F238E27FC236}">
                  <a16:creationId xmlns:a16="http://schemas.microsoft.com/office/drawing/2014/main" id="{62AAAC7D-1430-4F7C-B9A4-5E2823643FF9}"/>
                </a:ext>
              </a:extLst>
            </p:cNvPr>
            <p:cNvSpPr/>
            <p:nvPr/>
          </p:nvSpPr>
          <p:spPr>
            <a:xfrm>
              <a:off x="755650" y="2880031"/>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Convert    to a decimal</a:t>
              </a:r>
            </a:p>
          </p:txBody>
        </p:sp>
        <p:grpSp>
          <p:nvGrpSpPr>
            <p:cNvPr id="22" name="Group 21">
              <a:extLst>
                <a:ext uri="{FF2B5EF4-FFF2-40B4-BE49-F238E27FC236}">
                  <a16:creationId xmlns:a16="http://schemas.microsoft.com/office/drawing/2014/main" id="{9F90E5D9-262A-4E47-A4DC-E8D2C6A2A135}"/>
                </a:ext>
              </a:extLst>
            </p:cNvPr>
            <p:cNvGrpSpPr/>
            <p:nvPr/>
          </p:nvGrpSpPr>
          <p:grpSpPr>
            <a:xfrm>
              <a:off x="4147997" y="2918514"/>
              <a:ext cx="180000" cy="540000"/>
              <a:chOff x="5127099" y="2394791"/>
              <a:chExt cx="150158" cy="909673"/>
            </a:xfrm>
          </p:grpSpPr>
          <p:sp>
            <p:nvSpPr>
              <p:cNvPr id="25" name="TextBox 24">
                <a:extLst>
                  <a:ext uri="{FF2B5EF4-FFF2-40B4-BE49-F238E27FC236}">
                    <a16:creationId xmlns:a16="http://schemas.microsoft.com/office/drawing/2014/main" id="{8C84A6E2-3A4C-4466-80E1-D57DB74F41FA}"/>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000" b="1" dirty="0">
                    <a:solidFill>
                      <a:schemeClr val="bg1"/>
                    </a:solidFill>
                  </a:rPr>
                  <a:t>1</a:t>
                </a:r>
                <a:br>
                  <a:rPr lang="en-GB" sz="2000" b="1" dirty="0">
                    <a:solidFill>
                      <a:schemeClr val="bg1"/>
                    </a:solidFill>
                  </a:rPr>
                </a:br>
                <a:r>
                  <a:rPr lang="en-GB" sz="2000" b="1" dirty="0">
                    <a:solidFill>
                      <a:schemeClr val="bg1"/>
                    </a:solidFill>
                  </a:rPr>
                  <a:t>2</a:t>
                </a:r>
              </a:p>
            </p:txBody>
          </p:sp>
          <p:cxnSp>
            <p:nvCxnSpPr>
              <p:cNvPr id="26" name="Straight Connector 25">
                <a:extLst>
                  <a:ext uri="{FF2B5EF4-FFF2-40B4-BE49-F238E27FC236}">
                    <a16:creationId xmlns:a16="http://schemas.microsoft.com/office/drawing/2014/main" id="{43ED46E2-EA29-48C7-BE6B-9B1581271A9C}"/>
                  </a:ext>
                </a:extLst>
              </p:cNvPr>
              <p:cNvCxnSpPr/>
              <p:nvPr/>
            </p:nvCxnSpPr>
            <p:spPr>
              <a:xfrm>
                <a:off x="5127099" y="2849628"/>
                <a:ext cx="15015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4" name="Group 3">
            <a:extLst>
              <a:ext uri="{FF2B5EF4-FFF2-40B4-BE49-F238E27FC236}">
                <a16:creationId xmlns:a16="http://schemas.microsoft.com/office/drawing/2014/main" id="{07DBC6EB-E91D-482C-8757-A5E56836D272}"/>
              </a:ext>
            </a:extLst>
          </p:cNvPr>
          <p:cNvGrpSpPr/>
          <p:nvPr/>
        </p:nvGrpSpPr>
        <p:grpSpPr>
          <a:xfrm>
            <a:off x="775970" y="5336770"/>
            <a:ext cx="7632700" cy="602830"/>
            <a:chOff x="775970" y="5336770"/>
            <a:chExt cx="7632700" cy="602830"/>
          </a:xfrm>
        </p:grpSpPr>
        <p:sp>
          <p:nvSpPr>
            <p:cNvPr id="31" name="Text Box">
              <a:extLst>
                <a:ext uri="{FF2B5EF4-FFF2-40B4-BE49-F238E27FC236}">
                  <a16:creationId xmlns:a16="http://schemas.microsoft.com/office/drawing/2014/main" id="{9B6CFD10-2CEB-4B28-952C-43B8448136FD}"/>
                </a:ext>
              </a:extLst>
            </p:cNvPr>
            <p:cNvSpPr/>
            <p:nvPr/>
          </p:nvSpPr>
          <p:spPr>
            <a:xfrm>
              <a:off x="775970" y="53367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    as a decimal is 0.5</a:t>
              </a:r>
            </a:p>
          </p:txBody>
        </p:sp>
        <p:grpSp>
          <p:nvGrpSpPr>
            <p:cNvPr id="27" name="Group 26">
              <a:extLst>
                <a:ext uri="{FF2B5EF4-FFF2-40B4-BE49-F238E27FC236}">
                  <a16:creationId xmlns:a16="http://schemas.microsoft.com/office/drawing/2014/main" id="{50200E53-28CF-4509-8E96-9FE65A78892F}"/>
                </a:ext>
              </a:extLst>
            </p:cNvPr>
            <p:cNvGrpSpPr/>
            <p:nvPr/>
          </p:nvGrpSpPr>
          <p:grpSpPr>
            <a:xfrm>
              <a:off x="3155261" y="5368185"/>
              <a:ext cx="180000" cy="540000"/>
              <a:chOff x="5127099" y="2394791"/>
              <a:chExt cx="150158" cy="909673"/>
            </a:xfrm>
          </p:grpSpPr>
          <p:sp>
            <p:nvSpPr>
              <p:cNvPr id="29" name="TextBox 28">
                <a:extLst>
                  <a:ext uri="{FF2B5EF4-FFF2-40B4-BE49-F238E27FC236}">
                    <a16:creationId xmlns:a16="http://schemas.microsoft.com/office/drawing/2014/main" id="{D1084895-7D9F-47D3-A17F-8338DD9F0CD0}"/>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000" b="1" dirty="0">
                    <a:solidFill>
                      <a:schemeClr val="bg1"/>
                    </a:solidFill>
                  </a:rPr>
                  <a:t>1</a:t>
                </a:r>
                <a:br>
                  <a:rPr lang="en-GB" sz="2000" b="1" dirty="0">
                    <a:solidFill>
                      <a:schemeClr val="bg1"/>
                    </a:solidFill>
                  </a:rPr>
                </a:br>
                <a:r>
                  <a:rPr lang="en-GB" sz="2000" b="1" dirty="0">
                    <a:solidFill>
                      <a:schemeClr val="bg1"/>
                    </a:solidFill>
                  </a:rPr>
                  <a:t>2</a:t>
                </a:r>
              </a:p>
            </p:txBody>
          </p:sp>
          <p:cxnSp>
            <p:nvCxnSpPr>
              <p:cNvPr id="36" name="Straight Connector 35">
                <a:extLst>
                  <a:ext uri="{FF2B5EF4-FFF2-40B4-BE49-F238E27FC236}">
                    <a16:creationId xmlns:a16="http://schemas.microsoft.com/office/drawing/2014/main" id="{6BF74C14-B335-4BAE-A01F-3163C43A9BC2}"/>
                  </a:ext>
                </a:extLst>
              </p:cNvPr>
              <p:cNvCxnSpPr/>
              <p:nvPr/>
            </p:nvCxnSpPr>
            <p:spPr>
              <a:xfrm>
                <a:off x="5127099" y="2849628"/>
                <a:ext cx="15015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childTnLst>
                          </p:cTn>
                        </p:par>
                        <p:par>
                          <p:cTn id="23" fill="hold">
                            <p:stCondLst>
                              <p:cond delay="500"/>
                            </p:stCondLst>
                            <p:childTnLst>
                              <p:par>
                                <p:cTn id="24" presetID="22" presetClass="entr" presetSubtype="8"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left)">
                                      <p:cBhvr>
                                        <p:cTn id="31" dur="500"/>
                                        <p:tgtEl>
                                          <p:spTgt spid="24"/>
                                        </p:tgtEl>
                                      </p:cBhvr>
                                    </p:animEffect>
                                  </p:childTnLst>
                                </p:cTn>
                              </p:par>
                            </p:childTnLst>
                          </p:cTn>
                        </p:par>
                        <p:par>
                          <p:cTn id="32" fill="hold">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500"/>
                                        <p:tgtEl>
                                          <p:spTgt spid="37"/>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fade">
                                      <p:cBhvr>
                                        <p:cTn id="7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14" grpId="0"/>
      <p:bldP spid="19" grpId="0" animBg="1"/>
      <p:bldP spid="23" grpId="0"/>
      <p:bldP spid="24" grpId="0" animBg="1"/>
      <p:bldP spid="28" grpId="0"/>
      <p:bldP spid="30" grpId="0"/>
      <p:bldP spid="32" grpId="0"/>
      <p:bldP spid="34" grpId="0"/>
      <p:bldP spid="35" grpId="0"/>
      <p:bldP spid="3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358AA642-0302-4FBD-84ED-A906709E266F}"/>
              </a:ext>
            </a:extLst>
          </p:cNvPr>
          <p:cNvPicPr>
            <a:picLocks noChangeAspect="1"/>
          </p:cNvPicPr>
          <p:nvPr/>
        </p:nvPicPr>
        <p:blipFill>
          <a:blip r:embed="rId2"/>
          <a:stretch>
            <a:fillRect/>
          </a:stretch>
        </p:blipFill>
        <p:spPr>
          <a:xfrm>
            <a:off x="7098374" y="4525883"/>
            <a:ext cx="1231499" cy="597460"/>
          </a:xfrm>
          <a:prstGeom prst="rect">
            <a:avLst/>
          </a:prstGeom>
        </p:spPr>
      </p:pic>
      <p:sp>
        <p:nvSpPr>
          <p:cNvPr id="3" name="Text Box"/>
          <p:cNvSpPr/>
          <p:nvPr/>
        </p:nvSpPr>
        <p:spPr>
          <a:xfrm>
            <a:off x="755650" y="1622572"/>
            <a:ext cx="7632700" cy="772107"/>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To convert a fraction to decimal, </a:t>
            </a:r>
            <a:br>
              <a:rPr lang="en-GB" dirty="0"/>
            </a:br>
            <a:r>
              <a:rPr lang="en-GB" dirty="0"/>
              <a:t>we divide the numerator by the denominator. </a:t>
            </a:r>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5" name="Text"/>
          <p:cNvSpPr/>
          <p:nvPr/>
        </p:nvSpPr>
        <p:spPr>
          <a:xfrm>
            <a:off x="755649" y="2507821"/>
            <a:ext cx="7921624" cy="276999"/>
          </a:xfrm>
          <a:prstGeom prst="rect">
            <a:avLst/>
          </a:prstGeom>
        </p:spPr>
        <p:txBody>
          <a:bodyPr wrap="square" lIns="0" tIns="0" rIns="0" bIns="0">
            <a:spAutoFit/>
          </a:bodyPr>
          <a:lstStyle/>
          <a:p>
            <a:r>
              <a:rPr lang="en-GB" dirty="0"/>
              <a:t>Let’s try another one together:</a:t>
            </a:r>
          </a:p>
        </p:txBody>
      </p:sp>
      <p:sp>
        <p:nvSpPr>
          <p:cNvPr id="14" name="TextBox 13">
            <a:extLst>
              <a:ext uri="{FF2B5EF4-FFF2-40B4-BE49-F238E27FC236}">
                <a16:creationId xmlns:a16="http://schemas.microsoft.com/office/drawing/2014/main" id="{F72A77F9-6ED4-4B7F-BA2E-C12D073604C1}"/>
              </a:ext>
            </a:extLst>
          </p:cNvPr>
          <p:cNvSpPr txBox="1"/>
          <p:nvPr/>
        </p:nvSpPr>
        <p:spPr>
          <a:xfrm>
            <a:off x="1666461" y="3613478"/>
            <a:ext cx="5799741" cy="461665"/>
          </a:xfrm>
          <a:prstGeom prst="rect">
            <a:avLst/>
          </a:prstGeom>
          <a:noFill/>
        </p:spPr>
        <p:txBody>
          <a:bodyPr wrap="square">
            <a:spAutoFit/>
          </a:bodyPr>
          <a:lstStyle/>
          <a:p>
            <a:r>
              <a:rPr lang="en-GB" dirty="0"/>
              <a:t>Divide the numerator by the denominator:  </a:t>
            </a:r>
            <a:r>
              <a:rPr lang="en-GB" sz="2400" b="1" dirty="0"/>
              <a:t>2 ÷ 5</a:t>
            </a:r>
            <a:endParaRPr lang="en-GB" b="1" dirty="0"/>
          </a:p>
        </p:txBody>
      </p:sp>
      <p:sp>
        <p:nvSpPr>
          <p:cNvPr id="19" name="Text Box">
            <a:extLst>
              <a:ext uri="{FF2B5EF4-FFF2-40B4-BE49-F238E27FC236}">
                <a16:creationId xmlns:a16="http://schemas.microsoft.com/office/drawing/2014/main" id="{56CE198E-D055-4EED-83D9-835FF6E5432F}"/>
              </a:ext>
            </a:extLst>
          </p:cNvPr>
          <p:cNvSpPr/>
          <p:nvPr/>
        </p:nvSpPr>
        <p:spPr>
          <a:xfrm>
            <a:off x="755650" y="3590328"/>
            <a:ext cx="916706" cy="495108"/>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Step 1</a:t>
            </a:r>
          </a:p>
        </p:txBody>
      </p:sp>
      <p:sp>
        <p:nvSpPr>
          <p:cNvPr id="23" name="TextBox 22">
            <a:extLst>
              <a:ext uri="{FF2B5EF4-FFF2-40B4-BE49-F238E27FC236}">
                <a16:creationId xmlns:a16="http://schemas.microsoft.com/office/drawing/2014/main" id="{A5AC79C6-C997-4050-A73D-EC1CE89EF1EE}"/>
              </a:ext>
            </a:extLst>
          </p:cNvPr>
          <p:cNvSpPr txBox="1"/>
          <p:nvPr/>
        </p:nvSpPr>
        <p:spPr>
          <a:xfrm>
            <a:off x="1672355" y="4616070"/>
            <a:ext cx="5550567" cy="369332"/>
          </a:xfrm>
          <a:prstGeom prst="rect">
            <a:avLst/>
          </a:prstGeom>
          <a:noFill/>
        </p:spPr>
        <p:txBody>
          <a:bodyPr wrap="square">
            <a:spAutoFit/>
          </a:bodyPr>
          <a:lstStyle/>
          <a:p>
            <a:r>
              <a:rPr lang="en-GB" dirty="0"/>
              <a:t>Use the short method to calculate the answer:</a:t>
            </a:r>
          </a:p>
        </p:txBody>
      </p:sp>
      <p:sp>
        <p:nvSpPr>
          <p:cNvPr id="24" name="Text Box">
            <a:extLst>
              <a:ext uri="{FF2B5EF4-FFF2-40B4-BE49-F238E27FC236}">
                <a16:creationId xmlns:a16="http://schemas.microsoft.com/office/drawing/2014/main" id="{6AB3A3C6-8541-45C1-9B42-0E616D23E13B}"/>
              </a:ext>
            </a:extLst>
          </p:cNvPr>
          <p:cNvSpPr/>
          <p:nvPr/>
        </p:nvSpPr>
        <p:spPr>
          <a:xfrm>
            <a:off x="755649" y="4536404"/>
            <a:ext cx="916706" cy="495108"/>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Step 2</a:t>
            </a:r>
          </a:p>
        </p:txBody>
      </p:sp>
      <p:sp>
        <p:nvSpPr>
          <p:cNvPr id="28" name="TextBox 27">
            <a:extLst>
              <a:ext uri="{FF2B5EF4-FFF2-40B4-BE49-F238E27FC236}">
                <a16:creationId xmlns:a16="http://schemas.microsoft.com/office/drawing/2014/main" id="{2C49DFE8-78FD-41F3-A4BD-D10D8B2098E2}"/>
              </a:ext>
            </a:extLst>
          </p:cNvPr>
          <p:cNvSpPr txBox="1"/>
          <p:nvPr/>
        </p:nvSpPr>
        <p:spPr>
          <a:xfrm>
            <a:off x="7357558" y="4557025"/>
            <a:ext cx="797501" cy="461665"/>
          </a:xfrm>
          <a:prstGeom prst="rect">
            <a:avLst/>
          </a:prstGeom>
          <a:noFill/>
        </p:spPr>
        <p:txBody>
          <a:bodyPr wrap="square" rtlCol="0">
            <a:spAutoFit/>
          </a:bodyPr>
          <a:lstStyle/>
          <a:p>
            <a:r>
              <a:rPr lang="en-GB" sz="2400" b="1" dirty="0">
                <a:solidFill>
                  <a:srgbClr val="0076B0"/>
                </a:solidFill>
              </a:rPr>
              <a:t>.  0</a:t>
            </a:r>
          </a:p>
        </p:txBody>
      </p:sp>
      <p:sp>
        <p:nvSpPr>
          <p:cNvPr id="30" name="TextBox 29">
            <a:extLst>
              <a:ext uri="{FF2B5EF4-FFF2-40B4-BE49-F238E27FC236}">
                <a16:creationId xmlns:a16="http://schemas.microsoft.com/office/drawing/2014/main" id="{DBF6E725-FCC3-491B-9512-BF9F95E8F6EB}"/>
              </a:ext>
            </a:extLst>
          </p:cNvPr>
          <p:cNvSpPr txBox="1"/>
          <p:nvPr/>
        </p:nvSpPr>
        <p:spPr>
          <a:xfrm>
            <a:off x="7339972" y="4147306"/>
            <a:ext cx="255998" cy="461665"/>
          </a:xfrm>
          <a:prstGeom prst="rect">
            <a:avLst/>
          </a:prstGeom>
          <a:noFill/>
        </p:spPr>
        <p:txBody>
          <a:bodyPr wrap="square" rtlCol="0">
            <a:spAutoFit/>
          </a:bodyPr>
          <a:lstStyle/>
          <a:p>
            <a:r>
              <a:rPr lang="en-GB" sz="2400" b="1" dirty="0">
                <a:solidFill>
                  <a:srgbClr val="0076B0"/>
                </a:solidFill>
              </a:rPr>
              <a:t>.</a:t>
            </a:r>
            <a:r>
              <a:rPr lang="en-GB" sz="2400" b="1" dirty="0">
                <a:solidFill>
                  <a:srgbClr val="11743A"/>
                </a:solidFill>
              </a:rPr>
              <a:t> </a:t>
            </a:r>
            <a:endParaRPr lang="en-GB" sz="2400" b="1" dirty="0">
              <a:solidFill>
                <a:srgbClr val="643C90"/>
              </a:solidFill>
            </a:endParaRPr>
          </a:p>
        </p:txBody>
      </p:sp>
      <p:sp>
        <p:nvSpPr>
          <p:cNvPr id="32" name="TextBox 31">
            <a:extLst>
              <a:ext uri="{FF2B5EF4-FFF2-40B4-BE49-F238E27FC236}">
                <a16:creationId xmlns:a16="http://schemas.microsoft.com/office/drawing/2014/main" id="{752C77AC-57E8-4201-880E-254CCC9D8C90}"/>
              </a:ext>
            </a:extLst>
          </p:cNvPr>
          <p:cNvSpPr txBox="1"/>
          <p:nvPr/>
        </p:nvSpPr>
        <p:spPr>
          <a:xfrm>
            <a:off x="6766268" y="4561032"/>
            <a:ext cx="916706" cy="461665"/>
          </a:xfrm>
          <a:prstGeom prst="rect">
            <a:avLst/>
          </a:prstGeom>
          <a:noFill/>
        </p:spPr>
        <p:txBody>
          <a:bodyPr wrap="square" rtlCol="0">
            <a:spAutoFit/>
          </a:bodyPr>
          <a:lstStyle/>
          <a:p>
            <a:r>
              <a:rPr lang="en-GB" sz="2400" b="1" dirty="0">
                <a:solidFill>
                  <a:srgbClr val="11743A"/>
                </a:solidFill>
              </a:rPr>
              <a:t>5  2 </a:t>
            </a:r>
            <a:endParaRPr lang="en-GB" sz="2400" b="1" dirty="0">
              <a:solidFill>
                <a:srgbClr val="0076B0"/>
              </a:solidFill>
            </a:endParaRPr>
          </a:p>
        </p:txBody>
      </p:sp>
      <p:sp>
        <p:nvSpPr>
          <p:cNvPr id="34" name="TextBox 33">
            <a:extLst>
              <a:ext uri="{FF2B5EF4-FFF2-40B4-BE49-F238E27FC236}">
                <a16:creationId xmlns:a16="http://schemas.microsoft.com/office/drawing/2014/main" id="{89732352-5EC7-475C-BA51-2CD0B37A6551}"/>
              </a:ext>
            </a:extLst>
          </p:cNvPr>
          <p:cNvSpPr txBox="1"/>
          <p:nvPr/>
        </p:nvSpPr>
        <p:spPr>
          <a:xfrm>
            <a:off x="7588493" y="4147868"/>
            <a:ext cx="292311" cy="461665"/>
          </a:xfrm>
          <a:prstGeom prst="rect">
            <a:avLst/>
          </a:prstGeom>
          <a:noFill/>
        </p:spPr>
        <p:txBody>
          <a:bodyPr wrap="square" rtlCol="0">
            <a:spAutoFit/>
          </a:bodyPr>
          <a:lstStyle/>
          <a:p>
            <a:r>
              <a:rPr lang="en-GB" sz="2400" b="1" dirty="0">
                <a:solidFill>
                  <a:srgbClr val="643C90"/>
                </a:solidFill>
              </a:rPr>
              <a:t>4</a:t>
            </a:r>
          </a:p>
        </p:txBody>
      </p:sp>
      <p:sp>
        <p:nvSpPr>
          <p:cNvPr id="35" name="TextBox 34">
            <a:extLst>
              <a:ext uri="{FF2B5EF4-FFF2-40B4-BE49-F238E27FC236}">
                <a16:creationId xmlns:a16="http://schemas.microsoft.com/office/drawing/2014/main" id="{4BE606CA-A5B4-4706-B31B-8621B6C13AA0}"/>
              </a:ext>
            </a:extLst>
          </p:cNvPr>
          <p:cNvSpPr txBox="1"/>
          <p:nvPr/>
        </p:nvSpPr>
        <p:spPr>
          <a:xfrm>
            <a:off x="7068465" y="4133395"/>
            <a:ext cx="468782" cy="461665"/>
          </a:xfrm>
          <a:prstGeom prst="rect">
            <a:avLst/>
          </a:prstGeom>
          <a:noFill/>
        </p:spPr>
        <p:txBody>
          <a:bodyPr wrap="square" rtlCol="0">
            <a:spAutoFit/>
          </a:bodyPr>
          <a:lstStyle/>
          <a:p>
            <a:r>
              <a:rPr lang="en-GB" sz="2400" b="1" dirty="0">
                <a:solidFill>
                  <a:srgbClr val="F08215"/>
                </a:solidFill>
              </a:rPr>
              <a:t>0</a:t>
            </a:r>
            <a:endParaRPr lang="en-GB" sz="2400" b="1" dirty="0">
              <a:solidFill>
                <a:srgbClr val="643C90"/>
              </a:solidFill>
            </a:endParaRPr>
          </a:p>
        </p:txBody>
      </p:sp>
      <p:sp>
        <p:nvSpPr>
          <p:cNvPr id="37" name="TextBox 36">
            <a:extLst>
              <a:ext uri="{FF2B5EF4-FFF2-40B4-BE49-F238E27FC236}">
                <a16:creationId xmlns:a16="http://schemas.microsoft.com/office/drawing/2014/main" id="{069A3CB0-61CA-4A5F-966F-7253E520D625}"/>
              </a:ext>
            </a:extLst>
          </p:cNvPr>
          <p:cNvSpPr txBox="1"/>
          <p:nvPr/>
        </p:nvSpPr>
        <p:spPr>
          <a:xfrm>
            <a:off x="7503967" y="4565039"/>
            <a:ext cx="292311" cy="461665"/>
          </a:xfrm>
          <a:prstGeom prst="rect">
            <a:avLst/>
          </a:prstGeom>
          <a:noFill/>
        </p:spPr>
        <p:txBody>
          <a:bodyPr wrap="square" rtlCol="0">
            <a:spAutoFit/>
          </a:bodyPr>
          <a:lstStyle/>
          <a:p>
            <a:r>
              <a:rPr lang="en-GB" sz="2400" b="1" baseline="30000" dirty="0">
                <a:solidFill>
                  <a:srgbClr val="CC4794"/>
                </a:solidFill>
              </a:rPr>
              <a:t>2</a:t>
            </a:r>
            <a:endParaRPr lang="en-GB" sz="2400" b="1" dirty="0">
              <a:solidFill>
                <a:srgbClr val="0076B0"/>
              </a:solidFill>
            </a:endParaRPr>
          </a:p>
        </p:txBody>
      </p:sp>
      <p:grpSp>
        <p:nvGrpSpPr>
          <p:cNvPr id="7" name="Group 6">
            <a:extLst>
              <a:ext uri="{FF2B5EF4-FFF2-40B4-BE49-F238E27FC236}">
                <a16:creationId xmlns:a16="http://schemas.microsoft.com/office/drawing/2014/main" id="{ED3E9D52-1872-467D-9814-38EF03178AF2}"/>
              </a:ext>
            </a:extLst>
          </p:cNvPr>
          <p:cNvGrpSpPr/>
          <p:nvPr/>
        </p:nvGrpSpPr>
        <p:grpSpPr>
          <a:xfrm>
            <a:off x="755650" y="2880032"/>
            <a:ext cx="7632700" cy="602830"/>
            <a:chOff x="755650" y="2880032"/>
            <a:chExt cx="7632700" cy="602830"/>
          </a:xfrm>
        </p:grpSpPr>
        <p:sp>
          <p:nvSpPr>
            <p:cNvPr id="10" name="Text Box">
              <a:extLst>
                <a:ext uri="{FF2B5EF4-FFF2-40B4-BE49-F238E27FC236}">
                  <a16:creationId xmlns:a16="http://schemas.microsoft.com/office/drawing/2014/main" id="{62AAAC7D-1430-4F7C-B9A4-5E2823643FF9}"/>
                </a:ext>
              </a:extLst>
            </p:cNvPr>
            <p:cNvSpPr/>
            <p:nvPr/>
          </p:nvSpPr>
          <p:spPr>
            <a:xfrm>
              <a:off x="755650" y="2880032"/>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Convert     to a decimal</a:t>
              </a:r>
            </a:p>
          </p:txBody>
        </p:sp>
        <p:grpSp>
          <p:nvGrpSpPr>
            <p:cNvPr id="29" name="Group 28">
              <a:extLst>
                <a:ext uri="{FF2B5EF4-FFF2-40B4-BE49-F238E27FC236}">
                  <a16:creationId xmlns:a16="http://schemas.microsoft.com/office/drawing/2014/main" id="{6CBC1214-5326-4494-A9EE-D4431FDC56C6}"/>
                </a:ext>
              </a:extLst>
            </p:cNvPr>
            <p:cNvGrpSpPr/>
            <p:nvPr/>
          </p:nvGrpSpPr>
          <p:grpSpPr>
            <a:xfrm>
              <a:off x="4147997" y="2918514"/>
              <a:ext cx="180000" cy="540000"/>
              <a:chOff x="5127099" y="2394791"/>
              <a:chExt cx="150158" cy="909673"/>
            </a:xfrm>
          </p:grpSpPr>
          <p:sp>
            <p:nvSpPr>
              <p:cNvPr id="36" name="TextBox 35">
                <a:extLst>
                  <a:ext uri="{FF2B5EF4-FFF2-40B4-BE49-F238E27FC236}">
                    <a16:creationId xmlns:a16="http://schemas.microsoft.com/office/drawing/2014/main" id="{1EF60C04-C425-4E7B-AD84-6B398830A611}"/>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000" b="1" dirty="0">
                    <a:solidFill>
                      <a:schemeClr val="bg1"/>
                    </a:solidFill>
                  </a:rPr>
                  <a:t>2</a:t>
                </a:r>
                <a:br>
                  <a:rPr lang="en-GB" sz="2000" b="1" dirty="0">
                    <a:solidFill>
                      <a:schemeClr val="bg1"/>
                    </a:solidFill>
                  </a:rPr>
                </a:br>
                <a:r>
                  <a:rPr lang="en-GB" sz="2000" b="1" dirty="0">
                    <a:solidFill>
                      <a:schemeClr val="bg1"/>
                    </a:solidFill>
                  </a:rPr>
                  <a:t>5</a:t>
                </a:r>
              </a:p>
            </p:txBody>
          </p:sp>
          <p:cxnSp>
            <p:nvCxnSpPr>
              <p:cNvPr id="40" name="Straight Connector 39">
                <a:extLst>
                  <a:ext uri="{FF2B5EF4-FFF2-40B4-BE49-F238E27FC236}">
                    <a16:creationId xmlns:a16="http://schemas.microsoft.com/office/drawing/2014/main" id="{BDA27E93-4D1C-45D2-AF1D-27E7BDCCAF7F}"/>
                  </a:ext>
                </a:extLst>
              </p:cNvPr>
              <p:cNvCxnSpPr/>
              <p:nvPr/>
            </p:nvCxnSpPr>
            <p:spPr>
              <a:xfrm>
                <a:off x="5127099" y="2849628"/>
                <a:ext cx="15015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8" name="Group 7">
            <a:extLst>
              <a:ext uri="{FF2B5EF4-FFF2-40B4-BE49-F238E27FC236}">
                <a16:creationId xmlns:a16="http://schemas.microsoft.com/office/drawing/2014/main" id="{ACACE501-46FA-410C-97A8-26F87BA77C8A}"/>
              </a:ext>
            </a:extLst>
          </p:cNvPr>
          <p:cNvGrpSpPr/>
          <p:nvPr/>
        </p:nvGrpSpPr>
        <p:grpSpPr>
          <a:xfrm>
            <a:off x="775970" y="5336770"/>
            <a:ext cx="7632700" cy="602830"/>
            <a:chOff x="775970" y="5336770"/>
            <a:chExt cx="7632700" cy="602830"/>
          </a:xfrm>
        </p:grpSpPr>
        <p:sp>
          <p:nvSpPr>
            <p:cNvPr id="31" name="Text Box">
              <a:extLst>
                <a:ext uri="{FF2B5EF4-FFF2-40B4-BE49-F238E27FC236}">
                  <a16:creationId xmlns:a16="http://schemas.microsoft.com/office/drawing/2014/main" id="{9B6CFD10-2CEB-4B28-952C-43B8448136FD}"/>
                </a:ext>
              </a:extLst>
            </p:cNvPr>
            <p:cNvSpPr/>
            <p:nvPr/>
          </p:nvSpPr>
          <p:spPr>
            <a:xfrm>
              <a:off x="775970" y="53367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    as a decimal is 0.4</a:t>
              </a:r>
            </a:p>
          </p:txBody>
        </p:sp>
        <p:grpSp>
          <p:nvGrpSpPr>
            <p:cNvPr id="44" name="Group 43">
              <a:extLst>
                <a:ext uri="{FF2B5EF4-FFF2-40B4-BE49-F238E27FC236}">
                  <a16:creationId xmlns:a16="http://schemas.microsoft.com/office/drawing/2014/main" id="{E40729D8-FD17-4FCA-AADA-2C396F90E67C}"/>
                </a:ext>
              </a:extLst>
            </p:cNvPr>
            <p:cNvGrpSpPr/>
            <p:nvPr/>
          </p:nvGrpSpPr>
          <p:grpSpPr>
            <a:xfrm>
              <a:off x="3155261" y="5368185"/>
              <a:ext cx="180000" cy="540000"/>
              <a:chOff x="5127099" y="2394791"/>
              <a:chExt cx="150158" cy="909673"/>
            </a:xfrm>
          </p:grpSpPr>
          <p:sp>
            <p:nvSpPr>
              <p:cNvPr id="45" name="TextBox 44">
                <a:extLst>
                  <a:ext uri="{FF2B5EF4-FFF2-40B4-BE49-F238E27FC236}">
                    <a16:creationId xmlns:a16="http://schemas.microsoft.com/office/drawing/2014/main" id="{6B03DDDD-2B39-4F63-BDD9-97853C783E3B}"/>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000" b="1" dirty="0">
                    <a:solidFill>
                      <a:schemeClr val="bg1"/>
                    </a:solidFill>
                  </a:rPr>
                  <a:t>2</a:t>
                </a:r>
                <a:br>
                  <a:rPr lang="en-GB" sz="2000" b="1" dirty="0">
                    <a:solidFill>
                      <a:schemeClr val="bg1"/>
                    </a:solidFill>
                  </a:rPr>
                </a:br>
                <a:r>
                  <a:rPr lang="en-GB" sz="2000" b="1" dirty="0">
                    <a:solidFill>
                      <a:schemeClr val="bg1"/>
                    </a:solidFill>
                  </a:rPr>
                  <a:t>5</a:t>
                </a:r>
              </a:p>
            </p:txBody>
          </p:sp>
          <p:cxnSp>
            <p:nvCxnSpPr>
              <p:cNvPr id="46" name="Straight Connector 45">
                <a:extLst>
                  <a:ext uri="{FF2B5EF4-FFF2-40B4-BE49-F238E27FC236}">
                    <a16:creationId xmlns:a16="http://schemas.microsoft.com/office/drawing/2014/main" id="{326D69B6-FA54-4DCD-AEF7-BF28D002B7AE}"/>
                  </a:ext>
                </a:extLst>
              </p:cNvPr>
              <p:cNvCxnSpPr/>
              <p:nvPr/>
            </p:nvCxnSpPr>
            <p:spPr>
              <a:xfrm>
                <a:off x="5127099" y="2849628"/>
                <a:ext cx="15015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301736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500"/>
                                        <p:tgtEl>
                                          <p:spTgt spid="34"/>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19" grpId="0" animBg="1"/>
      <p:bldP spid="23" grpId="0"/>
      <p:bldP spid="24" grpId="0" animBg="1"/>
      <p:bldP spid="28" grpId="0"/>
      <p:bldP spid="30" grpId="0"/>
      <p:bldP spid="32" grpId="0"/>
      <p:bldP spid="34" grpId="0"/>
      <p:bldP spid="35" grpId="0"/>
      <p:bldP spid="3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358AA642-0302-4FBD-84ED-A906709E266F}"/>
              </a:ext>
            </a:extLst>
          </p:cNvPr>
          <p:cNvPicPr>
            <a:picLocks noChangeAspect="1"/>
          </p:cNvPicPr>
          <p:nvPr/>
        </p:nvPicPr>
        <p:blipFill>
          <a:blip r:embed="rId2"/>
          <a:stretch>
            <a:fillRect/>
          </a:stretch>
        </p:blipFill>
        <p:spPr>
          <a:xfrm>
            <a:off x="7098374" y="4525883"/>
            <a:ext cx="1231499" cy="597460"/>
          </a:xfrm>
          <a:prstGeom prst="rect">
            <a:avLst/>
          </a:prstGeom>
        </p:spPr>
      </p:pic>
      <p:sp>
        <p:nvSpPr>
          <p:cNvPr id="3" name="Text Box"/>
          <p:cNvSpPr/>
          <p:nvPr/>
        </p:nvSpPr>
        <p:spPr>
          <a:xfrm>
            <a:off x="755650" y="1622572"/>
            <a:ext cx="7632700" cy="772107"/>
          </a:xfrm>
          <a:prstGeom prst="rect">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To convert a fraction to decimal, </a:t>
            </a:r>
            <a:br>
              <a:rPr lang="en-GB" dirty="0"/>
            </a:br>
            <a:r>
              <a:rPr lang="en-GB" dirty="0"/>
              <a:t>we divide the numerator by the denominator. </a:t>
            </a:r>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5" name="Text"/>
          <p:cNvSpPr/>
          <p:nvPr/>
        </p:nvSpPr>
        <p:spPr>
          <a:xfrm>
            <a:off x="755649" y="2507821"/>
            <a:ext cx="7921624" cy="276999"/>
          </a:xfrm>
          <a:prstGeom prst="rect">
            <a:avLst/>
          </a:prstGeom>
        </p:spPr>
        <p:txBody>
          <a:bodyPr wrap="square" lIns="0" tIns="0" rIns="0" bIns="0">
            <a:spAutoFit/>
          </a:bodyPr>
          <a:lstStyle/>
          <a:p>
            <a:r>
              <a:rPr lang="en-GB" dirty="0"/>
              <a:t>Let’s try a final one together:</a:t>
            </a:r>
          </a:p>
        </p:txBody>
      </p:sp>
      <p:sp>
        <p:nvSpPr>
          <p:cNvPr id="14" name="TextBox 13">
            <a:extLst>
              <a:ext uri="{FF2B5EF4-FFF2-40B4-BE49-F238E27FC236}">
                <a16:creationId xmlns:a16="http://schemas.microsoft.com/office/drawing/2014/main" id="{F72A77F9-6ED4-4B7F-BA2E-C12D073604C1}"/>
              </a:ext>
            </a:extLst>
          </p:cNvPr>
          <p:cNvSpPr txBox="1"/>
          <p:nvPr/>
        </p:nvSpPr>
        <p:spPr>
          <a:xfrm>
            <a:off x="1666461" y="3613478"/>
            <a:ext cx="5799741" cy="461665"/>
          </a:xfrm>
          <a:prstGeom prst="rect">
            <a:avLst/>
          </a:prstGeom>
          <a:noFill/>
        </p:spPr>
        <p:txBody>
          <a:bodyPr wrap="square">
            <a:spAutoFit/>
          </a:bodyPr>
          <a:lstStyle/>
          <a:p>
            <a:r>
              <a:rPr lang="en-GB" dirty="0"/>
              <a:t>Divide the numerator by the denominator:  </a:t>
            </a:r>
            <a:r>
              <a:rPr lang="en-GB" sz="2400" b="1" dirty="0"/>
              <a:t>3 ÷ 4</a:t>
            </a:r>
            <a:endParaRPr lang="en-GB" b="1" dirty="0"/>
          </a:p>
        </p:txBody>
      </p:sp>
      <p:sp>
        <p:nvSpPr>
          <p:cNvPr id="19" name="Text Box">
            <a:extLst>
              <a:ext uri="{FF2B5EF4-FFF2-40B4-BE49-F238E27FC236}">
                <a16:creationId xmlns:a16="http://schemas.microsoft.com/office/drawing/2014/main" id="{56CE198E-D055-4EED-83D9-835FF6E5432F}"/>
              </a:ext>
            </a:extLst>
          </p:cNvPr>
          <p:cNvSpPr/>
          <p:nvPr/>
        </p:nvSpPr>
        <p:spPr>
          <a:xfrm>
            <a:off x="755650" y="3590328"/>
            <a:ext cx="916706" cy="495108"/>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Step 1</a:t>
            </a:r>
          </a:p>
        </p:txBody>
      </p:sp>
      <p:sp>
        <p:nvSpPr>
          <p:cNvPr id="23" name="TextBox 22">
            <a:extLst>
              <a:ext uri="{FF2B5EF4-FFF2-40B4-BE49-F238E27FC236}">
                <a16:creationId xmlns:a16="http://schemas.microsoft.com/office/drawing/2014/main" id="{A5AC79C6-C997-4050-A73D-EC1CE89EF1EE}"/>
              </a:ext>
            </a:extLst>
          </p:cNvPr>
          <p:cNvSpPr txBox="1"/>
          <p:nvPr/>
        </p:nvSpPr>
        <p:spPr>
          <a:xfrm>
            <a:off x="1672355" y="4616070"/>
            <a:ext cx="5550567" cy="369332"/>
          </a:xfrm>
          <a:prstGeom prst="rect">
            <a:avLst/>
          </a:prstGeom>
          <a:noFill/>
        </p:spPr>
        <p:txBody>
          <a:bodyPr wrap="square">
            <a:spAutoFit/>
          </a:bodyPr>
          <a:lstStyle/>
          <a:p>
            <a:r>
              <a:rPr lang="en-GB" dirty="0"/>
              <a:t>Use the short method to calculate the answer:</a:t>
            </a:r>
          </a:p>
        </p:txBody>
      </p:sp>
      <p:sp>
        <p:nvSpPr>
          <p:cNvPr id="24" name="Text Box">
            <a:extLst>
              <a:ext uri="{FF2B5EF4-FFF2-40B4-BE49-F238E27FC236}">
                <a16:creationId xmlns:a16="http://schemas.microsoft.com/office/drawing/2014/main" id="{6AB3A3C6-8541-45C1-9B42-0E616D23E13B}"/>
              </a:ext>
            </a:extLst>
          </p:cNvPr>
          <p:cNvSpPr/>
          <p:nvPr/>
        </p:nvSpPr>
        <p:spPr>
          <a:xfrm>
            <a:off x="755649" y="4536404"/>
            <a:ext cx="916706" cy="495108"/>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Step 2</a:t>
            </a:r>
          </a:p>
        </p:txBody>
      </p:sp>
      <p:sp>
        <p:nvSpPr>
          <p:cNvPr id="28" name="TextBox 27">
            <a:extLst>
              <a:ext uri="{FF2B5EF4-FFF2-40B4-BE49-F238E27FC236}">
                <a16:creationId xmlns:a16="http://schemas.microsoft.com/office/drawing/2014/main" id="{2C49DFE8-78FD-41F3-A4BD-D10D8B2098E2}"/>
              </a:ext>
            </a:extLst>
          </p:cNvPr>
          <p:cNvSpPr txBox="1"/>
          <p:nvPr/>
        </p:nvSpPr>
        <p:spPr>
          <a:xfrm>
            <a:off x="7343767" y="4557025"/>
            <a:ext cx="746810" cy="461665"/>
          </a:xfrm>
          <a:prstGeom prst="rect">
            <a:avLst/>
          </a:prstGeom>
          <a:noFill/>
        </p:spPr>
        <p:txBody>
          <a:bodyPr wrap="square" rtlCol="0">
            <a:spAutoFit/>
          </a:bodyPr>
          <a:lstStyle/>
          <a:p>
            <a:r>
              <a:rPr lang="en-GB" sz="2400" b="1" dirty="0">
                <a:solidFill>
                  <a:srgbClr val="0076B0"/>
                </a:solidFill>
              </a:rPr>
              <a:t>.  0</a:t>
            </a:r>
          </a:p>
        </p:txBody>
      </p:sp>
      <p:sp>
        <p:nvSpPr>
          <p:cNvPr id="30" name="TextBox 29">
            <a:extLst>
              <a:ext uri="{FF2B5EF4-FFF2-40B4-BE49-F238E27FC236}">
                <a16:creationId xmlns:a16="http://schemas.microsoft.com/office/drawing/2014/main" id="{DBF6E725-FCC3-491B-9512-BF9F95E8F6EB}"/>
              </a:ext>
            </a:extLst>
          </p:cNvPr>
          <p:cNvSpPr txBox="1"/>
          <p:nvPr/>
        </p:nvSpPr>
        <p:spPr>
          <a:xfrm>
            <a:off x="7339972" y="4147306"/>
            <a:ext cx="255998" cy="461665"/>
          </a:xfrm>
          <a:prstGeom prst="rect">
            <a:avLst/>
          </a:prstGeom>
          <a:noFill/>
        </p:spPr>
        <p:txBody>
          <a:bodyPr wrap="square" rtlCol="0">
            <a:spAutoFit/>
          </a:bodyPr>
          <a:lstStyle/>
          <a:p>
            <a:r>
              <a:rPr lang="en-GB" sz="2400" b="1" dirty="0">
                <a:solidFill>
                  <a:srgbClr val="0076B0"/>
                </a:solidFill>
              </a:rPr>
              <a:t>.</a:t>
            </a:r>
            <a:r>
              <a:rPr lang="en-GB" sz="2400" b="1" dirty="0">
                <a:solidFill>
                  <a:srgbClr val="11743A"/>
                </a:solidFill>
              </a:rPr>
              <a:t> </a:t>
            </a:r>
            <a:endParaRPr lang="en-GB" sz="2400" b="1" dirty="0">
              <a:solidFill>
                <a:srgbClr val="643C90"/>
              </a:solidFill>
            </a:endParaRPr>
          </a:p>
        </p:txBody>
      </p:sp>
      <p:sp>
        <p:nvSpPr>
          <p:cNvPr id="32" name="TextBox 31">
            <a:extLst>
              <a:ext uri="{FF2B5EF4-FFF2-40B4-BE49-F238E27FC236}">
                <a16:creationId xmlns:a16="http://schemas.microsoft.com/office/drawing/2014/main" id="{752C77AC-57E8-4201-880E-254CCC9D8C90}"/>
              </a:ext>
            </a:extLst>
          </p:cNvPr>
          <p:cNvSpPr txBox="1"/>
          <p:nvPr/>
        </p:nvSpPr>
        <p:spPr>
          <a:xfrm>
            <a:off x="6766268" y="4561032"/>
            <a:ext cx="916706" cy="461665"/>
          </a:xfrm>
          <a:prstGeom prst="rect">
            <a:avLst/>
          </a:prstGeom>
          <a:noFill/>
        </p:spPr>
        <p:txBody>
          <a:bodyPr wrap="square" rtlCol="0">
            <a:spAutoFit/>
          </a:bodyPr>
          <a:lstStyle/>
          <a:p>
            <a:r>
              <a:rPr lang="en-GB" sz="2400" b="1" dirty="0">
                <a:solidFill>
                  <a:srgbClr val="11743A"/>
                </a:solidFill>
              </a:rPr>
              <a:t>4  3 </a:t>
            </a:r>
            <a:endParaRPr lang="en-GB" sz="2400" b="1" dirty="0">
              <a:solidFill>
                <a:srgbClr val="0076B0"/>
              </a:solidFill>
            </a:endParaRPr>
          </a:p>
        </p:txBody>
      </p:sp>
      <p:sp>
        <p:nvSpPr>
          <p:cNvPr id="34" name="TextBox 33">
            <a:extLst>
              <a:ext uri="{FF2B5EF4-FFF2-40B4-BE49-F238E27FC236}">
                <a16:creationId xmlns:a16="http://schemas.microsoft.com/office/drawing/2014/main" id="{89732352-5EC7-475C-BA51-2CD0B37A6551}"/>
              </a:ext>
            </a:extLst>
          </p:cNvPr>
          <p:cNvSpPr txBox="1"/>
          <p:nvPr/>
        </p:nvSpPr>
        <p:spPr>
          <a:xfrm>
            <a:off x="7588493" y="4147868"/>
            <a:ext cx="292311" cy="461665"/>
          </a:xfrm>
          <a:prstGeom prst="rect">
            <a:avLst/>
          </a:prstGeom>
          <a:noFill/>
        </p:spPr>
        <p:txBody>
          <a:bodyPr wrap="square" rtlCol="0">
            <a:spAutoFit/>
          </a:bodyPr>
          <a:lstStyle/>
          <a:p>
            <a:r>
              <a:rPr lang="en-GB" sz="2400" b="1" dirty="0">
                <a:solidFill>
                  <a:srgbClr val="643C90"/>
                </a:solidFill>
              </a:rPr>
              <a:t>7</a:t>
            </a:r>
          </a:p>
        </p:txBody>
      </p:sp>
      <p:sp>
        <p:nvSpPr>
          <p:cNvPr id="35" name="TextBox 34">
            <a:extLst>
              <a:ext uri="{FF2B5EF4-FFF2-40B4-BE49-F238E27FC236}">
                <a16:creationId xmlns:a16="http://schemas.microsoft.com/office/drawing/2014/main" id="{4BE606CA-A5B4-4706-B31B-8621B6C13AA0}"/>
              </a:ext>
            </a:extLst>
          </p:cNvPr>
          <p:cNvSpPr txBox="1"/>
          <p:nvPr/>
        </p:nvSpPr>
        <p:spPr>
          <a:xfrm>
            <a:off x="7068465" y="4133395"/>
            <a:ext cx="468782" cy="461665"/>
          </a:xfrm>
          <a:prstGeom prst="rect">
            <a:avLst/>
          </a:prstGeom>
          <a:noFill/>
        </p:spPr>
        <p:txBody>
          <a:bodyPr wrap="square" rtlCol="0">
            <a:spAutoFit/>
          </a:bodyPr>
          <a:lstStyle/>
          <a:p>
            <a:r>
              <a:rPr lang="en-GB" sz="2400" b="1" dirty="0">
                <a:solidFill>
                  <a:srgbClr val="F08215"/>
                </a:solidFill>
              </a:rPr>
              <a:t>0</a:t>
            </a:r>
            <a:endParaRPr lang="en-GB" sz="2400" b="1" dirty="0">
              <a:solidFill>
                <a:srgbClr val="643C90"/>
              </a:solidFill>
            </a:endParaRPr>
          </a:p>
        </p:txBody>
      </p:sp>
      <p:sp>
        <p:nvSpPr>
          <p:cNvPr id="37" name="TextBox 36">
            <a:extLst>
              <a:ext uri="{FF2B5EF4-FFF2-40B4-BE49-F238E27FC236}">
                <a16:creationId xmlns:a16="http://schemas.microsoft.com/office/drawing/2014/main" id="{069A3CB0-61CA-4A5F-966F-7253E520D625}"/>
              </a:ext>
            </a:extLst>
          </p:cNvPr>
          <p:cNvSpPr txBox="1"/>
          <p:nvPr/>
        </p:nvSpPr>
        <p:spPr>
          <a:xfrm>
            <a:off x="7503967" y="4539872"/>
            <a:ext cx="292311" cy="461665"/>
          </a:xfrm>
          <a:prstGeom prst="rect">
            <a:avLst/>
          </a:prstGeom>
          <a:noFill/>
        </p:spPr>
        <p:txBody>
          <a:bodyPr wrap="square" rtlCol="0">
            <a:spAutoFit/>
          </a:bodyPr>
          <a:lstStyle/>
          <a:p>
            <a:r>
              <a:rPr lang="en-GB" sz="2400" b="1" baseline="30000" dirty="0">
                <a:solidFill>
                  <a:srgbClr val="CC4794"/>
                </a:solidFill>
              </a:rPr>
              <a:t>3</a:t>
            </a:r>
            <a:endParaRPr lang="en-GB" sz="2400" b="1" dirty="0">
              <a:solidFill>
                <a:srgbClr val="0076B0"/>
              </a:solidFill>
            </a:endParaRPr>
          </a:p>
        </p:txBody>
      </p:sp>
      <p:grpSp>
        <p:nvGrpSpPr>
          <p:cNvPr id="7" name="Group 6">
            <a:extLst>
              <a:ext uri="{FF2B5EF4-FFF2-40B4-BE49-F238E27FC236}">
                <a16:creationId xmlns:a16="http://schemas.microsoft.com/office/drawing/2014/main" id="{ED3E9D52-1872-467D-9814-38EF03178AF2}"/>
              </a:ext>
            </a:extLst>
          </p:cNvPr>
          <p:cNvGrpSpPr/>
          <p:nvPr/>
        </p:nvGrpSpPr>
        <p:grpSpPr>
          <a:xfrm>
            <a:off x="755650" y="2880032"/>
            <a:ext cx="7632700" cy="602830"/>
            <a:chOff x="755650" y="2880032"/>
            <a:chExt cx="7632700" cy="602830"/>
          </a:xfrm>
        </p:grpSpPr>
        <p:sp>
          <p:nvSpPr>
            <p:cNvPr id="10" name="Text Box">
              <a:extLst>
                <a:ext uri="{FF2B5EF4-FFF2-40B4-BE49-F238E27FC236}">
                  <a16:creationId xmlns:a16="http://schemas.microsoft.com/office/drawing/2014/main" id="{62AAAC7D-1430-4F7C-B9A4-5E2823643FF9}"/>
                </a:ext>
              </a:extLst>
            </p:cNvPr>
            <p:cNvSpPr/>
            <p:nvPr/>
          </p:nvSpPr>
          <p:spPr>
            <a:xfrm>
              <a:off x="755650" y="2880032"/>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Convert     to a decimal</a:t>
              </a:r>
            </a:p>
          </p:txBody>
        </p:sp>
        <p:grpSp>
          <p:nvGrpSpPr>
            <p:cNvPr id="29" name="Group 28">
              <a:extLst>
                <a:ext uri="{FF2B5EF4-FFF2-40B4-BE49-F238E27FC236}">
                  <a16:creationId xmlns:a16="http://schemas.microsoft.com/office/drawing/2014/main" id="{6CBC1214-5326-4494-A9EE-D4431FDC56C6}"/>
                </a:ext>
              </a:extLst>
            </p:cNvPr>
            <p:cNvGrpSpPr/>
            <p:nvPr/>
          </p:nvGrpSpPr>
          <p:grpSpPr>
            <a:xfrm>
              <a:off x="4147997" y="2918514"/>
              <a:ext cx="180000" cy="540000"/>
              <a:chOff x="5127099" y="2394791"/>
              <a:chExt cx="150158" cy="909673"/>
            </a:xfrm>
          </p:grpSpPr>
          <p:sp>
            <p:nvSpPr>
              <p:cNvPr id="36" name="TextBox 35">
                <a:extLst>
                  <a:ext uri="{FF2B5EF4-FFF2-40B4-BE49-F238E27FC236}">
                    <a16:creationId xmlns:a16="http://schemas.microsoft.com/office/drawing/2014/main" id="{1EF60C04-C425-4E7B-AD84-6B398830A611}"/>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000" b="1" dirty="0">
                    <a:solidFill>
                      <a:schemeClr val="bg1"/>
                    </a:solidFill>
                  </a:rPr>
                  <a:t>3</a:t>
                </a:r>
                <a:br>
                  <a:rPr lang="en-GB" sz="2000" b="1" dirty="0">
                    <a:solidFill>
                      <a:schemeClr val="bg1"/>
                    </a:solidFill>
                  </a:rPr>
                </a:br>
                <a:r>
                  <a:rPr lang="en-GB" sz="2000" b="1" dirty="0">
                    <a:solidFill>
                      <a:schemeClr val="bg1"/>
                    </a:solidFill>
                  </a:rPr>
                  <a:t>4</a:t>
                </a:r>
              </a:p>
            </p:txBody>
          </p:sp>
          <p:cxnSp>
            <p:nvCxnSpPr>
              <p:cNvPr id="40" name="Straight Connector 39">
                <a:extLst>
                  <a:ext uri="{FF2B5EF4-FFF2-40B4-BE49-F238E27FC236}">
                    <a16:creationId xmlns:a16="http://schemas.microsoft.com/office/drawing/2014/main" id="{BDA27E93-4D1C-45D2-AF1D-27E7BDCCAF7F}"/>
                  </a:ext>
                </a:extLst>
              </p:cNvPr>
              <p:cNvCxnSpPr/>
              <p:nvPr/>
            </p:nvCxnSpPr>
            <p:spPr>
              <a:xfrm>
                <a:off x="5127099" y="2849628"/>
                <a:ext cx="15015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8" name="Group 7">
            <a:extLst>
              <a:ext uri="{FF2B5EF4-FFF2-40B4-BE49-F238E27FC236}">
                <a16:creationId xmlns:a16="http://schemas.microsoft.com/office/drawing/2014/main" id="{ACACE501-46FA-410C-97A8-26F87BA77C8A}"/>
              </a:ext>
            </a:extLst>
          </p:cNvPr>
          <p:cNvGrpSpPr/>
          <p:nvPr/>
        </p:nvGrpSpPr>
        <p:grpSpPr>
          <a:xfrm>
            <a:off x="775970" y="5336770"/>
            <a:ext cx="7632700" cy="602830"/>
            <a:chOff x="775970" y="5336770"/>
            <a:chExt cx="7632700" cy="602830"/>
          </a:xfrm>
        </p:grpSpPr>
        <p:sp>
          <p:nvSpPr>
            <p:cNvPr id="31" name="Text Box">
              <a:extLst>
                <a:ext uri="{FF2B5EF4-FFF2-40B4-BE49-F238E27FC236}">
                  <a16:creationId xmlns:a16="http://schemas.microsoft.com/office/drawing/2014/main" id="{9B6CFD10-2CEB-4B28-952C-43B8448136FD}"/>
                </a:ext>
              </a:extLst>
            </p:cNvPr>
            <p:cNvSpPr/>
            <p:nvPr/>
          </p:nvSpPr>
          <p:spPr>
            <a:xfrm>
              <a:off x="775970" y="53367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      as a decimal is 0.75</a:t>
              </a:r>
            </a:p>
          </p:txBody>
        </p:sp>
        <p:grpSp>
          <p:nvGrpSpPr>
            <p:cNvPr id="44" name="Group 43">
              <a:extLst>
                <a:ext uri="{FF2B5EF4-FFF2-40B4-BE49-F238E27FC236}">
                  <a16:creationId xmlns:a16="http://schemas.microsoft.com/office/drawing/2014/main" id="{E40729D8-FD17-4FCA-AADA-2C396F90E67C}"/>
                </a:ext>
              </a:extLst>
            </p:cNvPr>
            <p:cNvGrpSpPr/>
            <p:nvPr/>
          </p:nvGrpSpPr>
          <p:grpSpPr>
            <a:xfrm>
              <a:off x="3155261" y="5368185"/>
              <a:ext cx="180000" cy="540000"/>
              <a:chOff x="5127099" y="2394791"/>
              <a:chExt cx="150158" cy="909673"/>
            </a:xfrm>
          </p:grpSpPr>
          <p:sp>
            <p:nvSpPr>
              <p:cNvPr id="45" name="TextBox 44">
                <a:extLst>
                  <a:ext uri="{FF2B5EF4-FFF2-40B4-BE49-F238E27FC236}">
                    <a16:creationId xmlns:a16="http://schemas.microsoft.com/office/drawing/2014/main" id="{6B03DDDD-2B39-4F63-BDD9-97853C783E3B}"/>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000" b="1" dirty="0">
                    <a:solidFill>
                      <a:schemeClr val="bg1"/>
                    </a:solidFill>
                  </a:rPr>
                  <a:t>3</a:t>
                </a:r>
                <a:br>
                  <a:rPr lang="en-GB" sz="2000" b="1" dirty="0">
                    <a:solidFill>
                      <a:schemeClr val="bg1"/>
                    </a:solidFill>
                  </a:rPr>
                </a:br>
                <a:r>
                  <a:rPr lang="en-GB" sz="2000" b="1" dirty="0">
                    <a:solidFill>
                      <a:schemeClr val="bg1"/>
                    </a:solidFill>
                  </a:rPr>
                  <a:t>4</a:t>
                </a:r>
              </a:p>
            </p:txBody>
          </p:sp>
          <p:cxnSp>
            <p:nvCxnSpPr>
              <p:cNvPr id="46" name="Straight Connector 45">
                <a:extLst>
                  <a:ext uri="{FF2B5EF4-FFF2-40B4-BE49-F238E27FC236}">
                    <a16:creationId xmlns:a16="http://schemas.microsoft.com/office/drawing/2014/main" id="{326D69B6-FA54-4DCD-AEF7-BF28D002B7AE}"/>
                  </a:ext>
                </a:extLst>
              </p:cNvPr>
              <p:cNvCxnSpPr/>
              <p:nvPr/>
            </p:nvCxnSpPr>
            <p:spPr>
              <a:xfrm>
                <a:off x="5127099" y="2849628"/>
                <a:ext cx="150158"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sp>
        <p:nvSpPr>
          <p:cNvPr id="41" name="TextBox 40">
            <a:extLst>
              <a:ext uri="{FF2B5EF4-FFF2-40B4-BE49-F238E27FC236}">
                <a16:creationId xmlns:a16="http://schemas.microsoft.com/office/drawing/2014/main" id="{3C069F0A-4D5F-4F11-A609-2A0556098ACE}"/>
              </a:ext>
            </a:extLst>
          </p:cNvPr>
          <p:cNvSpPr txBox="1"/>
          <p:nvPr/>
        </p:nvSpPr>
        <p:spPr>
          <a:xfrm>
            <a:off x="7954481" y="4136904"/>
            <a:ext cx="292311" cy="461665"/>
          </a:xfrm>
          <a:prstGeom prst="rect">
            <a:avLst/>
          </a:prstGeom>
          <a:noFill/>
        </p:spPr>
        <p:txBody>
          <a:bodyPr wrap="square" rtlCol="0">
            <a:spAutoFit/>
          </a:bodyPr>
          <a:lstStyle/>
          <a:p>
            <a:r>
              <a:rPr lang="en-GB" sz="2400" b="1" dirty="0">
                <a:solidFill>
                  <a:srgbClr val="01407D"/>
                </a:solidFill>
              </a:rPr>
              <a:t>5</a:t>
            </a:r>
          </a:p>
        </p:txBody>
      </p:sp>
      <p:sp>
        <p:nvSpPr>
          <p:cNvPr id="42" name="TextBox 41">
            <a:extLst>
              <a:ext uri="{FF2B5EF4-FFF2-40B4-BE49-F238E27FC236}">
                <a16:creationId xmlns:a16="http://schemas.microsoft.com/office/drawing/2014/main" id="{230BD539-F726-405A-9338-9F3C319204B7}"/>
              </a:ext>
            </a:extLst>
          </p:cNvPr>
          <p:cNvSpPr txBox="1"/>
          <p:nvPr/>
        </p:nvSpPr>
        <p:spPr>
          <a:xfrm>
            <a:off x="7964019" y="4565039"/>
            <a:ext cx="528658" cy="461665"/>
          </a:xfrm>
          <a:prstGeom prst="rect">
            <a:avLst/>
          </a:prstGeom>
          <a:noFill/>
        </p:spPr>
        <p:txBody>
          <a:bodyPr wrap="square" rtlCol="0">
            <a:spAutoFit/>
          </a:bodyPr>
          <a:lstStyle/>
          <a:p>
            <a:r>
              <a:rPr lang="en-GB" sz="2400" b="1" dirty="0">
                <a:solidFill>
                  <a:srgbClr val="E5C800"/>
                </a:solidFill>
              </a:rPr>
              <a:t>0</a:t>
            </a:r>
          </a:p>
        </p:txBody>
      </p:sp>
      <p:sp>
        <p:nvSpPr>
          <p:cNvPr id="43" name="TextBox 42">
            <a:extLst>
              <a:ext uri="{FF2B5EF4-FFF2-40B4-BE49-F238E27FC236}">
                <a16:creationId xmlns:a16="http://schemas.microsoft.com/office/drawing/2014/main" id="{260076A7-4C49-46FD-AB2C-2A82E590F41F}"/>
              </a:ext>
            </a:extLst>
          </p:cNvPr>
          <p:cNvSpPr txBox="1"/>
          <p:nvPr/>
        </p:nvSpPr>
        <p:spPr>
          <a:xfrm>
            <a:off x="7877015" y="4523737"/>
            <a:ext cx="292311" cy="461665"/>
          </a:xfrm>
          <a:prstGeom prst="rect">
            <a:avLst/>
          </a:prstGeom>
          <a:noFill/>
        </p:spPr>
        <p:txBody>
          <a:bodyPr wrap="square" rtlCol="0">
            <a:spAutoFit/>
          </a:bodyPr>
          <a:lstStyle/>
          <a:p>
            <a:r>
              <a:rPr lang="en-GB" sz="2400" b="1" baseline="30000" dirty="0">
                <a:solidFill>
                  <a:srgbClr val="D81C33"/>
                </a:solidFill>
              </a:rPr>
              <a:t>2</a:t>
            </a:r>
            <a:endParaRPr lang="en-GB" sz="2400" b="1" dirty="0">
              <a:solidFill>
                <a:srgbClr val="D81C33"/>
              </a:solidFill>
            </a:endParaRPr>
          </a:p>
        </p:txBody>
      </p:sp>
    </p:spTree>
    <p:extLst>
      <p:ext uri="{BB962C8B-B14F-4D97-AF65-F5344CB8AC3E}">
        <p14:creationId xmlns:p14="http://schemas.microsoft.com/office/powerpoint/2010/main" val="369164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500"/>
                                        <p:tgtEl>
                                          <p:spTgt spid="24"/>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left)">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500"/>
                                        <p:tgtEl>
                                          <p:spTgt spid="3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4"/>
                                        </p:tgtEl>
                                        <p:attrNameLst>
                                          <p:attrName>style.visibility</p:attrName>
                                        </p:attrNameLst>
                                      </p:cBhvr>
                                      <p:to>
                                        <p:strVal val="visible"/>
                                      </p:to>
                                    </p:set>
                                    <p:animEffect transition="in" filter="fade">
                                      <p:cBhvr>
                                        <p:cTn id="61" dur="500"/>
                                        <p:tgtEl>
                                          <p:spTgt spid="34"/>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500"/>
                                        <p:tgtEl>
                                          <p:spTgt spid="42"/>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fade">
                                      <p:cBhvr>
                                        <p:cTn id="71" dur="500"/>
                                        <p:tgtEl>
                                          <p:spTgt spid="43"/>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41"/>
                                        </p:tgtEl>
                                        <p:attrNameLst>
                                          <p:attrName>style.visibility</p:attrName>
                                        </p:attrNameLst>
                                      </p:cBhvr>
                                      <p:to>
                                        <p:strVal val="visible"/>
                                      </p:to>
                                    </p:set>
                                    <p:animEffect transition="in" filter="fade">
                                      <p:cBhvr>
                                        <p:cTn id="76" dur="500"/>
                                        <p:tgtEl>
                                          <p:spTgt spid="41"/>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19" grpId="0" animBg="1"/>
      <p:bldP spid="23" grpId="0"/>
      <p:bldP spid="24" grpId="0" animBg="1"/>
      <p:bldP spid="28" grpId="0"/>
      <p:bldP spid="30" grpId="0"/>
      <p:bldP spid="32" grpId="0"/>
      <p:bldP spid="34" grpId="0"/>
      <p:bldP spid="35" grpId="0"/>
      <p:bldP spid="37" grpId="0"/>
      <p:bldP spid="41" grpId="0"/>
      <p:bldP spid="42"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5" name="Text"/>
          <p:cNvSpPr/>
          <p:nvPr/>
        </p:nvSpPr>
        <p:spPr>
          <a:xfrm>
            <a:off x="755650" y="1763140"/>
            <a:ext cx="7921624" cy="276999"/>
          </a:xfrm>
          <a:prstGeom prst="rect">
            <a:avLst/>
          </a:prstGeom>
        </p:spPr>
        <p:txBody>
          <a:bodyPr wrap="square" lIns="0" tIns="0" rIns="0" bIns="0">
            <a:spAutoFit/>
          </a:bodyPr>
          <a:lstStyle/>
          <a:p>
            <a:r>
              <a:rPr lang="en-GB" dirty="0"/>
              <a:t>Convert each fraction to a decimal.</a:t>
            </a:r>
          </a:p>
        </p:txBody>
      </p:sp>
      <p:grpSp>
        <p:nvGrpSpPr>
          <p:cNvPr id="4" name="Group 3">
            <a:extLst>
              <a:ext uri="{FF2B5EF4-FFF2-40B4-BE49-F238E27FC236}">
                <a16:creationId xmlns:a16="http://schemas.microsoft.com/office/drawing/2014/main" id="{961C8814-C0E8-40D5-B9C5-E49E4D954ABE}"/>
              </a:ext>
            </a:extLst>
          </p:cNvPr>
          <p:cNvGrpSpPr/>
          <p:nvPr/>
        </p:nvGrpSpPr>
        <p:grpSpPr>
          <a:xfrm>
            <a:off x="755650" y="2147582"/>
            <a:ext cx="3598236" cy="981512"/>
            <a:chOff x="755650" y="2147582"/>
            <a:chExt cx="3598236" cy="981512"/>
          </a:xfrm>
        </p:grpSpPr>
        <p:sp>
          <p:nvSpPr>
            <p:cNvPr id="19" name="Text Box">
              <a:extLst>
                <a:ext uri="{FF2B5EF4-FFF2-40B4-BE49-F238E27FC236}">
                  <a16:creationId xmlns:a16="http://schemas.microsoft.com/office/drawing/2014/main" id="{56CE198E-D055-4EED-83D9-835FF6E5432F}"/>
                </a:ext>
              </a:extLst>
            </p:cNvPr>
            <p:cNvSpPr/>
            <p:nvPr/>
          </p:nvSpPr>
          <p:spPr>
            <a:xfrm>
              <a:off x="755650" y="2306547"/>
              <a:ext cx="452365"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1.</a:t>
              </a:r>
            </a:p>
          </p:txBody>
        </p:sp>
        <p:grpSp>
          <p:nvGrpSpPr>
            <p:cNvPr id="48" name="Group 47">
              <a:extLst>
                <a:ext uri="{FF2B5EF4-FFF2-40B4-BE49-F238E27FC236}">
                  <a16:creationId xmlns:a16="http://schemas.microsoft.com/office/drawing/2014/main" id="{527566DC-58F7-44F7-B724-5A13A7F4C6C8}"/>
                </a:ext>
              </a:extLst>
            </p:cNvPr>
            <p:cNvGrpSpPr/>
            <p:nvPr/>
          </p:nvGrpSpPr>
          <p:grpSpPr>
            <a:xfrm>
              <a:off x="1511800" y="2352713"/>
              <a:ext cx="180000" cy="540000"/>
              <a:chOff x="5127099" y="2394791"/>
              <a:chExt cx="150158" cy="909673"/>
            </a:xfrm>
          </p:grpSpPr>
          <p:sp>
            <p:nvSpPr>
              <p:cNvPr id="49" name="TextBox 48">
                <a:extLst>
                  <a:ext uri="{FF2B5EF4-FFF2-40B4-BE49-F238E27FC236}">
                    <a16:creationId xmlns:a16="http://schemas.microsoft.com/office/drawing/2014/main" id="{E401474B-C287-4BD0-A061-83E059729A8A}"/>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400" dirty="0"/>
                  <a:t>1</a:t>
                </a:r>
                <a:br>
                  <a:rPr lang="en-GB" sz="2400" dirty="0"/>
                </a:br>
                <a:r>
                  <a:rPr lang="en-GB" sz="2400" dirty="0"/>
                  <a:t>5</a:t>
                </a:r>
              </a:p>
            </p:txBody>
          </p:sp>
          <p:cxnSp>
            <p:nvCxnSpPr>
              <p:cNvPr id="50" name="Straight Connector 49">
                <a:extLst>
                  <a:ext uri="{FF2B5EF4-FFF2-40B4-BE49-F238E27FC236}">
                    <a16:creationId xmlns:a16="http://schemas.microsoft.com/office/drawing/2014/main" id="{9ECE283B-736F-462B-977D-A49AC97D5026}"/>
                  </a:ext>
                </a:extLst>
              </p:cNvPr>
              <p:cNvCxnSpPr/>
              <p:nvPr/>
            </p:nvCxnSpPr>
            <p:spPr>
              <a:xfrm>
                <a:off x="5127099" y="2849628"/>
                <a:ext cx="15015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Rectangle 1">
              <a:extLst>
                <a:ext uri="{FF2B5EF4-FFF2-40B4-BE49-F238E27FC236}">
                  <a16:creationId xmlns:a16="http://schemas.microsoft.com/office/drawing/2014/main" id="{A767B486-D842-40BC-954C-D2AAF5A94223}"/>
                </a:ext>
              </a:extLst>
            </p:cNvPr>
            <p:cNvSpPr/>
            <p:nvPr/>
          </p:nvSpPr>
          <p:spPr>
            <a:xfrm>
              <a:off x="755650" y="2147582"/>
              <a:ext cx="3598236" cy="981512"/>
            </a:xfrm>
            <a:prstGeom prst="rect">
              <a:avLst/>
            </a:prstGeom>
            <a:noFill/>
            <a:ln w="28575">
              <a:solidFill>
                <a:srgbClr val="CC47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7" name="Group 86">
            <a:extLst>
              <a:ext uri="{FF2B5EF4-FFF2-40B4-BE49-F238E27FC236}">
                <a16:creationId xmlns:a16="http://schemas.microsoft.com/office/drawing/2014/main" id="{708ED63B-7FC1-46D9-BCFB-505EFB50D2FF}"/>
              </a:ext>
            </a:extLst>
          </p:cNvPr>
          <p:cNvGrpSpPr/>
          <p:nvPr/>
        </p:nvGrpSpPr>
        <p:grpSpPr>
          <a:xfrm>
            <a:off x="4790116" y="2147582"/>
            <a:ext cx="3598236" cy="981512"/>
            <a:chOff x="755650" y="2147582"/>
            <a:chExt cx="3598236" cy="981512"/>
          </a:xfrm>
        </p:grpSpPr>
        <p:sp>
          <p:nvSpPr>
            <p:cNvPr id="88" name="Text Box">
              <a:extLst>
                <a:ext uri="{FF2B5EF4-FFF2-40B4-BE49-F238E27FC236}">
                  <a16:creationId xmlns:a16="http://schemas.microsoft.com/office/drawing/2014/main" id="{582969E9-5DD6-43C6-9F91-6674E42812AF}"/>
                </a:ext>
              </a:extLst>
            </p:cNvPr>
            <p:cNvSpPr/>
            <p:nvPr/>
          </p:nvSpPr>
          <p:spPr>
            <a:xfrm>
              <a:off x="755650" y="2306547"/>
              <a:ext cx="536893"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2.</a:t>
              </a:r>
            </a:p>
          </p:txBody>
        </p:sp>
        <p:grpSp>
          <p:nvGrpSpPr>
            <p:cNvPr id="89" name="Group 88">
              <a:extLst>
                <a:ext uri="{FF2B5EF4-FFF2-40B4-BE49-F238E27FC236}">
                  <a16:creationId xmlns:a16="http://schemas.microsoft.com/office/drawing/2014/main" id="{F45E1A68-6BCE-4144-A9EB-E629F8388A78}"/>
                </a:ext>
              </a:extLst>
            </p:cNvPr>
            <p:cNvGrpSpPr/>
            <p:nvPr/>
          </p:nvGrpSpPr>
          <p:grpSpPr>
            <a:xfrm>
              <a:off x="1511792" y="2352713"/>
              <a:ext cx="399257" cy="540000"/>
              <a:chOff x="5127098" y="2394791"/>
              <a:chExt cx="333065" cy="909673"/>
            </a:xfrm>
          </p:grpSpPr>
          <p:sp>
            <p:nvSpPr>
              <p:cNvPr id="91" name="TextBox 90">
                <a:extLst>
                  <a:ext uri="{FF2B5EF4-FFF2-40B4-BE49-F238E27FC236}">
                    <a16:creationId xmlns:a16="http://schemas.microsoft.com/office/drawing/2014/main" id="{0B0D3E73-5BFF-4D17-9681-7CB8C3880E4E}"/>
                  </a:ext>
                </a:extLst>
              </p:cNvPr>
              <p:cNvSpPr txBox="1"/>
              <p:nvPr/>
            </p:nvSpPr>
            <p:spPr>
              <a:xfrm>
                <a:off x="5127098" y="2394791"/>
                <a:ext cx="333065" cy="909673"/>
              </a:xfrm>
              <a:prstGeom prst="rect">
                <a:avLst/>
              </a:prstGeom>
              <a:noFill/>
            </p:spPr>
            <p:txBody>
              <a:bodyPr wrap="square" lIns="0" tIns="0" rIns="0" bIns="0" rtlCol="0" anchor="ctr" anchorCtr="0">
                <a:noAutofit/>
              </a:bodyPr>
              <a:lstStyle/>
              <a:p>
                <a:pPr algn="ctr"/>
                <a:r>
                  <a:rPr lang="en-GB" sz="2400" dirty="0"/>
                  <a:t>2</a:t>
                </a:r>
                <a:br>
                  <a:rPr lang="en-GB" sz="2400" dirty="0"/>
                </a:br>
                <a:r>
                  <a:rPr lang="en-GB" sz="2400" dirty="0"/>
                  <a:t>20</a:t>
                </a:r>
              </a:p>
            </p:txBody>
          </p:sp>
          <p:cxnSp>
            <p:nvCxnSpPr>
              <p:cNvPr id="92" name="Straight Connector 91">
                <a:extLst>
                  <a:ext uri="{FF2B5EF4-FFF2-40B4-BE49-F238E27FC236}">
                    <a16:creationId xmlns:a16="http://schemas.microsoft.com/office/drawing/2014/main" id="{1C8C721A-135C-426B-94D7-AC2F13A0308D}"/>
                  </a:ext>
                </a:extLst>
              </p:cNvPr>
              <p:cNvCxnSpPr>
                <a:cxnSpLocks/>
                <a:endCxn id="91" idx="3"/>
              </p:cNvCxnSpPr>
              <p:nvPr/>
            </p:nvCxnSpPr>
            <p:spPr>
              <a:xfrm>
                <a:off x="5127099" y="2849628"/>
                <a:ext cx="33306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0" name="Rectangle 89">
              <a:extLst>
                <a:ext uri="{FF2B5EF4-FFF2-40B4-BE49-F238E27FC236}">
                  <a16:creationId xmlns:a16="http://schemas.microsoft.com/office/drawing/2014/main" id="{4DE2A931-8DF5-485C-924B-359CCDD6D4B8}"/>
                </a:ext>
              </a:extLst>
            </p:cNvPr>
            <p:cNvSpPr/>
            <p:nvPr/>
          </p:nvSpPr>
          <p:spPr>
            <a:xfrm>
              <a:off x="755650" y="2147582"/>
              <a:ext cx="3598236" cy="981512"/>
            </a:xfrm>
            <a:prstGeom prst="rect">
              <a:avLst/>
            </a:prstGeom>
            <a:noFill/>
            <a:ln w="28575">
              <a:solidFill>
                <a:srgbClr val="CC47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3" name="Group 92">
            <a:extLst>
              <a:ext uri="{FF2B5EF4-FFF2-40B4-BE49-F238E27FC236}">
                <a16:creationId xmlns:a16="http://schemas.microsoft.com/office/drawing/2014/main" id="{8FC755C3-7394-4D30-B273-7D84C3F07449}"/>
              </a:ext>
            </a:extLst>
          </p:cNvPr>
          <p:cNvGrpSpPr/>
          <p:nvPr/>
        </p:nvGrpSpPr>
        <p:grpSpPr>
          <a:xfrm>
            <a:off x="755650" y="3429000"/>
            <a:ext cx="3598236" cy="981512"/>
            <a:chOff x="755650" y="2147582"/>
            <a:chExt cx="3598236" cy="981512"/>
          </a:xfrm>
        </p:grpSpPr>
        <p:sp>
          <p:nvSpPr>
            <p:cNvPr id="94" name="Text Box">
              <a:extLst>
                <a:ext uri="{FF2B5EF4-FFF2-40B4-BE49-F238E27FC236}">
                  <a16:creationId xmlns:a16="http://schemas.microsoft.com/office/drawing/2014/main" id="{8713A703-61C3-46F0-A06D-217B1CD59555}"/>
                </a:ext>
              </a:extLst>
            </p:cNvPr>
            <p:cNvSpPr/>
            <p:nvPr/>
          </p:nvSpPr>
          <p:spPr>
            <a:xfrm>
              <a:off x="755650" y="2306547"/>
              <a:ext cx="536255"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3.</a:t>
              </a:r>
            </a:p>
          </p:txBody>
        </p:sp>
        <p:grpSp>
          <p:nvGrpSpPr>
            <p:cNvPr id="95" name="Group 94">
              <a:extLst>
                <a:ext uri="{FF2B5EF4-FFF2-40B4-BE49-F238E27FC236}">
                  <a16:creationId xmlns:a16="http://schemas.microsoft.com/office/drawing/2014/main" id="{D09510C3-7873-42A8-B82D-B53E5EFD4319}"/>
                </a:ext>
              </a:extLst>
            </p:cNvPr>
            <p:cNvGrpSpPr/>
            <p:nvPr/>
          </p:nvGrpSpPr>
          <p:grpSpPr>
            <a:xfrm>
              <a:off x="1511800" y="2352713"/>
              <a:ext cx="180000" cy="540000"/>
              <a:chOff x="5127099" y="2394791"/>
              <a:chExt cx="150158" cy="909673"/>
            </a:xfrm>
          </p:grpSpPr>
          <p:sp>
            <p:nvSpPr>
              <p:cNvPr id="97" name="TextBox 96">
                <a:extLst>
                  <a:ext uri="{FF2B5EF4-FFF2-40B4-BE49-F238E27FC236}">
                    <a16:creationId xmlns:a16="http://schemas.microsoft.com/office/drawing/2014/main" id="{58919060-BDC8-413A-8D1F-015723AFF0E5}"/>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400" dirty="0"/>
                  <a:t>1</a:t>
                </a:r>
                <a:br>
                  <a:rPr lang="en-GB" sz="2400" dirty="0"/>
                </a:br>
                <a:r>
                  <a:rPr lang="en-GB" sz="2400" dirty="0"/>
                  <a:t>4</a:t>
                </a:r>
              </a:p>
            </p:txBody>
          </p:sp>
          <p:cxnSp>
            <p:nvCxnSpPr>
              <p:cNvPr id="98" name="Straight Connector 97">
                <a:extLst>
                  <a:ext uri="{FF2B5EF4-FFF2-40B4-BE49-F238E27FC236}">
                    <a16:creationId xmlns:a16="http://schemas.microsoft.com/office/drawing/2014/main" id="{3FD028E2-A0A9-4AE7-8580-D33806113D29}"/>
                  </a:ext>
                </a:extLst>
              </p:cNvPr>
              <p:cNvCxnSpPr/>
              <p:nvPr/>
            </p:nvCxnSpPr>
            <p:spPr>
              <a:xfrm>
                <a:off x="5127099" y="2849628"/>
                <a:ext cx="15015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96" name="Rectangle 95">
              <a:extLst>
                <a:ext uri="{FF2B5EF4-FFF2-40B4-BE49-F238E27FC236}">
                  <a16:creationId xmlns:a16="http://schemas.microsoft.com/office/drawing/2014/main" id="{4E37D6E3-B6D6-47AE-B015-9F6AD6BC7BF0}"/>
                </a:ext>
              </a:extLst>
            </p:cNvPr>
            <p:cNvSpPr/>
            <p:nvPr/>
          </p:nvSpPr>
          <p:spPr>
            <a:xfrm>
              <a:off x="755650" y="2147582"/>
              <a:ext cx="3598236" cy="981512"/>
            </a:xfrm>
            <a:prstGeom prst="rect">
              <a:avLst/>
            </a:prstGeom>
            <a:noFill/>
            <a:ln w="28575">
              <a:solidFill>
                <a:srgbClr val="CC47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9" name="Group 98">
            <a:extLst>
              <a:ext uri="{FF2B5EF4-FFF2-40B4-BE49-F238E27FC236}">
                <a16:creationId xmlns:a16="http://schemas.microsoft.com/office/drawing/2014/main" id="{B55ADF7D-7F23-40CB-96F0-DBF5106F2F32}"/>
              </a:ext>
            </a:extLst>
          </p:cNvPr>
          <p:cNvGrpSpPr/>
          <p:nvPr/>
        </p:nvGrpSpPr>
        <p:grpSpPr>
          <a:xfrm>
            <a:off x="4790114" y="3429000"/>
            <a:ext cx="3598236" cy="981512"/>
            <a:chOff x="755650" y="2147582"/>
            <a:chExt cx="3598236" cy="981512"/>
          </a:xfrm>
        </p:grpSpPr>
        <p:sp>
          <p:nvSpPr>
            <p:cNvPr id="100" name="Text Box">
              <a:extLst>
                <a:ext uri="{FF2B5EF4-FFF2-40B4-BE49-F238E27FC236}">
                  <a16:creationId xmlns:a16="http://schemas.microsoft.com/office/drawing/2014/main" id="{4885F6A2-A45A-4A20-BECE-382ECD59495B}"/>
                </a:ext>
              </a:extLst>
            </p:cNvPr>
            <p:cNvSpPr/>
            <p:nvPr/>
          </p:nvSpPr>
          <p:spPr>
            <a:xfrm>
              <a:off x="755650" y="2306547"/>
              <a:ext cx="536893"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4.</a:t>
              </a:r>
            </a:p>
          </p:txBody>
        </p:sp>
        <p:grpSp>
          <p:nvGrpSpPr>
            <p:cNvPr id="101" name="Group 100">
              <a:extLst>
                <a:ext uri="{FF2B5EF4-FFF2-40B4-BE49-F238E27FC236}">
                  <a16:creationId xmlns:a16="http://schemas.microsoft.com/office/drawing/2014/main" id="{70F79C07-E30D-4053-83B0-C6D138E00108}"/>
                </a:ext>
              </a:extLst>
            </p:cNvPr>
            <p:cNvGrpSpPr/>
            <p:nvPr/>
          </p:nvGrpSpPr>
          <p:grpSpPr>
            <a:xfrm>
              <a:off x="1511800" y="2352713"/>
              <a:ext cx="180000" cy="540000"/>
              <a:chOff x="5127099" y="2394791"/>
              <a:chExt cx="150158" cy="909673"/>
            </a:xfrm>
          </p:grpSpPr>
          <p:sp>
            <p:nvSpPr>
              <p:cNvPr id="103" name="TextBox 102">
                <a:extLst>
                  <a:ext uri="{FF2B5EF4-FFF2-40B4-BE49-F238E27FC236}">
                    <a16:creationId xmlns:a16="http://schemas.microsoft.com/office/drawing/2014/main" id="{AD8C5A8D-F658-4F6E-9D92-75B7CA45E8AF}"/>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400" dirty="0"/>
                  <a:t>1</a:t>
                </a:r>
                <a:br>
                  <a:rPr lang="en-GB" sz="2400" dirty="0"/>
                </a:br>
                <a:r>
                  <a:rPr lang="en-GB" sz="2400" dirty="0"/>
                  <a:t>6</a:t>
                </a:r>
              </a:p>
            </p:txBody>
          </p:sp>
          <p:cxnSp>
            <p:nvCxnSpPr>
              <p:cNvPr id="104" name="Straight Connector 103">
                <a:extLst>
                  <a:ext uri="{FF2B5EF4-FFF2-40B4-BE49-F238E27FC236}">
                    <a16:creationId xmlns:a16="http://schemas.microsoft.com/office/drawing/2014/main" id="{9BC92A6C-91F5-4719-8EB5-DAE3022ABF9B}"/>
                  </a:ext>
                </a:extLst>
              </p:cNvPr>
              <p:cNvCxnSpPr/>
              <p:nvPr/>
            </p:nvCxnSpPr>
            <p:spPr>
              <a:xfrm>
                <a:off x="5127099" y="2849628"/>
                <a:ext cx="15015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2" name="Rectangle 101">
              <a:extLst>
                <a:ext uri="{FF2B5EF4-FFF2-40B4-BE49-F238E27FC236}">
                  <a16:creationId xmlns:a16="http://schemas.microsoft.com/office/drawing/2014/main" id="{628D1C4C-368A-41AF-A5FB-E561B93EC30E}"/>
                </a:ext>
              </a:extLst>
            </p:cNvPr>
            <p:cNvSpPr/>
            <p:nvPr/>
          </p:nvSpPr>
          <p:spPr>
            <a:xfrm>
              <a:off x="755650" y="2147582"/>
              <a:ext cx="3598236" cy="981512"/>
            </a:xfrm>
            <a:prstGeom prst="rect">
              <a:avLst/>
            </a:prstGeom>
            <a:noFill/>
            <a:ln w="28575">
              <a:solidFill>
                <a:srgbClr val="CC47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5" name="Group 104">
            <a:extLst>
              <a:ext uri="{FF2B5EF4-FFF2-40B4-BE49-F238E27FC236}">
                <a16:creationId xmlns:a16="http://schemas.microsoft.com/office/drawing/2014/main" id="{C874FDA7-7B6C-4010-9F4B-6990B9907C51}"/>
              </a:ext>
            </a:extLst>
          </p:cNvPr>
          <p:cNvGrpSpPr/>
          <p:nvPr/>
        </p:nvGrpSpPr>
        <p:grpSpPr>
          <a:xfrm>
            <a:off x="755650" y="4710418"/>
            <a:ext cx="3598236" cy="981512"/>
            <a:chOff x="755650" y="2147582"/>
            <a:chExt cx="3598236" cy="981512"/>
          </a:xfrm>
        </p:grpSpPr>
        <p:sp>
          <p:nvSpPr>
            <p:cNvPr id="106" name="Text Box">
              <a:extLst>
                <a:ext uri="{FF2B5EF4-FFF2-40B4-BE49-F238E27FC236}">
                  <a16:creationId xmlns:a16="http://schemas.microsoft.com/office/drawing/2014/main" id="{D01D848B-EC24-4EB0-8CDA-18947F380BD0}"/>
                </a:ext>
              </a:extLst>
            </p:cNvPr>
            <p:cNvSpPr/>
            <p:nvPr/>
          </p:nvSpPr>
          <p:spPr>
            <a:xfrm>
              <a:off x="755650" y="2306547"/>
              <a:ext cx="536255"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5.</a:t>
              </a:r>
            </a:p>
          </p:txBody>
        </p:sp>
        <p:grpSp>
          <p:nvGrpSpPr>
            <p:cNvPr id="107" name="Group 106">
              <a:extLst>
                <a:ext uri="{FF2B5EF4-FFF2-40B4-BE49-F238E27FC236}">
                  <a16:creationId xmlns:a16="http://schemas.microsoft.com/office/drawing/2014/main" id="{040FC6BA-2099-42D7-9FFC-24D914AAF115}"/>
                </a:ext>
              </a:extLst>
            </p:cNvPr>
            <p:cNvGrpSpPr/>
            <p:nvPr/>
          </p:nvGrpSpPr>
          <p:grpSpPr>
            <a:xfrm>
              <a:off x="1511800" y="2352713"/>
              <a:ext cx="180000" cy="540000"/>
              <a:chOff x="5127099" y="2394791"/>
              <a:chExt cx="150158" cy="909673"/>
            </a:xfrm>
          </p:grpSpPr>
          <p:sp>
            <p:nvSpPr>
              <p:cNvPr id="109" name="TextBox 108">
                <a:extLst>
                  <a:ext uri="{FF2B5EF4-FFF2-40B4-BE49-F238E27FC236}">
                    <a16:creationId xmlns:a16="http://schemas.microsoft.com/office/drawing/2014/main" id="{3B9CE4E9-3D46-45BC-A333-CC26C1B31989}"/>
                  </a:ext>
                </a:extLst>
              </p:cNvPr>
              <p:cNvSpPr txBox="1"/>
              <p:nvPr/>
            </p:nvSpPr>
            <p:spPr>
              <a:xfrm>
                <a:off x="5127099" y="2394791"/>
                <a:ext cx="150158" cy="909673"/>
              </a:xfrm>
              <a:prstGeom prst="rect">
                <a:avLst/>
              </a:prstGeom>
              <a:noFill/>
            </p:spPr>
            <p:txBody>
              <a:bodyPr wrap="square" lIns="0" tIns="0" rIns="0" bIns="0" rtlCol="0" anchor="ctr" anchorCtr="0">
                <a:noAutofit/>
              </a:bodyPr>
              <a:lstStyle/>
              <a:p>
                <a:pPr algn="ctr"/>
                <a:r>
                  <a:rPr lang="en-GB" sz="2400" dirty="0"/>
                  <a:t>1</a:t>
                </a:r>
                <a:br>
                  <a:rPr lang="en-GB" sz="2400" dirty="0"/>
                </a:br>
                <a:r>
                  <a:rPr lang="en-GB" sz="2400" dirty="0"/>
                  <a:t>8</a:t>
                </a:r>
              </a:p>
            </p:txBody>
          </p:sp>
          <p:cxnSp>
            <p:nvCxnSpPr>
              <p:cNvPr id="110" name="Straight Connector 109">
                <a:extLst>
                  <a:ext uri="{FF2B5EF4-FFF2-40B4-BE49-F238E27FC236}">
                    <a16:creationId xmlns:a16="http://schemas.microsoft.com/office/drawing/2014/main" id="{A519C27B-F892-4EBD-93FC-A505F344A0FA}"/>
                  </a:ext>
                </a:extLst>
              </p:cNvPr>
              <p:cNvCxnSpPr/>
              <p:nvPr/>
            </p:nvCxnSpPr>
            <p:spPr>
              <a:xfrm>
                <a:off x="5127099" y="2849628"/>
                <a:ext cx="15015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08" name="Rectangle 107">
              <a:extLst>
                <a:ext uri="{FF2B5EF4-FFF2-40B4-BE49-F238E27FC236}">
                  <a16:creationId xmlns:a16="http://schemas.microsoft.com/office/drawing/2014/main" id="{ED4FE6BB-21FD-41F8-9150-53D26248B566}"/>
                </a:ext>
              </a:extLst>
            </p:cNvPr>
            <p:cNvSpPr/>
            <p:nvPr/>
          </p:nvSpPr>
          <p:spPr>
            <a:xfrm>
              <a:off x="755650" y="2147582"/>
              <a:ext cx="3598236" cy="981512"/>
            </a:xfrm>
            <a:prstGeom prst="rect">
              <a:avLst/>
            </a:prstGeom>
            <a:noFill/>
            <a:ln w="28575">
              <a:solidFill>
                <a:srgbClr val="CC47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1" name="Arrow: Right 10">
            <a:extLst>
              <a:ext uri="{FF2B5EF4-FFF2-40B4-BE49-F238E27FC236}">
                <a16:creationId xmlns:a16="http://schemas.microsoft.com/office/drawing/2014/main" id="{170C0DA4-57DA-48EC-8296-709324A40826}"/>
              </a:ext>
            </a:extLst>
          </p:cNvPr>
          <p:cNvSpPr/>
          <p:nvPr/>
        </p:nvSpPr>
        <p:spPr>
          <a:xfrm>
            <a:off x="6847829" y="5228921"/>
            <a:ext cx="1568741" cy="981512"/>
          </a:xfrm>
          <a:prstGeom prst="rightArrow">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Quiz</a:t>
            </a:r>
          </a:p>
        </p:txBody>
      </p:sp>
      <p:sp>
        <p:nvSpPr>
          <p:cNvPr id="118" name="TextBox 117">
            <a:extLst>
              <a:ext uri="{FF2B5EF4-FFF2-40B4-BE49-F238E27FC236}">
                <a16:creationId xmlns:a16="http://schemas.microsoft.com/office/drawing/2014/main" id="{AC0B7335-4AEB-4C55-B10B-EE7687CFDCAA}"/>
              </a:ext>
            </a:extLst>
          </p:cNvPr>
          <p:cNvSpPr txBox="1"/>
          <p:nvPr/>
        </p:nvSpPr>
        <p:spPr>
          <a:xfrm>
            <a:off x="2884178" y="3774021"/>
            <a:ext cx="946303" cy="400110"/>
          </a:xfrm>
          <a:prstGeom prst="rect">
            <a:avLst/>
          </a:prstGeom>
          <a:noFill/>
        </p:spPr>
        <p:txBody>
          <a:bodyPr wrap="square">
            <a:spAutoFit/>
          </a:bodyPr>
          <a:lstStyle/>
          <a:p>
            <a:r>
              <a:rPr lang="en-GB" sz="2000" b="1" dirty="0"/>
              <a:t>0.25</a:t>
            </a:r>
          </a:p>
        </p:txBody>
      </p:sp>
      <p:sp>
        <p:nvSpPr>
          <p:cNvPr id="119" name="TextBox 118">
            <a:extLst>
              <a:ext uri="{FF2B5EF4-FFF2-40B4-BE49-F238E27FC236}">
                <a16:creationId xmlns:a16="http://schemas.microsoft.com/office/drawing/2014/main" id="{257EA1C7-BF96-4CE8-8D5E-C162B3A47A1F}"/>
              </a:ext>
            </a:extLst>
          </p:cNvPr>
          <p:cNvSpPr txBox="1"/>
          <p:nvPr/>
        </p:nvSpPr>
        <p:spPr>
          <a:xfrm>
            <a:off x="6481326" y="2475550"/>
            <a:ext cx="1623835" cy="400110"/>
          </a:xfrm>
          <a:prstGeom prst="rect">
            <a:avLst/>
          </a:prstGeom>
          <a:noFill/>
        </p:spPr>
        <p:txBody>
          <a:bodyPr wrap="square">
            <a:spAutoFit/>
          </a:bodyPr>
          <a:lstStyle/>
          <a:p>
            <a:r>
              <a:rPr lang="en-GB" sz="2000" b="1" dirty="0"/>
              <a:t>0.1 or 0.10</a:t>
            </a:r>
          </a:p>
        </p:txBody>
      </p:sp>
      <p:sp>
        <p:nvSpPr>
          <p:cNvPr id="120" name="TextBox 119">
            <a:extLst>
              <a:ext uri="{FF2B5EF4-FFF2-40B4-BE49-F238E27FC236}">
                <a16:creationId xmlns:a16="http://schemas.microsoft.com/office/drawing/2014/main" id="{9C5D86CD-CDBA-4C69-B083-0E6B467E1753}"/>
              </a:ext>
            </a:extLst>
          </p:cNvPr>
          <p:cNvSpPr txBox="1"/>
          <p:nvPr/>
        </p:nvSpPr>
        <p:spPr>
          <a:xfrm>
            <a:off x="2549419" y="2492603"/>
            <a:ext cx="1623835" cy="400110"/>
          </a:xfrm>
          <a:prstGeom prst="rect">
            <a:avLst/>
          </a:prstGeom>
          <a:noFill/>
        </p:spPr>
        <p:txBody>
          <a:bodyPr wrap="square">
            <a:spAutoFit/>
          </a:bodyPr>
          <a:lstStyle/>
          <a:p>
            <a:r>
              <a:rPr lang="en-GB" sz="2000" b="1" dirty="0"/>
              <a:t>0.2 or 0.20</a:t>
            </a:r>
          </a:p>
        </p:txBody>
      </p:sp>
      <p:sp>
        <p:nvSpPr>
          <p:cNvPr id="121" name="TextBox 120">
            <a:extLst>
              <a:ext uri="{FF2B5EF4-FFF2-40B4-BE49-F238E27FC236}">
                <a16:creationId xmlns:a16="http://schemas.microsoft.com/office/drawing/2014/main" id="{7231F08C-162F-4417-8766-1CFA6508DD07}"/>
              </a:ext>
            </a:extLst>
          </p:cNvPr>
          <p:cNvSpPr txBox="1"/>
          <p:nvPr/>
        </p:nvSpPr>
        <p:spPr>
          <a:xfrm>
            <a:off x="6685897" y="3774021"/>
            <a:ext cx="946303" cy="400110"/>
          </a:xfrm>
          <a:prstGeom prst="rect">
            <a:avLst/>
          </a:prstGeom>
          <a:noFill/>
        </p:spPr>
        <p:txBody>
          <a:bodyPr wrap="square">
            <a:spAutoFit/>
          </a:bodyPr>
          <a:lstStyle/>
          <a:p>
            <a:r>
              <a:rPr lang="en-GB" sz="2000" b="1" dirty="0"/>
              <a:t>0.16</a:t>
            </a:r>
          </a:p>
        </p:txBody>
      </p:sp>
      <p:sp>
        <p:nvSpPr>
          <p:cNvPr id="122" name="TextBox 121">
            <a:extLst>
              <a:ext uri="{FF2B5EF4-FFF2-40B4-BE49-F238E27FC236}">
                <a16:creationId xmlns:a16="http://schemas.microsoft.com/office/drawing/2014/main" id="{C49BB7CC-9AFA-447B-8979-6C3C10E0568B}"/>
              </a:ext>
            </a:extLst>
          </p:cNvPr>
          <p:cNvSpPr txBox="1"/>
          <p:nvPr/>
        </p:nvSpPr>
        <p:spPr>
          <a:xfrm>
            <a:off x="2778854" y="5043069"/>
            <a:ext cx="946303" cy="400110"/>
          </a:xfrm>
          <a:prstGeom prst="rect">
            <a:avLst/>
          </a:prstGeom>
          <a:noFill/>
        </p:spPr>
        <p:txBody>
          <a:bodyPr wrap="square">
            <a:spAutoFit/>
          </a:bodyPr>
          <a:lstStyle/>
          <a:p>
            <a:r>
              <a:rPr lang="en-GB" sz="2000" b="1" dirty="0"/>
              <a:t>0.125</a:t>
            </a:r>
          </a:p>
        </p:txBody>
      </p:sp>
      <p:sp>
        <p:nvSpPr>
          <p:cNvPr id="123" name="Answers">
            <a:extLst>
              <a:ext uri="{FF2B5EF4-FFF2-40B4-BE49-F238E27FC236}">
                <a16:creationId xmlns:a16="http://schemas.microsoft.com/office/drawing/2014/main" id="{6601415D-865D-4CCF-820A-32DBBFDD066A}"/>
              </a:ext>
            </a:extLst>
          </p:cNvPr>
          <p:cNvSpPr/>
          <p:nvPr/>
        </p:nvSpPr>
        <p:spPr>
          <a:xfrm>
            <a:off x="5249549" y="5486121"/>
            <a:ext cx="1391932" cy="495108"/>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Answers</a:t>
            </a:r>
          </a:p>
        </p:txBody>
      </p:sp>
    </p:spTree>
    <p:extLst>
      <p:ext uri="{BB962C8B-B14F-4D97-AF65-F5344CB8AC3E}">
        <p14:creationId xmlns:p14="http://schemas.microsoft.com/office/powerpoint/2010/main" val="130592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wheel(1)">
                                      <p:cBhvr>
                                        <p:cTn id="17" dur="2000"/>
                                        <p:tgtEl>
                                          <p:spTgt spid="8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93"/>
                                        </p:tgtEl>
                                        <p:attrNameLst>
                                          <p:attrName>style.visibility</p:attrName>
                                        </p:attrNameLst>
                                      </p:cBhvr>
                                      <p:to>
                                        <p:strVal val="visible"/>
                                      </p:to>
                                    </p:set>
                                    <p:animEffect transition="in" filter="wheel(1)">
                                      <p:cBhvr>
                                        <p:cTn id="22" dur="2000"/>
                                        <p:tgtEl>
                                          <p:spTgt spid="9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99"/>
                                        </p:tgtEl>
                                        <p:attrNameLst>
                                          <p:attrName>style.visibility</p:attrName>
                                        </p:attrNameLst>
                                      </p:cBhvr>
                                      <p:to>
                                        <p:strVal val="visible"/>
                                      </p:to>
                                    </p:set>
                                    <p:animEffect transition="in" filter="wheel(1)">
                                      <p:cBhvr>
                                        <p:cTn id="27" dur="2000"/>
                                        <p:tgtEl>
                                          <p:spTgt spid="99"/>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nodeType="clickEffect">
                                  <p:stCondLst>
                                    <p:cond delay="0"/>
                                  </p:stCondLst>
                                  <p:childTnLst>
                                    <p:set>
                                      <p:cBhvr>
                                        <p:cTn id="31" dur="1" fill="hold">
                                          <p:stCondLst>
                                            <p:cond delay="0"/>
                                          </p:stCondLst>
                                        </p:cTn>
                                        <p:tgtEl>
                                          <p:spTgt spid="105"/>
                                        </p:tgtEl>
                                        <p:attrNameLst>
                                          <p:attrName>style.visibility</p:attrName>
                                        </p:attrNameLst>
                                      </p:cBhvr>
                                      <p:to>
                                        <p:strVal val="visible"/>
                                      </p:to>
                                    </p:set>
                                    <p:animEffect transition="in" filter="wheel(1)">
                                      <p:cBhvr>
                                        <p:cTn id="32" dur="2000"/>
                                        <p:tgtEl>
                                          <p:spTgt spid="10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3"/>
                                        </p:tgtEl>
                                        <p:attrNameLst>
                                          <p:attrName>style.visibility</p:attrName>
                                        </p:attrNameLst>
                                      </p:cBhvr>
                                      <p:to>
                                        <p:strVal val="visible"/>
                                      </p:to>
                                    </p:set>
                                    <p:animEffect transition="in" filter="fade">
                                      <p:cBhvr>
                                        <p:cTn id="37" dur="500"/>
                                        <p:tgtEl>
                                          <p:spTgt spid="12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123"/>
                                        </p:tgtEl>
                                      </p:cBhvr>
                                    </p:animEffect>
                                    <p:set>
                                      <p:cBhvr>
                                        <p:cTn id="42" dur="1" fill="hold">
                                          <p:stCondLst>
                                            <p:cond delay="499"/>
                                          </p:stCondLst>
                                        </p:cTn>
                                        <p:tgtEl>
                                          <p:spTgt spid="123"/>
                                        </p:tgtEl>
                                        <p:attrNameLst>
                                          <p:attrName>style.visibility</p:attrName>
                                        </p:attrNameLst>
                                      </p:cBhvr>
                                      <p:to>
                                        <p:strVal val="hidden"/>
                                      </p:to>
                                    </p:set>
                                  </p:childTnLst>
                                </p:cTn>
                              </p:par>
                            </p:childTnLst>
                          </p:cTn>
                        </p:par>
                        <p:par>
                          <p:cTn id="43" fill="hold">
                            <p:stCondLst>
                              <p:cond delay="500"/>
                            </p:stCondLst>
                            <p:childTnLst>
                              <p:par>
                                <p:cTn id="44" presetID="10" presetClass="entr" presetSubtype="0" fill="hold" grpId="0" nodeType="afterEffect">
                                  <p:stCondLst>
                                    <p:cond delay="0"/>
                                  </p:stCondLst>
                                  <p:childTnLst>
                                    <p:set>
                                      <p:cBhvr>
                                        <p:cTn id="45" dur="1" fill="hold">
                                          <p:stCondLst>
                                            <p:cond delay="0"/>
                                          </p:stCondLst>
                                        </p:cTn>
                                        <p:tgtEl>
                                          <p:spTgt spid="120"/>
                                        </p:tgtEl>
                                        <p:attrNameLst>
                                          <p:attrName>style.visibility</p:attrName>
                                        </p:attrNameLst>
                                      </p:cBhvr>
                                      <p:to>
                                        <p:strVal val="visible"/>
                                      </p:to>
                                    </p:set>
                                    <p:animEffect transition="in" filter="fade">
                                      <p:cBhvr>
                                        <p:cTn id="46" dur="500"/>
                                        <p:tgtEl>
                                          <p:spTgt spid="12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19"/>
                                        </p:tgtEl>
                                        <p:attrNameLst>
                                          <p:attrName>style.visibility</p:attrName>
                                        </p:attrNameLst>
                                      </p:cBhvr>
                                      <p:to>
                                        <p:strVal val="visible"/>
                                      </p:to>
                                    </p:set>
                                    <p:animEffect transition="in" filter="fade">
                                      <p:cBhvr>
                                        <p:cTn id="51" dur="500"/>
                                        <p:tgtEl>
                                          <p:spTgt spid="119"/>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18"/>
                                        </p:tgtEl>
                                        <p:attrNameLst>
                                          <p:attrName>style.visibility</p:attrName>
                                        </p:attrNameLst>
                                      </p:cBhvr>
                                      <p:to>
                                        <p:strVal val="visible"/>
                                      </p:to>
                                    </p:set>
                                    <p:animEffect transition="in" filter="fade">
                                      <p:cBhvr>
                                        <p:cTn id="56" dur="500"/>
                                        <p:tgtEl>
                                          <p:spTgt spid="118"/>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121"/>
                                        </p:tgtEl>
                                        <p:attrNameLst>
                                          <p:attrName>style.visibility</p:attrName>
                                        </p:attrNameLst>
                                      </p:cBhvr>
                                      <p:to>
                                        <p:strVal val="visible"/>
                                      </p:to>
                                    </p:set>
                                    <p:animEffect transition="in" filter="fade">
                                      <p:cBhvr>
                                        <p:cTn id="61" dur="500"/>
                                        <p:tgtEl>
                                          <p:spTgt spid="121"/>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122"/>
                                        </p:tgtEl>
                                        <p:attrNameLst>
                                          <p:attrName>style.visibility</p:attrName>
                                        </p:attrNameLst>
                                      </p:cBhvr>
                                      <p:to>
                                        <p:strVal val="visible"/>
                                      </p:to>
                                    </p:set>
                                    <p:animEffect transition="in" filter="fade">
                                      <p:cBhvr>
                                        <p:cTn id="66" dur="500"/>
                                        <p:tgtEl>
                                          <p:spTgt spid="122"/>
                                        </p:tgtEl>
                                      </p:cBhvr>
                                    </p:animEffect>
                                  </p:childTnLst>
                                </p:cTn>
                              </p:par>
                            </p:childTnLst>
                          </p:cTn>
                        </p:par>
                        <p:par>
                          <p:cTn id="67" fill="hold">
                            <p:stCondLst>
                              <p:cond delay="500"/>
                            </p:stCondLst>
                            <p:childTnLst>
                              <p:par>
                                <p:cTn id="68" presetID="10" presetClass="entr" presetSubtype="0" fill="hold" grpId="0" nodeType="after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animBg="1"/>
      <p:bldP spid="118" grpId="0"/>
      <p:bldP spid="119" grpId="0"/>
      <p:bldP spid="120" grpId="0"/>
      <p:bldP spid="121" grpId="0"/>
      <p:bldP spid="122" grpId="0"/>
      <p:bldP spid="123" grpId="0" animBg="1"/>
      <p:bldP spid="12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5" name="Text"/>
          <p:cNvSpPr/>
          <p:nvPr/>
        </p:nvSpPr>
        <p:spPr>
          <a:xfrm>
            <a:off x="611187" y="1763140"/>
            <a:ext cx="7921624" cy="369332"/>
          </a:xfrm>
          <a:prstGeom prst="rect">
            <a:avLst/>
          </a:prstGeom>
        </p:spPr>
        <p:txBody>
          <a:bodyPr wrap="square" lIns="0" tIns="0" rIns="0" bIns="0">
            <a:spAutoFit/>
          </a:bodyPr>
          <a:lstStyle/>
          <a:p>
            <a:pPr algn="ctr"/>
            <a:r>
              <a:rPr lang="en-GB" sz="2400" dirty="0"/>
              <a:t>What is ½ as a decimal?</a:t>
            </a:r>
          </a:p>
        </p:txBody>
      </p:sp>
      <p:sp>
        <p:nvSpPr>
          <p:cNvPr id="46" name="Title">
            <a:extLst>
              <a:ext uri="{FF2B5EF4-FFF2-40B4-BE49-F238E27FC236}">
                <a16:creationId xmlns:a16="http://schemas.microsoft.com/office/drawing/2014/main" id="{1042F5E6-F55E-4220-9079-7D6A8D01CAC9}"/>
              </a:ext>
            </a:extLst>
          </p:cNvPr>
          <p:cNvSpPr txBox="1">
            <a:spLocks/>
          </p:cNvSpPr>
          <p:nvPr/>
        </p:nvSpPr>
        <p:spPr>
          <a:xfrm rot="20902378">
            <a:off x="5253050" y="326379"/>
            <a:ext cx="1967464" cy="994306"/>
          </a:xfrm>
          <a:prstGeom prst="roundRect">
            <a:avLst>
              <a:gd name="adj" fmla="val 0"/>
            </a:avLst>
          </a:prstGeom>
          <a:solidFill>
            <a:srgbClr val="4A3682"/>
          </a:solidFill>
          <a:ln w="25400">
            <a:solidFill>
              <a:schemeClr val="bg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2" charset="0"/>
                <a:ea typeface="+mj-ea"/>
                <a:cs typeface="+mj-cs"/>
              </a:defRPr>
            </a:lvl1pPr>
          </a:lstStyle>
          <a:p>
            <a:r>
              <a:rPr lang="en-US" sz="4400" dirty="0">
                <a:solidFill>
                  <a:schemeClr val="bg1"/>
                </a:solidFill>
                <a:latin typeface="+mn-lt"/>
              </a:rPr>
              <a:t>Quiz</a:t>
            </a:r>
            <a:endParaRPr lang="en-GB" sz="4400" dirty="0">
              <a:solidFill>
                <a:schemeClr val="bg1"/>
              </a:solidFill>
              <a:latin typeface="+mn-lt"/>
            </a:endParaRPr>
          </a:p>
        </p:txBody>
      </p:sp>
      <p:sp>
        <p:nvSpPr>
          <p:cNvPr id="51" name="a">
            <a:extLst>
              <a:ext uri="{FF2B5EF4-FFF2-40B4-BE49-F238E27FC236}">
                <a16:creationId xmlns:a16="http://schemas.microsoft.com/office/drawing/2014/main" id="{B3D26BB7-B529-421A-A2C0-284B278D33F8}"/>
              </a:ext>
            </a:extLst>
          </p:cNvPr>
          <p:cNvSpPr/>
          <p:nvPr/>
        </p:nvSpPr>
        <p:spPr>
          <a:xfrm>
            <a:off x="755650" y="28261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0.75</a:t>
            </a:r>
          </a:p>
        </p:txBody>
      </p:sp>
      <p:sp>
        <p:nvSpPr>
          <p:cNvPr id="55" name="b">
            <a:extLst>
              <a:ext uri="{FF2B5EF4-FFF2-40B4-BE49-F238E27FC236}">
                <a16:creationId xmlns:a16="http://schemas.microsoft.com/office/drawing/2014/main" id="{5691131E-DDF7-4C82-855A-16E5FAA9F993}"/>
              </a:ext>
            </a:extLst>
          </p:cNvPr>
          <p:cNvSpPr/>
          <p:nvPr/>
        </p:nvSpPr>
        <p:spPr>
          <a:xfrm>
            <a:off x="755650" y="3853741"/>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0.25</a:t>
            </a:r>
          </a:p>
        </p:txBody>
      </p:sp>
      <p:sp>
        <p:nvSpPr>
          <p:cNvPr id="56" name="c">
            <a:extLst>
              <a:ext uri="{FF2B5EF4-FFF2-40B4-BE49-F238E27FC236}">
                <a16:creationId xmlns:a16="http://schemas.microsoft.com/office/drawing/2014/main" id="{529C8BEB-A897-4EC2-923D-831C6D14E703}"/>
              </a:ext>
            </a:extLst>
          </p:cNvPr>
          <p:cNvSpPr/>
          <p:nvPr/>
        </p:nvSpPr>
        <p:spPr>
          <a:xfrm>
            <a:off x="755650" y="4881312"/>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0.5</a:t>
            </a:r>
          </a:p>
        </p:txBody>
      </p:sp>
      <p:sp>
        <p:nvSpPr>
          <p:cNvPr id="12" name="Text Box">
            <a:extLst>
              <a:ext uri="{FF2B5EF4-FFF2-40B4-BE49-F238E27FC236}">
                <a16:creationId xmlns:a16="http://schemas.microsoft.com/office/drawing/2014/main" id="{91F5F715-DF5A-4ACB-A440-C1F61B867A8F}"/>
              </a:ext>
            </a:extLst>
          </p:cNvPr>
          <p:cNvSpPr/>
          <p:nvPr/>
        </p:nvSpPr>
        <p:spPr>
          <a:xfrm>
            <a:off x="611187" y="1634128"/>
            <a:ext cx="452365"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1.</a:t>
            </a:r>
          </a:p>
        </p:txBody>
      </p:sp>
    </p:spTree>
    <p:extLst>
      <p:ext uri="{BB962C8B-B14F-4D97-AF65-F5344CB8AC3E}">
        <p14:creationId xmlns:p14="http://schemas.microsoft.com/office/powerpoint/2010/main" val="365904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ipe(left)">
                                      <p:cBhvr>
                                        <p:cTn id="7" dur="500"/>
                                        <p:tgtEl>
                                          <p:spTgt spid="4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fade">
                                      <p:cBhvr>
                                        <p:cTn id="16" dur="500"/>
                                        <p:tgtEl>
                                          <p:spTgt spid="51"/>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fade">
                                      <p:cBhvr>
                                        <p:cTn id="24"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51"/>
                    </p:tgtEl>
                  </p:cond>
                </p:stCondLst>
                <p:endSync evt="end" delay="0">
                  <p:rtn val="all"/>
                </p:endSync>
                <p:childTnLst>
                  <p:par>
                    <p:cTn id="26" fill="hold">
                      <p:stCondLst>
                        <p:cond delay="0"/>
                      </p:stCondLst>
                      <p:childTnLst>
                        <p:par>
                          <p:cTn id="27" fill="hold">
                            <p:stCondLst>
                              <p:cond delay="0"/>
                            </p:stCondLst>
                            <p:childTnLst>
                              <p:par>
                                <p:cTn id="28" presetID="1" presetClass="emph" presetSubtype="2" fill="hold" nodeType="clickEffect">
                                  <p:stCondLst>
                                    <p:cond delay="0"/>
                                  </p:stCondLst>
                                  <p:childTnLst>
                                    <p:animClr clrSpc="rgb" dir="cw">
                                      <p:cBhvr>
                                        <p:cTn id="29" dur="2000" fill="hold"/>
                                        <p:tgtEl>
                                          <p:spTgt spid="51"/>
                                        </p:tgtEl>
                                        <p:attrNameLst>
                                          <p:attrName>fillcolor</p:attrName>
                                        </p:attrNameLst>
                                      </p:cBhvr>
                                      <p:to>
                                        <a:srgbClr val="D81C33"/>
                                      </p:to>
                                    </p:animClr>
                                    <p:set>
                                      <p:cBhvr>
                                        <p:cTn id="30" dur="2000" fill="hold"/>
                                        <p:tgtEl>
                                          <p:spTgt spid="51"/>
                                        </p:tgtEl>
                                        <p:attrNameLst>
                                          <p:attrName>fill.type</p:attrName>
                                        </p:attrNameLst>
                                      </p:cBhvr>
                                      <p:to>
                                        <p:strVal val="solid"/>
                                      </p:to>
                                    </p:set>
                                    <p:set>
                                      <p:cBhvr>
                                        <p:cTn id="31" dur="2000" fill="hold"/>
                                        <p:tgtEl>
                                          <p:spTgt spid="51"/>
                                        </p:tgtEl>
                                        <p:attrNameLst>
                                          <p:attrName>fill.on</p:attrName>
                                        </p:attrNameLst>
                                      </p:cBhvr>
                                      <p:to>
                                        <p:strVal val="true"/>
                                      </p:to>
                                    </p:set>
                                  </p:childTnLst>
                                </p:cTn>
                              </p:par>
                            </p:childTnLst>
                          </p:cTn>
                        </p:par>
                      </p:childTnLst>
                    </p:cTn>
                  </p:par>
                </p:childTnLst>
              </p:cTn>
              <p:nextCondLst>
                <p:cond evt="onClick" delay="0">
                  <p:tgtEl>
                    <p:spTgt spid="51"/>
                  </p:tgtEl>
                </p:cond>
              </p:nextCondLst>
            </p:seq>
            <p:seq concurrent="1" nextAc="seek">
              <p:cTn id="32" restart="whenNotActive" fill="hold" evtFilter="cancelBubble" nodeType="interactiveSeq">
                <p:stCondLst>
                  <p:cond evt="onClick" delay="0">
                    <p:tgtEl>
                      <p:spTgt spid="55"/>
                    </p:tgtEl>
                  </p:cond>
                </p:stCondLst>
                <p:endSync evt="end" delay="0">
                  <p:rtn val="all"/>
                </p:endSync>
                <p:childTnLst>
                  <p:par>
                    <p:cTn id="33" fill="hold">
                      <p:stCondLst>
                        <p:cond delay="0"/>
                      </p:stCondLst>
                      <p:childTnLst>
                        <p:par>
                          <p:cTn id="34" fill="hold">
                            <p:stCondLst>
                              <p:cond delay="0"/>
                            </p:stCondLst>
                            <p:childTnLst>
                              <p:par>
                                <p:cTn id="35" presetID="1" presetClass="emph" presetSubtype="2" fill="hold" nodeType="clickEffect">
                                  <p:stCondLst>
                                    <p:cond delay="0"/>
                                  </p:stCondLst>
                                  <p:childTnLst>
                                    <p:animClr clrSpc="rgb" dir="cw">
                                      <p:cBhvr>
                                        <p:cTn id="36" dur="2000" fill="hold"/>
                                        <p:tgtEl>
                                          <p:spTgt spid="55"/>
                                        </p:tgtEl>
                                        <p:attrNameLst>
                                          <p:attrName>fillcolor</p:attrName>
                                        </p:attrNameLst>
                                      </p:cBhvr>
                                      <p:to>
                                        <a:srgbClr val="D81C33"/>
                                      </p:to>
                                    </p:animClr>
                                    <p:set>
                                      <p:cBhvr>
                                        <p:cTn id="37" dur="2000" fill="hold"/>
                                        <p:tgtEl>
                                          <p:spTgt spid="55"/>
                                        </p:tgtEl>
                                        <p:attrNameLst>
                                          <p:attrName>fill.type</p:attrName>
                                        </p:attrNameLst>
                                      </p:cBhvr>
                                      <p:to>
                                        <p:strVal val="solid"/>
                                      </p:to>
                                    </p:set>
                                    <p:set>
                                      <p:cBhvr>
                                        <p:cTn id="38" dur="2000" fill="hold"/>
                                        <p:tgtEl>
                                          <p:spTgt spid="55"/>
                                        </p:tgtEl>
                                        <p:attrNameLst>
                                          <p:attrName>fill.on</p:attrName>
                                        </p:attrNameLst>
                                      </p:cBhvr>
                                      <p:to>
                                        <p:strVal val="true"/>
                                      </p:to>
                                    </p:set>
                                  </p:childTnLst>
                                </p:cTn>
                              </p:par>
                            </p:childTnLst>
                          </p:cTn>
                        </p:par>
                      </p:childTnLst>
                    </p:cTn>
                  </p:par>
                </p:childTnLst>
              </p:cTn>
              <p:nextCondLst>
                <p:cond evt="onClick" delay="0">
                  <p:tgtEl>
                    <p:spTgt spid="55"/>
                  </p:tgtEl>
                </p:cond>
              </p:nextCondLst>
            </p:seq>
            <p:seq concurrent="1" nextAc="seek">
              <p:cTn id="39" restart="whenNotActive" fill="hold" evtFilter="cancelBubble" nodeType="interactiveSeq">
                <p:stCondLst>
                  <p:cond evt="onClick" delay="0">
                    <p:tgtEl>
                      <p:spTgt spid="56"/>
                    </p:tgtEl>
                  </p:cond>
                </p:stCondLst>
                <p:endSync evt="end" delay="0">
                  <p:rtn val="all"/>
                </p:endSync>
                <p:childTnLst>
                  <p:par>
                    <p:cTn id="40" fill="hold">
                      <p:stCondLst>
                        <p:cond delay="0"/>
                      </p:stCondLst>
                      <p:childTnLst>
                        <p:par>
                          <p:cTn id="41" fill="hold">
                            <p:stCondLst>
                              <p:cond delay="0"/>
                            </p:stCondLst>
                            <p:childTnLst>
                              <p:par>
                                <p:cTn id="42" presetID="1" presetClass="emph" presetSubtype="2" fill="hold" nodeType="clickEffect">
                                  <p:stCondLst>
                                    <p:cond delay="0"/>
                                  </p:stCondLst>
                                  <p:childTnLst>
                                    <p:animClr clrSpc="rgb" dir="cw">
                                      <p:cBhvr>
                                        <p:cTn id="43" dur="2000" fill="hold"/>
                                        <p:tgtEl>
                                          <p:spTgt spid="56"/>
                                        </p:tgtEl>
                                        <p:attrNameLst>
                                          <p:attrName>fillcolor</p:attrName>
                                        </p:attrNameLst>
                                      </p:cBhvr>
                                      <p:to>
                                        <a:srgbClr val="11743A"/>
                                      </p:to>
                                    </p:animClr>
                                    <p:set>
                                      <p:cBhvr>
                                        <p:cTn id="44" dur="2000" fill="hold"/>
                                        <p:tgtEl>
                                          <p:spTgt spid="56"/>
                                        </p:tgtEl>
                                        <p:attrNameLst>
                                          <p:attrName>fill.type</p:attrName>
                                        </p:attrNameLst>
                                      </p:cBhvr>
                                      <p:to>
                                        <p:strVal val="solid"/>
                                      </p:to>
                                    </p:set>
                                    <p:set>
                                      <p:cBhvr>
                                        <p:cTn id="45" dur="2000" fill="hold"/>
                                        <p:tgtEl>
                                          <p:spTgt spid="56"/>
                                        </p:tgtEl>
                                        <p:attrNameLst>
                                          <p:attrName>fill.on</p:attrName>
                                        </p:attrNameLst>
                                      </p:cBhvr>
                                      <p:to>
                                        <p:strVal val="true"/>
                                      </p:to>
                                    </p:set>
                                  </p:childTnLst>
                                </p:cTn>
                              </p:par>
                            </p:childTnLst>
                          </p:cTn>
                        </p:par>
                      </p:childTnLst>
                    </p:cTn>
                  </p:par>
                </p:childTnLst>
              </p:cTn>
              <p:nextCondLst>
                <p:cond evt="onClick" delay="0">
                  <p:tgtEl>
                    <p:spTgt spid="56"/>
                  </p:tgtEl>
                </p:cond>
              </p:nextCondLst>
            </p:seq>
          </p:childTnLst>
        </p:cTn>
      </p:par>
    </p:tnLst>
    <p:bldLst>
      <p:bldP spid="5" grpId="0"/>
      <p:bldP spid="46" grpId="0" animBg="1"/>
      <p:bldP spid="51" grpId="0" animBg="1"/>
      <p:bldP spid="55" grpId="0" animBg="1"/>
      <p:bldP spid="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46" name="Title">
            <a:extLst>
              <a:ext uri="{FF2B5EF4-FFF2-40B4-BE49-F238E27FC236}">
                <a16:creationId xmlns:a16="http://schemas.microsoft.com/office/drawing/2014/main" id="{1042F5E6-F55E-4220-9079-7D6A8D01CAC9}"/>
              </a:ext>
            </a:extLst>
          </p:cNvPr>
          <p:cNvSpPr txBox="1">
            <a:spLocks/>
          </p:cNvSpPr>
          <p:nvPr/>
        </p:nvSpPr>
        <p:spPr>
          <a:xfrm rot="20902378">
            <a:off x="5253050" y="326379"/>
            <a:ext cx="1967464" cy="994306"/>
          </a:xfrm>
          <a:prstGeom prst="roundRect">
            <a:avLst>
              <a:gd name="adj" fmla="val 0"/>
            </a:avLst>
          </a:prstGeom>
          <a:solidFill>
            <a:srgbClr val="4A3682"/>
          </a:solidFill>
          <a:ln w="25400">
            <a:solidFill>
              <a:schemeClr val="bg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2" charset="0"/>
                <a:ea typeface="+mj-ea"/>
                <a:cs typeface="+mj-cs"/>
              </a:defRPr>
            </a:lvl1pPr>
          </a:lstStyle>
          <a:p>
            <a:r>
              <a:rPr lang="en-US" sz="4400" dirty="0">
                <a:solidFill>
                  <a:schemeClr val="bg1"/>
                </a:solidFill>
                <a:latin typeface="+mn-lt"/>
              </a:rPr>
              <a:t>Quiz</a:t>
            </a:r>
            <a:endParaRPr lang="en-GB" sz="4400" dirty="0">
              <a:solidFill>
                <a:schemeClr val="bg1"/>
              </a:solidFill>
              <a:latin typeface="+mn-lt"/>
            </a:endParaRPr>
          </a:p>
        </p:txBody>
      </p:sp>
      <p:sp>
        <p:nvSpPr>
          <p:cNvPr id="51" name="a">
            <a:extLst>
              <a:ext uri="{FF2B5EF4-FFF2-40B4-BE49-F238E27FC236}">
                <a16:creationId xmlns:a16="http://schemas.microsoft.com/office/drawing/2014/main" id="{B3D26BB7-B529-421A-A2C0-284B278D33F8}"/>
              </a:ext>
            </a:extLst>
          </p:cNvPr>
          <p:cNvSpPr/>
          <p:nvPr/>
        </p:nvSpPr>
        <p:spPr>
          <a:xfrm>
            <a:off x="755650" y="28261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0.5</a:t>
            </a:r>
          </a:p>
        </p:txBody>
      </p:sp>
      <p:sp>
        <p:nvSpPr>
          <p:cNvPr id="55" name="b">
            <a:extLst>
              <a:ext uri="{FF2B5EF4-FFF2-40B4-BE49-F238E27FC236}">
                <a16:creationId xmlns:a16="http://schemas.microsoft.com/office/drawing/2014/main" id="{5691131E-DDF7-4C82-855A-16E5FAA9F993}"/>
              </a:ext>
            </a:extLst>
          </p:cNvPr>
          <p:cNvSpPr/>
          <p:nvPr/>
        </p:nvSpPr>
        <p:spPr>
          <a:xfrm>
            <a:off x="755650" y="3853741"/>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0.2</a:t>
            </a:r>
          </a:p>
        </p:txBody>
      </p:sp>
      <p:sp>
        <p:nvSpPr>
          <p:cNvPr id="56" name="c">
            <a:extLst>
              <a:ext uri="{FF2B5EF4-FFF2-40B4-BE49-F238E27FC236}">
                <a16:creationId xmlns:a16="http://schemas.microsoft.com/office/drawing/2014/main" id="{529C8BEB-A897-4EC2-923D-831C6D14E703}"/>
              </a:ext>
            </a:extLst>
          </p:cNvPr>
          <p:cNvSpPr/>
          <p:nvPr/>
        </p:nvSpPr>
        <p:spPr>
          <a:xfrm>
            <a:off x="755650" y="4881312"/>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0.1</a:t>
            </a:r>
          </a:p>
        </p:txBody>
      </p:sp>
      <p:grpSp>
        <p:nvGrpSpPr>
          <p:cNvPr id="3" name="Group 2">
            <a:extLst>
              <a:ext uri="{FF2B5EF4-FFF2-40B4-BE49-F238E27FC236}">
                <a16:creationId xmlns:a16="http://schemas.microsoft.com/office/drawing/2014/main" id="{C631CEA0-3794-458D-BEBE-88D4EBC77F84}"/>
              </a:ext>
            </a:extLst>
          </p:cNvPr>
          <p:cNvGrpSpPr/>
          <p:nvPr/>
        </p:nvGrpSpPr>
        <p:grpSpPr>
          <a:xfrm>
            <a:off x="611187" y="1669321"/>
            <a:ext cx="7921624" cy="540000"/>
            <a:chOff x="611187" y="1669321"/>
            <a:chExt cx="7921624" cy="540000"/>
          </a:xfrm>
        </p:grpSpPr>
        <p:sp>
          <p:nvSpPr>
            <p:cNvPr id="5" name="Text"/>
            <p:cNvSpPr/>
            <p:nvPr/>
          </p:nvSpPr>
          <p:spPr>
            <a:xfrm>
              <a:off x="611187" y="1763140"/>
              <a:ext cx="7921624" cy="369332"/>
            </a:xfrm>
            <a:prstGeom prst="rect">
              <a:avLst/>
            </a:prstGeom>
          </p:spPr>
          <p:txBody>
            <a:bodyPr wrap="square" lIns="0" tIns="0" rIns="0" bIns="0">
              <a:spAutoFit/>
            </a:bodyPr>
            <a:lstStyle/>
            <a:p>
              <a:pPr algn="ctr"/>
              <a:r>
                <a:rPr lang="en-GB" sz="2400" dirty="0"/>
                <a:t>What is      as a decimal?</a:t>
              </a:r>
            </a:p>
          </p:txBody>
        </p:sp>
        <p:sp>
          <p:nvSpPr>
            <p:cNvPr id="10" name="TextBox 9">
              <a:extLst>
                <a:ext uri="{FF2B5EF4-FFF2-40B4-BE49-F238E27FC236}">
                  <a16:creationId xmlns:a16="http://schemas.microsoft.com/office/drawing/2014/main" id="{A21F3311-1614-49EB-AAB6-5FC8CD79E67E}"/>
                </a:ext>
              </a:extLst>
            </p:cNvPr>
            <p:cNvSpPr txBox="1"/>
            <p:nvPr/>
          </p:nvSpPr>
          <p:spPr>
            <a:xfrm>
              <a:off x="3948160" y="1669321"/>
              <a:ext cx="493810" cy="540000"/>
            </a:xfrm>
            <a:prstGeom prst="rect">
              <a:avLst/>
            </a:prstGeom>
            <a:noFill/>
          </p:spPr>
          <p:txBody>
            <a:bodyPr wrap="square" lIns="0" tIns="0" rIns="0" bIns="0" rtlCol="0" anchor="ctr" anchorCtr="0">
              <a:noAutofit/>
            </a:bodyPr>
            <a:lstStyle/>
            <a:p>
              <a:pPr algn="ctr"/>
              <a:r>
                <a:rPr lang="en-GB" sz="2400" dirty="0"/>
                <a:t>1</a:t>
              </a:r>
              <a:br>
                <a:rPr lang="en-GB" sz="2400" dirty="0"/>
              </a:br>
              <a:r>
                <a:rPr lang="en-GB" sz="2400" dirty="0"/>
                <a:t>10</a:t>
              </a:r>
            </a:p>
          </p:txBody>
        </p:sp>
        <p:cxnSp>
          <p:nvCxnSpPr>
            <p:cNvPr id="11" name="Straight Connector 10">
              <a:extLst>
                <a:ext uri="{FF2B5EF4-FFF2-40B4-BE49-F238E27FC236}">
                  <a16:creationId xmlns:a16="http://schemas.microsoft.com/office/drawing/2014/main" id="{0AC36A6B-C6DA-47D8-BFCF-6D5596FAF43F}"/>
                </a:ext>
              </a:extLst>
            </p:cNvPr>
            <p:cNvCxnSpPr>
              <a:cxnSpLocks/>
            </p:cNvCxnSpPr>
            <p:nvPr/>
          </p:nvCxnSpPr>
          <p:spPr>
            <a:xfrm>
              <a:off x="4078190" y="1939321"/>
              <a:ext cx="23375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 name="Text Box">
            <a:extLst>
              <a:ext uri="{FF2B5EF4-FFF2-40B4-BE49-F238E27FC236}">
                <a16:creationId xmlns:a16="http://schemas.microsoft.com/office/drawing/2014/main" id="{D0FBC207-8663-43F9-A7FE-BB143B332632}"/>
              </a:ext>
            </a:extLst>
          </p:cNvPr>
          <p:cNvSpPr/>
          <p:nvPr/>
        </p:nvSpPr>
        <p:spPr>
          <a:xfrm>
            <a:off x="611187" y="1634128"/>
            <a:ext cx="493810"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2.</a:t>
            </a:r>
          </a:p>
        </p:txBody>
      </p:sp>
    </p:spTree>
    <p:extLst>
      <p:ext uri="{BB962C8B-B14F-4D97-AF65-F5344CB8AC3E}">
        <p14:creationId xmlns:p14="http://schemas.microsoft.com/office/powerpoint/2010/main" val="3489990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fade">
                                      <p:cBhvr>
                                        <p:cTn id="16" dur="500"/>
                                        <p:tgtEl>
                                          <p:spTgt spid="55"/>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51"/>
                    </p:tgtEl>
                  </p:cond>
                </p:stCondLst>
                <p:endSync evt="end" delay="0">
                  <p:rtn val="all"/>
                </p:endSync>
                <p:childTnLst>
                  <p:par>
                    <p:cTn id="22" fill="hold">
                      <p:stCondLst>
                        <p:cond delay="0"/>
                      </p:stCondLst>
                      <p:childTnLst>
                        <p:par>
                          <p:cTn id="23" fill="hold">
                            <p:stCondLst>
                              <p:cond delay="0"/>
                            </p:stCondLst>
                            <p:childTnLst>
                              <p:par>
                                <p:cTn id="24" presetID="1" presetClass="emph" presetSubtype="2" fill="hold" nodeType="clickEffect">
                                  <p:stCondLst>
                                    <p:cond delay="0"/>
                                  </p:stCondLst>
                                  <p:childTnLst>
                                    <p:animClr clrSpc="rgb" dir="cw">
                                      <p:cBhvr>
                                        <p:cTn id="25" dur="2000" fill="hold"/>
                                        <p:tgtEl>
                                          <p:spTgt spid="51"/>
                                        </p:tgtEl>
                                        <p:attrNameLst>
                                          <p:attrName>fillcolor</p:attrName>
                                        </p:attrNameLst>
                                      </p:cBhvr>
                                      <p:to>
                                        <a:srgbClr val="D81C33"/>
                                      </p:to>
                                    </p:animClr>
                                    <p:set>
                                      <p:cBhvr>
                                        <p:cTn id="26" dur="2000" fill="hold"/>
                                        <p:tgtEl>
                                          <p:spTgt spid="51"/>
                                        </p:tgtEl>
                                        <p:attrNameLst>
                                          <p:attrName>fill.type</p:attrName>
                                        </p:attrNameLst>
                                      </p:cBhvr>
                                      <p:to>
                                        <p:strVal val="solid"/>
                                      </p:to>
                                    </p:set>
                                    <p:set>
                                      <p:cBhvr>
                                        <p:cTn id="27" dur="2000" fill="hold"/>
                                        <p:tgtEl>
                                          <p:spTgt spid="51"/>
                                        </p:tgtEl>
                                        <p:attrNameLst>
                                          <p:attrName>fill.on</p:attrName>
                                        </p:attrNameLst>
                                      </p:cBhvr>
                                      <p:to>
                                        <p:strVal val="true"/>
                                      </p:to>
                                    </p:set>
                                  </p:childTnLst>
                                </p:cTn>
                              </p:par>
                            </p:childTnLst>
                          </p:cTn>
                        </p:par>
                      </p:childTnLst>
                    </p:cTn>
                  </p:par>
                </p:childTnLst>
              </p:cTn>
              <p:nextCondLst>
                <p:cond evt="onClick" delay="0">
                  <p:tgtEl>
                    <p:spTgt spid="51"/>
                  </p:tgtEl>
                </p:cond>
              </p:nextCondLst>
            </p:seq>
            <p:seq concurrent="1" nextAc="seek">
              <p:cTn id="28" restart="whenNotActive" fill="hold" evtFilter="cancelBubble" nodeType="interactiveSeq">
                <p:stCondLst>
                  <p:cond evt="onClick" delay="0">
                    <p:tgtEl>
                      <p:spTgt spid="55"/>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2000" fill="hold"/>
                                        <p:tgtEl>
                                          <p:spTgt spid="55"/>
                                        </p:tgtEl>
                                        <p:attrNameLst>
                                          <p:attrName>fillcolor</p:attrName>
                                        </p:attrNameLst>
                                      </p:cBhvr>
                                      <p:to>
                                        <a:srgbClr val="D81C33"/>
                                      </p:to>
                                    </p:animClr>
                                    <p:set>
                                      <p:cBhvr>
                                        <p:cTn id="33" dur="2000" fill="hold"/>
                                        <p:tgtEl>
                                          <p:spTgt spid="55"/>
                                        </p:tgtEl>
                                        <p:attrNameLst>
                                          <p:attrName>fill.type</p:attrName>
                                        </p:attrNameLst>
                                      </p:cBhvr>
                                      <p:to>
                                        <p:strVal val="solid"/>
                                      </p:to>
                                    </p:set>
                                    <p:set>
                                      <p:cBhvr>
                                        <p:cTn id="34" dur="2000" fill="hold"/>
                                        <p:tgtEl>
                                          <p:spTgt spid="55"/>
                                        </p:tgtEl>
                                        <p:attrNameLst>
                                          <p:attrName>fill.on</p:attrName>
                                        </p:attrNameLst>
                                      </p:cBhvr>
                                      <p:to>
                                        <p:strVal val="true"/>
                                      </p:to>
                                    </p:set>
                                  </p:childTnLst>
                                </p:cTn>
                              </p:par>
                            </p:childTnLst>
                          </p:cTn>
                        </p:par>
                      </p:childTnLst>
                    </p:cTn>
                  </p:par>
                </p:childTnLst>
              </p:cTn>
              <p:nextCondLst>
                <p:cond evt="onClick" delay="0">
                  <p:tgtEl>
                    <p:spTgt spid="55"/>
                  </p:tgtEl>
                </p:cond>
              </p:nextCondLst>
            </p:seq>
            <p:seq concurrent="1" nextAc="seek">
              <p:cTn id="35" restart="whenNotActive" fill="hold" evtFilter="cancelBubble" nodeType="interactiveSeq">
                <p:stCondLst>
                  <p:cond evt="onClick" delay="0">
                    <p:tgtEl>
                      <p:spTgt spid="56"/>
                    </p:tgtEl>
                  </p:cond>
                </p:stCondLst>
                <p:endSync evt="end" delay="0">
                  <p:rtn val="all"/>
                </p:endSync>
                <p:childTnLst>
                  <p:par>
                    <p:cTn id="36" fill="hold">
                      <p:stCondLst>
                        <p:cond delay="0"/>
                      </p:stCondLst>
                      <p:childTnLst>
                        <p:par>
                          <p:cTn id="37" fill="hold">
                            <p:stCondLst>
                              <p:cond delay="0"/>
                            </p:stCondLst>
                            <p:childTnLst>
                              <p:par>
                                <p:cTn id="38" presetID="1" presetClass="emph" presetSubtype="2" fill="hold" nodeType="clickEffect">
                                  <p:stCondLst>
                                    <p:cond delay="0"/>
                                  </p:stCondLst>
                                  <p:childTnLst>
                                    <p:animClr clrSpc="rgb" dir="cw">
                                      <p:cBhvr>
                                        <p:cTn id="39" dur="2000" fill="hold"/>
                                        <p:tgtEl>
                                          <p:spTgt spid="56"/>
                                        </p:tgtEl>
                                        <p:attrNameLst>
                                          <p:attrName>fillcolor</p:attrName>
                                        </p:attrNameLst>
                                      </p:cBhvr>
                                      <p:to>
                                        <a:srgbClr val="689429"/>
                                      </p:to>
                                    </p:animClr>
                                    <p:set>
                                      <p:cBhvr>
                                        <p:cTn id="40" dur="2000" fill="hold"/>
                                        <p:tgtEl>
                                          <p:spTgt spid="56"/>
                                        </p:tgtEl>
                                        <p:attrNameLst>
                                          <p:attrName>fill.type</p:attrName>
                                        </p:attrNameLst>
                                      </p:cBhvr>
                                      <p:to>
                                        <p:strVal val="solid"/>
                                      </p:to>
                                    </p:set>
                                    <p:set>
                                      <p:cBhvr>
                                        <p:cTn id="41" dur="2000" fill="hold"/>
                                        <p:tgtEl>
                                          <p:spTgt spid="56"/>
                                        </p:tgtEl>
                                        <p:attrNameLst>
                                          <p:attrName>fill.on</p:attrName>
                                        </p:attrNameLst>
                                      </p:cBhvr>
                                      <p:to>
                                        <p:strVal val="true"/>
                                      </p:to>
                                    </p:set>
                                  </p:childTnLst>
                                </p:cTn>
                              </p:par>
                            </p:childTnLst>
                          </p:cTn>
                        </p:par>
                      </p:childTnLst>
                    </p:cTn>
                  </p:par>
                </p:childTnLst>
              </p:cTn>
              <p:nextCondLst>
                <p:cond evt="onClick" delay="0">
                  <p:tgtEl>
                    <p:spTgt spid="56"/>
                  </p:tgtEl>
                </p:cond>
              </p:nextCondLst>
            </p:seq>
          </p:childTnLst>
        </p:cTn>
      </p:par>
    </p:tnLst>
    <p:bldLst>
      <p:bldP spid="51" grpId="0" animBg="1"/>
      <p:bldP spid="55" grpId="0" animBg="1"/>
      <p:bldP spid="5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46" name="Title">
            <a:extLst>
              <a:ext uri="{FF2B5EF4-FFF2-40B4-BE49-F238E27FC236}">
                <a16:creationId xmlns:a16="http://schemas.microsoft.com/office/drawing/2014/main" id="{1042F5E6-F55E-4220-9079-7D6A8D01CAC9}"/>
              </a:ext>
            </a:extLst>
          </p:cNvPr>
          <p:cNvSpPr txBox="1">
            <a:spLocks/>
          </p:cNvSpPr>
          <p:nvPr/>
        </p:nvSpPr>
        <p:spPr>
          <a:xfrm rot="20902378">
            <a:off x="5253050" y="326379"/>
            <a:ext cx="1967464" cy="994306"/>
          </a:xfrm>
          <a:prstGeom prst="roundRect">
            <a:avLst>
              <a:gd name="adj" fmla="val 0"/>
            </a:avLst>
          </a:prstGeom>
          <a:solidFill>
            <a:srgbClr val="4A3682"/>
          </a:solidFill>
          <a:ln w="25400">
            <a:solidFill>
              <a:schemeClr val="bg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2" charset="0"/>
                <a:ea typeface="+mj-ea"/>
                <a:cs typeface="+mj-cs"/>
              </a:defRPr>
            </a:lvl1pPr>
          </a:lstStyle>
          <a:p>
            <a:r>
              <a:rPr lang="en-US" sz="4400" dirty="0">
                <a:solidFill>
                  <a:schemeClr val="bg1"/>
                </a:solidFill>
                <a:latin typeface="+mn-lt"/>
              </a:rPr>
              <a:t>Quiz</a:t>
            </a:r>
            <a:endParaRPr lang="en-GB" sz="4400" dirty="0">
              <a:solidFill>
                <a:schemeClr val="bg1"/>
              </a:solidFill>
              <a:latin typeface="+mn-lt"/>
            </a:endParaRPr>
          </a:p>
        </p:txBody>
      </p:sp>
      <p:sp>
        <p:nvSpPr>
          <p:cNvPr id="51" name="a">
            <a:extLst>
              <a:ext uri="{FF2B5EF4-FFF2-40B4-BE49-F238E27FC236}">
                <a16:creationId xmlns:a16="http://schemas.microsoft.com/office/drawing/2014/main" id="{B3D26BB7-B529-421A-A2C0-284B278D33F8}"/>
              </a:ext>
            </a:extLst>
          </p:cNvPr>
          <p:cNvSpPr/>
          <p:nvPr/>
        </p:nvSpPr>
        <p:spPr>
          <a:xfrm>
            <a:off x="755650" y="28261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0.25</a:t>
            </a:r>
          </a:p>
        </p:txBody>
      </p:sp>
      <p:sp>
        <p:nvSpPr>
          <p:cNvPr id="55" name="b">
            <a:extLst>
              <a:ext uri="{FF2B5EF4-FFF2-40B4-BE49-F238E27FC236}">
                <a16:creationId xmlns:a16="http://schemas.microsoft.com/office/drawing/2014/main" id="{5691131E-DDF7-4C82-855A-16E5FAA9F993}"/>
              </a:ext>
            </a:extLst>
          </p:cNvPr>
          <p:cNvSpPr/>
          <p:nvPr/>
        </p:nvSpPr>
        <p:spPr>
          <a:xfrm>
            <a:off x="755650" y="3853741"/>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0.5</a:t>
            </a:r>
          </a:p>
        </p:txBody>
      </p:sp>
      <p:sp>
        <p:nvSpPr>
          <p:cNvPr id="56" name="c">
            <a:extLst>
              <a:ext uri="{FF2B5EF4-FFF2-40B4-BE49-F238E27FC236}">
                <a16:creationId xmlns:a16="http://schemas.microsoft.com/office/drawing/2014/main" id="{529C8BEB-A897-4EC2-923D-831C6D14E703}"/>
              </a:ext>
            </a:extLst>
          </p:cNvPr>
          <p:cNvSpPr/>
          <p:nvPr/>
        </p:nvSpPr>
        <p:spPr>
          <a:xfrm>
            <a:off x="755650" y="4881312"/>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sz="2500" b="1" dirty="0"/>
              <a:t>0.4</a:t>
            </a:r>
          </a:p>
        </p:txBody>
      </p:sp>
      <p:grpSp>
        <p:nvGrpSpPr>
          <p:cNvPr id="3" name="Group 2">
            <a:extLst>
              <a:ext uri="{FF2B5EF4-FFF2-40B4-BE49-F238E27FC236}">
                <a16:creationId xmlns:a16="http://schemas.microsoft.com/office/drawing/2014/main" id="{C631CEA0-3794-458D-BEBE-88D4EBC77F84}"/>
              </a:ext>
            </a:extLst>
          </p:cNvPr>
          <p:cNvGrpSpPr/>
          <p:nvPr/>
        </p:nvGrpSpPr>
        <p:grpSpPr>
          <a:xfrm>
            <a:off x="611187" y="1669321"/>
            <a:ext cx="7921624" cy="540000"/>
            <a:chOff x="611187" y="1669321"/>
            <a:chExt cx="7921624" cy="540000"/>
          </a:xfrm>
        </p:grpSpPr>
        <p:sp>
          <p:nvSpPr>
            <p:cNvPr id="5" name="Text"/>
            <p:cNvSpPr/>
            <p:nvPr/>
          </p:nvSpPr>
          <p:spPr>
            <a:xfrm>
              <a:off x="611187" y="1763140"/>
              <a:ext cx="7921624" cy="369332"/>
            </a:xfrm>
            <a:prstGeom prst="rect">
              <a:avLst/>
            </a:prstGeom>
          </p:spPr>
          <p:txBody>
            <a:bodyPr wrap="square" lIns="0" tIns="0" rIns="0" bIns="0">
              <a:spAutoFit/>
            </a:bodyPr>
            <a:lstStyle/>
            <a:p>
              <a:pPr algn="ctr"/>
              <a:r>
                <a:rPr lang="en-GB" sz="2400" dirty="0"/>
                <a:t>What is      as a decimal?</a:t>
              </a:r>
            </a:p>
          </p:txBody>
        </p:sp>
        <p:sp>
          <p:nvSpPr>
            <p:cNvPr id="10" name="TextBox 9">
              <a:extLst>
                <a:ext uri="{FF2B5EF4-FFF2-40B4-BE49-F238E27FC236}">
                  <a16:creationId xmlns:a16="http://schemas.microsoft.com/office/drawing/2014/main" id="{A21F3311-1614-49EB-AAB6-5FC8CD79E67E}"/>
                </a:ext>
              </a:extLst>
            </p:cNvPr>
            <p:cNvSpPr txBox="1"/>
            <p:nvPr/>
          </p:nvSpPr>
          <p:spPr>
            <a:xfrm>
              <a:off x="3948160" y="1669321"/>
              <a:ext cx="493810" cy="540000"/>
            </a:xfrm>
            <a:prstGeom prst="rect">
              <a:avLst/>
            </a:prstGeom>
            <a:noFill/>
          </p:spPr>
          <p:txBody>
            <a:bodyPr wrap="square" lIns="0" tIns="0" rIns="0" bIns="0" rtlCol="0" anchor="ctr" anchorCtr="0">
              <a:noAutofit/>
            </a:bodyPr>
            <a:lstStyle/>
            <a:p>
              <a:pPr algn="ctr"/>
              <a:r>
                <a:rPr lang="en-GB" sz="2400" dirty="0"/>
                <a:t>5</a:t>
              </a:r>
              <a:br>
                <a:rPr lang="en-GB" sz="2400" dirty="0"/>
              </a:br>
              <a:r>
                <a:rPr lang="en-GB" sz="2400" dirty="0"/>
                <a:t>20</a:t>
              </a:r>
            </a:p>
          </p:txBody>
        </p:sp>
        <p:cxnSp>
          <p:nvCxnSpPr>
            <p:cNvPr id="11" name="Straight Connector 10">
              <a:extLst>
                <a:ext uri="{FF2B5EF4-FFF2-40B4-BE49-F238E27FC236}">
                  <a16:creationId xmlns:a16="http://schemas.microsoft.com/office/drawing/2014/main" id="{0AC36A6B-C6DA-47D8-BFCF-6D5596FAF43F}"/>
                </a:ext>
              </a:extLst>
            </p:cNvPr>
            <p:cNvCxnSpPr>
              <a:cxnSpLocks/>
            </p:cNvCxnSpPr>
            <p:nvPr/>
          </p:nvCxnSpPr>
          <p:spPr>
            <a:xfrm>
              <a:off x="4078190" y="1939321"/>
              <a:ext cx="233751"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3" name="Text Box">
            <a:extLst>
              <a:ext uri="{FF2B5EF4-FFF2-40B4-BE49-F238E27FC236}">
                <a16:creationId xmlns:a16="http://schemas.microsoft.com/office/drawing/2014/main" id="{FBE71986-2F50-42F9-B226-64F9533CE874}"/>
              </a:ext>
            </a:extLst>
          </p:cNvPr>
          <p:cNvSpPr/>
          <p:nvPr/>
        </p:nvSpPr>
        <p:spPr>
          <a:xfrm>
            <a:off x="611187" y="1634128"/>
            <a:ext cx="493810"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3.</a:t>
            </a:r>
          </a:p>
        </p:txBody>
      </p:sp>
    </p:spTree>
    <p:extLst>
      <p:ext uri="{BB962C8B-B14F-4D97-AF65-F5344CB8AC3E}">
        <p14:creationId xmlns:p14="http://schemas.microsoft.com/office/powerpoint/2010/main" val="1020002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
                                        </p:tgtEl>
                                        <p:attrNameLst>
                                          <p:attrName>style.visibility</p:attrName>
                                        </p:attrNameLst>
                                      </p:cBhvr>
                                      <p:to>
                                        <p:strVal val="visible"/>
                                      </p:to>
                                    </p:set>
                                    <p:animEffect transition="in" filter="fade">
                                      <p:cBhvr>
                                        <p:cTn id="12" dur="500"/>
                                        <p:tgtEl>
                                          <p:spTgt spid="51"/>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fade">
                                      <p:cBhvr>
                                        <p:cTn id="16" dur="500"/>
                                        <p:tgtEl>
                                          <p:spTgt spid="55"/>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1" restart="whenNotActive" fill="hold" evtFilter="cancelBubble" nodeType="interactiveSeq">
                <p:stCondLst>
                  <p:cond evt="onClick" delay="0">
                    <p:tgtEl>
                      <p:spTgt spid="51"/>
                    </p:tgtEl>
                  </p:cond>
                </p:stCondLst>
                <p:endSync evt="end" delay="0">
                  <p:rtn val="all"/>
                </p:endSync>
                <p:childTnLst>
                  <p:par>
                    <p:cTn id="22" fill="hold">
                      <p:stCondLst>
                        <p:cond delay="0"/>
                      </p:stCondLst>
                      <p:childTnLst>
                        <p:par>
                          <p:cTn id="23" fill="hold">
                            <p:stCondLst>
                              <p:cond delay="0"/>
                            </p:stCondLst>
                            <p:childTnLst>
                              <p:par>
                                <p:cTn id="24" presetID="1" presetClass="emph" presetSubtype="2" fill="hold" nodeType="clickEffect">
                                  <p:stCondLst>
                                    <p:cond delay="0"/>
                                  </p:stCondLst>
                                  <p:childTnLst>
                                    <p:animClr clrSpc="rgb" dir="cw">
                                      <p:cBhvr>
                                        <p:cTn id="25" dur="2000" fill="hold"/>
                                        <p:tgtEl>
                                          <p:spTgt spid="51"/>
                                        </p:tgtEl>
                                        <p:attrNameLst>
                                          <p:attrName>fillcolor</p:attrName>
                                        </p:attrNameLst>
                                      </p:cBhvr>
                                      <p:to>
                                        <a:srgbClr val="11743A"/>
                                      </p:to>
                                    </p:animClr>
                                    <p:set>
                                      <p:cBhvr>
                                        <p:cTn id="26" dur="2000" fill="hold"/>
                                        <p:tgtEl>
                                          <p:spTgt spid="51"/>
                                        </p:tgtEl>
                                        <p:attrNameLst>
                                          <p:attrName>fill.type</p:attrName>
                                        </p:attrNameLst>
                                      </p:cBhvr>
                                      <p:to>
                                        <p:strVal val="solid"/>
                                      </p:to>
                                    </p:set>
                                    <p:set>
                                      <p:cBhvr>
                                        <p:cTn id="27" dur="2000" fill="hold"/>
                                        <p:tgtEl>
                                          <p:spTgt spid="51"/>
                                        </p:tgtEl>
                                        <p:attrNameLst>
                                          <p:attrName>fill.on</p:attrName>
                                        </p:attrNameLst>
                                      </p:cBhvr>
                                      <p:to>
                                        <p:strVal val="true"/>
                                      </p:to>
                                    </p:set>
                                  </p:childTnLst>
                                </p:cTn>
                              </p:par>
                            </p:childTnLst>
                          </p:cTn>
                        </p:par>
                      </p:childTnLst>
                    </p:cTn>
                  </p:par>
                </p:childTnLst>
              </p:cTn>
              <p:nextCondLst>
                <p:cond evt="onClick" delay="0">
                  <p:tgtEl>
                    <p:spTgt spid="51"/>
                  </p:tgtEl>
                </p:cond>
              </p:nextCondLst>
            </p:seq>
            <p:seq concurrent="1" nextAc="seek">
              <p:cTn id="28" restart="whenNotActive" fill="hold" evtFilter="cancelBubble" nodeType="interactiveSeq">
                <p:stCondLst>
                  <p:cond evt="onClick" delay="0">
                    <p:tgtEl>
                      <p:spTgt spid="55"/>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2000" fill="hold"/>
                                        <p:tgtEl>
                                          <p:spTgt spid="55"/>
                                        </p:tgtEl>
                                        <p:attrNameLst>
                                          <p:attrName>fillcolor</p:attrName>
                                        </p:attrNameLst>
                                      </p:cBhvr>
                                      <p:to>
                                        <a:srgbClr val="D81C33"/>
                                      </p:to>
                                    </p:animClr>
                                    <p:set>
                                      <p:cBhvr>
                                        <p:cTn id="33" dur="2000" fill="hold"/>
                                        <p:tgtEl>
                                          <p:spTgt spid="55"/>
                                        </p:tgtEl>
                                        <p:attrNameLst>
                                          <p:attrName>fill.type</p:attrName>
                                        </p:attrNameLst>
                                      </p:cBhvr>
                                      <p:to>
                                        <p:strVal val="solid"/>
                                      </p:to>
                                    </p:set>
                                    <p:set>
                                      <p:cBhvr>
                                        <p:cTn id="34" dur="2000" fill="hold"/>
                                        <p:tgtEl>
                                          <p:spTgt spid="55"/>
                                        </p:tgtEl>
                                        <p:attrNameLst>
                                          <p:attrName>fill.on</p:attrName>
                                        </p:attrNameLst>
                                      </p:cBhvr>
                                      <p:to>
                                        <p:strVal val="true"/>
                                      </p:to>
                                    </p:set>
                                  </p:childTnLst>
                                </p:cTn>
                              </p:par>
                            </p:childTnLst>
                          </p:cTn>
                        </p:par>
                      </p:childTnLst>
                    </p:cTn>
                  </p:par>
                </p:childTnLst>
              </p:cTn>
              <p:nextCondLst>
                <p:cond evt="onClick" delay="0">
                  <p:tgtEl>
                    <p:spTgt spid="55"/>
                  </p:tgtEl>
                </p:cond>
              </p:nextCondLst>
            </p:seq>
            <p:seq concurrent="1" nextAc="seek">
              <p:cTn id="35" restart="whenNotActive" fill="hold" evtFilter="cancelBubble" nodeType="interactiveSeq">
                <p:stCondLst>
                  <p:cond evt="onClick" delay="0">
                    <p:tgtEl>
                      <p:spTgt spid="56"/>
                    </p:tgtEl>
                  </p:cond>
                </p:stCondLst>
                <p:endSync evt="end" delay="0">
                  <p:rtn val="all"/>
                </p:endSync>
                <p:childTnLst>
                  <p:par>
                    <p:cTn id="36" fill="hold">
                      <p:stCondLst>
                        <p:cond delay="0"/>
                      </p:stCondLst>
                      <p:childTnLst>
                        <p:par>
                          <p:cTn id="37" fill="hold">
                            <p:stCondLst>
                              <p:cond delay="0"/>
                            </p:stCondLst>
                            <p:childTnLst>
                              <p:par>
                                <p:cTn id="38" presetID="1" presetClass="emph" presetSubtype="2" fill="hold" nodeType="clickEffect">
                                  <p:stCondLst>
                                    <p:cond delay="0"/>
                                  </p:stCondLst>
                                  <p:childTnLst>
                                    <p:animClr clrSpc="rgb" dir="cw">
                                      <p:cBhvr>
                                        <p:cTn id="39" dur="2000" fill="hold"/>
                                        <p:tgtEl>
                                          <p:spTgt spid="56"/>
                                        </p:tgtEl>
                                        <p:attrNameLst>
                                          <p:attrName>fillcolor</p:attrName>
                                        </p:attrNameLst>
                                      </p:cBhvr>
                                      <p:to>
                                        <a:srgbClr val="D81C33"/>
                                      </p:to>
                                    </p:animClr>
                                    <p:set>
                                      <p:cBhvr>
                                        <p:cTn id="40" dur="2000" fill="hold"/>
                                        <p:tgtEl>
                                          <p:spTgt spid="56"/>
                                        </p:tgtEl>
                                        <p:attrNameLst>
                                          <p:attrName>fill.type</p:attrName>
                                        </p:attrNameLst>
                                      </p:cBhvr>
                                      <p:to>
                                        <p:strVal val="solid"/>
                                      </p:to>
                                    </p:set>
                                    <p:set>
                                      <p:cBhvr>
                                        <p:cTn id="41" dur="2000" fill="hold"/>
                                        <p:tgtEl>
                                          <p:spTgt spid="56"/>
                                        </p:tgtEl>
                                        <p:attrNameLst>
                                          <p:attrName>fill.on</p:attrName>
                                        </p:attrNameLst>
                                      </p:cBhvr>
                                      <p:to>
                                        <p:strVal val="true"/>
                                      </p:to>
                                    </p:set>
                                  </p:childTnLst>
                                </p:cTn>
                              </p:par>
                            </p:childTnLst>
                          </p:cTn>
                        </p:par>
                      </p:childTnLst>
                    </p:cTn>
                  </p:par>
                </p:childTnLst>
              </p:cTn>
              <p:nextCondLst>
                <p:cond evt="onClick" delay="0">
                  <p:tgtEl>
                    <p:spTgt spid="56"/>
                  </p:tgtEl>
                </p:cond>
              </p:nextCondLst>
            </p:seq>
          </p:childTnLst>
        </p:cTn>
      </p:par>
    </p:tnLst>
    <p:bldLst>
      <p:bldP spid="51" grpId="0" animBg="1"/>
      <p:bldP spid="55" grpId="0" animBg="1"/>
      <p:bldP spid="5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46" name="Title">
            <a:extLst>
              <a:ext uri="{FF2B5EF4-FFF2-40B4-BE49-F238E27FC236}">
                <a16:creationId xmlns:a16="http://schemas.microsoft.com/office/drawing/2014/main" id="{1042F5E6-F55E-4220-9079-7D6A8D01CAC9}"/>
              </a:ext>
            </a:extLst>
          </p:cNvPr>
          <p:cNvSpPr txBox="1">
            <a:spLocks/>
          </p:cNvSpPr>
          <p:nvPr/>
        </p:nvSpPr>
        <p:spPr>
          <a:xfrm rot="20902378">
            <a:off x="5253050" y="326379"/>
            <a:ext cx="1967464" cy="994306"/>
          </a:xfrm>
          <a:prstGeom prst="roundRect">
            <a:avLst>
              <a:gd name="adj" fmla="val 0"/>
            </a:avLst>
          </a:prstGeom>
          <a:solidFill>
            <a:srgbClr val="4A3682"/>
          </a:solidFill>
          <a:ln w="25400">
            <a:solidFill>
              <a:schemeClr val="bg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2" charset="0"/>
                <a:ea typeface="+mj-ea"/>
                <a:cs typeface="+mj-cs"/>
              </a:defRPr>
            </a:lvl1pPr>
          </a:lstStyle>
          <a:p>
            <a:r>
              <a:rPr lang="en-US" sz="4400" dirty="0">
                <a:solidFill>
                  <a:schemeClr val="bg1"/>
                </a:solidFill>
                <a:latin typeface="+mn-lt"/>
              </a:rPr>
              <a:t>Quiz</a:t>
            </a:r>
            <a:endParaRPr lang="en-GB" sz="4400" dirty="0">
              <a:solidFill>
                <a:schemeClr val="bg1"/>
              </a:solidFill>
              <a:latin typeface="+mn-lt"/>
            </a:endParaRPr>
          </a:p>
        </p:txBody>
      </p:sp>
      <p:sp>
        <p:nvSpPr>
          <p:cNvPr id="51" name="a">
            <a:extLst>
              <a:ext uri="{FF2B5EF4-FFF2-40B4-BE49-F238E27FC236}">
                <a16:creationId xmlns:a16="http://schemas.microsoft.com/office/drawing/2014/main" id="{B3D26BB7-B529-421A-A2C0-284B278D33F8}"/>
              </a:ext>
            </a:extLst>
          </p:cNvPr>
          <p:cNvSpPr/>
          <p:nvPr/>
        </p:nvSpPr>
        <p:spPr>
          <a:xfrm>
            <a:off x="755650" y="28261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endParaRPr lang="en-GB" sz="2500" b="1" dirty="0"/>
          </a:p>
        </p:txBody>
      </p:sp>
      <p:sp>
        <p:nvSpPr>
          <p:cNvPr id="55" name="b">
            <a:extLst>
              <a:ext uri="{FF2B5EF4-FFF2-40B4-BE49-F238E27FC236}">
                <a16:creationId xmlns:a16="http://schemas.microsoft.com/office/drawing/2014/main" id="{5691131E-DDF7-4C82-855A-16E5FAA9F993}"/>
              </a:ext>
            </a:extLst>
          </p:cNvPr>
          <p:cNvSpPr/>
          <p:nvPr/>
        </p:nvSpPr>
        <p:spPr>
          <a:xfrm>
            <a:off x="755650" y="3853741"/>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endParaRPr lang="en-GB" sz="2500" b="1" dirty="0"/>
          </a:p>
        </p:txBody>
      </p:sp>
      <p:sp>
        <p:nvSpPr>
          <p:cNvPr id="56" name="c">
            <a:extLst>
              <a:ext uri="{FF2B5EF4-FFF2-40B4-BE49-F238E27FC236}">
                <a16:creationId xmlns:a16="http://schemas.microsoft.com/office/drawing/2014/main" id="{529C8BEB-A897-4EC2-923D-831C6D14E703}"/>
              </a:ext>
            </a:extLst>
          </p:cNvPr>
          <p:cNvSpPr/>
          <p:nvPr/>
        </p:nvSpPr>
        <p:spPr>
          <a:xfrm>
            <a:off x="755650" y="4881312"/>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endParaRPr lang="en-GB" sz="2500" b="1" dirty="0"/>
          </a:p>
        </p:txBody>
      </p:sp>
      <p:sp>
        <p:nvSpPr>
          <p:cNvPr id="5" name="Text"/>
          <p:cNvSpPr/>
          <p:nvPr/>
        </p:nvSpPr>
        <p:spPr>
          <a:xfrm>
            <a:off x="611187" y="1763140"/>
            <a:ext cx="7921624" cy="369332"/>
          </a:xfrm>
          <a:prstGeom prst="rect">
            <a:avLst/>
          </a:prstGeom>
        </p:spPr>
        <p:txBody>
          <a:bodyPr wrap="square" lIns="0" tIns="0" rIns="0" bIns="0">
            <a:spAutoFit/>
          </a:bodyPr>
          <a:lstStyle/>
          <a:p>
            <a:pPr algn="ctr"/>
            <a:r>
              <a:rPr lang="en-GB" sz="2400" dirty="0"/>
              <a:t>What is 0.25 as a fraction?</a:t>
            </a:r>
          </a:p>
        </p:txBody>
      </p:sp>
      <p:sp>
        <p:nvSpPr>
          <p:cNvPr id="13" name="Text Box">
            <a:extLst>
              <a:ext uri="{FF2B5EF4-FFF2-40B4-BE49-F238E27FC236}">
                <a16:creationId xmlns:a16="http://schemas.microsoft.com/office/drawing/2014/main" id="{FBE71986-2F50-42F9-B226-64F9533CE874}"/>
              </a:ext>
            </a:extLst>
          </p:cNvPr>
          <p:cNvSpPr/>
          <p:nvPr/>
        </p:nvSpPr>
        <p:spPr>
          <a:xfrm>
            <a:off x="611187" y="1634128"/>
            <a:ext cx="493810"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4.</a:t>
            </a:r>
          </a:p>
        </p:txBody>
      </p:sp>
      <p:grpSp>
        <p:nvGrpSpPr>
          <p:cNvPr id="2" name="Group 1">
            <a:extLst>
              <a:ext uri="{FF2B5EF4-FFF2-40B4-BE49-F238E27FC236}">
                <a16:creationId xmlns:a16="http://schemas.microsoft.com/office/drawing/2014/main" id="{DFF6A798-3A9B-473A-9C27-4006DCC4FBE2}"/>
              </a:ext>
            </a:extLst>
          </p:cNvPr>
          <p:cNvGrpSpPr/>
          <p:nvPr/>
        </p:nvGrpSpPr>
        <p:grpSpPr>
          <a:xfrm>
            <a:off x="4491946" y="2859791"/>
            <a:ext cx="180000" cy="540000"/>
            <a:chOff x="4491946" y="2859791"/>
            <a:chExt cx="180000" cy="540000"/>
          </a:xfrm>
        </p:grpSpPr>
        <p:sp>
          <p:nvSpPr>
            <p:cNvPr id="14" name="TextBox 13">
              <a:extLst>
                <a:ext uri="{FF2B5EF4-FFF2-40B4-BE49-F238E27FC236}">
                  <a16:creationId xmlns:a16="http://schemas.microsoft.com/office/drawing/2014/main" id="{EA0BE1D4-9B8F-4048-A118-1A731C33424B}"/>
                </a:ext>
              </a:extLst>
            </p:cNvPr>
            <p:cNvSpPr txBox="1"/>
            <p:nvPr/>
          </p:nvSpPr>
          <p:spPr>
            <a:xfrm>
              <a:off x="4491946" y="2859791"/>
              <a:ext cx="180000" cy="540000"/>
            </a:xfrm>
            <a:prstGeom prst="rect">
              <a:avLst/>
            </a:prstGeom>
            <a:noFill/>
          </p:spPr>
          <p:txBody>
            <a:bodyPr wrap="square" lIns="0" tIns="0" rIns="0" bIns="0" rtlCol="0" anchor="ctr" anchorCtr="0">
              <a:noAutofit/>
            </a:bodyPr>
            <a:lstStyle/>
            <a:p>
              <a:pPr algn="ctr"/>
              <a:r>
                <a:rPr lang="en-GB" sz="2000" b="1" dirty="0">
                  <a:solidFill>
                    <a:schemeClr val="bg1"/>
                  </a:solidFill>
                </a:rPr>
                <a:t>1</a:t>
              </a:r>
              <a:br>
                <a:rPr lang="en-GB" sz="2000" b="1" dirty="0">
                  <a:solidFill>
                    <a:schemeClr val="bg1"/>
                  </a:solidFill>
                </a:rPr>
              </a:br>
              <a:r>
                <a:rPr lang="en-GB" sz="2000" b="1" dirty="0">
                  <a:solidFill>
                    <a:schemeClr val="bg1"/>
                  </a:solidFill>
                </a:rPr>
                <a:t>2</a:t>
              </a:r>
            </a:p>
          </p:txBody>
        </p:sp>
        <p:cxnSp>
          <p:nvCxnSpPr>
            <p:cNvPr id="15" name="Straight Connector 14">
              <a:extLst>
                <a:ext uri="{FF2B5EF4-FFF2-40B4-BE49-F238E27FC236}">
                  <a16:creationId xmlns:a16="http://schemas.microsoft.com/office/drawing/2014/main" id="{2FEE71F8-36B7-45E8-970A-419699783BD9}"/>
                </a:ext>
              </a:extLst>
            </p:cNvPr>
            <p:cNvCxnSpPr/>
            <p:nvPr/>
          </p:nvCxnSpPr>
          <p:spPr>
            <a:xfrm>
              <a:off x="4491946" y="3129791"/>
              <a:ext cx="18000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7" name="Group 16">
            <a:extLst>
              <a:ext uri="{FF2B5EF4-FFF2-40B4-BE49-F238E27FC236}">
                <a16:creationId xmlns:a16="http://schemas.microsoft.com/office/drawing/2014/main" id="{DAD8E798-5D08-4B62-8276-842646A49FDE}"/>
              </a:ext>
            </a:extLst>
          </p:cNvPr>
          <p:cNvGrpSpPr/>
          <p:nvPr/>
        </p:nvGrpSpPr>
        <p:grpSpPr>
          <a:xfrm>
            <a:off x="4482000" y="3885156"/>
            <a:ext cx="180000" cy="540000"/>
            <a:chOff x="4491946" y="2859791"/>
            <a:chExt cx="180000" cy="540000"/>
          </a:xfrm>
        </p:grpSpPr>
        <p:sp>
          <p:nvSpPr>
            <p:cNvPr id="18" name="TextBox 17">
              <a:extLst>
                <a:ext uri="{FF2B5EF4-FFF2-40B4-BE49-F238E27FC236}">
                  <a16:creationId xmlns:a16="http://schemas.microsoft.com/office/drawing/2014/main" id="{A95D81C8-49CE-424E-94D1-1AA3F9FBD506}"/>
                </a:ext>
              </a:extLst>
            </p:cNvPr>
            <p:cNvSpPr txBox="1"/>
            <p:nvPr/>
          </p:nvSpPr>
          <p:spPr>
            <a:xfrm>
              <a:off x="4491946" y="2859791"/>
              <a:ext cx="180000" cy="540000"/>
            </a:xfrm>
            <a:prstGeom prst="rect">
              <a:avLst/>
            </a:prstGeom>
            <a:noFill/>
          </p:spPr>
          <p:txBody>
            <a:bodyPr wrap="square" lIns="0" tIns="0" rIns="0" bIns="0" rtlCol="0" anchor="ctr" anchorCtr="0">
              <a:noAutofit/>
            </a:bodyPr>
            <a:lstStyle/>
            <a:p>
              <a:pPr algn="ctr"/>
              <a:r>
                <a:rPr lang="en-GB" sz="2000" b="1" dirty="0">
                  <a:solidFill>
                    <a:schemeClr val="bg1"/>
                  </a:solidFill>
                </a:rPr>
                <a:t>2</a:t>
              </a:r>
              <a:br>
                <a:rPr lang="en-GB" sz="2000" b="1" dirty="0">
                  <a:solidFill>
                    <a:schemeClr val="bg1"/>
                  </a:solidFill>
                </a:rPr>
              </a:br>
              <a:r>
                <a:rPr lang="en-GB" sz="2000" b="1" dirty="0">
                  <a:solidFill>
                    <a:schemeClr val="bg1"/>
                  </a:solidFill>
                </a:rPr>
                <a:t>5</a:t>
              </a:r>
            </a:p>
          </p:txBody>
        </p:sp>
        <p:cxnSp>
          <p:nvCxnSpPr>
            <p:cNvPr id="19" name="Straight Connector 18">
              <a:extLst>
                <a:ext uri="{FF2B5EF4-FFF2-40B4-BE49-F238E27FC236}">
                  <a16:creationId xmlns:a16="http://schemas.microsoft.com/office/drawing/2014/main" id="{7C209D29-4D03-4B00-AF5E-FBA6FF547529}"/>
                </a:ext>
              </a:extLst>
            </p:cNvPr>
            <p:cNvCxnSpPr/>
            <p:nvPr/>
          </p:nvCxnSpPr>
          <p:spPr>
            <a:xfrm>
              <a:off x="4491946" y="3129791"/>
              <a:ext cx="18000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FA156B9F-394A-4275-98F1-AB26996CB85A}"/>
              </a:ext>
            </a:extLst>
          </p:cNvPr>
          <p:cNvGrpSpPr/>
          <p:nvPr/>
        </p:nvGrpSpPr>
        <p:grpSpPr>
          <a:xfrm>
            <a:off x="4481999" y="4935753"/>
            <a:ext cx="180000" cy="540000"/>
            <a:chOff x="4491946" y="2859791"/>
            <a:chExt cx="180000" cy="540000"/>
          </a:xfrm>
        </p:grpSpPr>
        <p:sp>
          <p:nvSpPr>
            <p:cNvPr id="22" name="TextBox 21">
              <a:extLst>
                <a:ext uri="{FF2B5EF4-FFF2-40B4-BE49-F238E27FC236}">
                  <a16:creationId xmlns:a16="http://schemas.microsoft.com/office/drawing/2014/main" id="{985E8896-9AC7-480B-99FA-7922CA704344}"/>
                </a:ext>
              </a:extLst>
            </p:cNvPr>
            <p:cNvSpPr txBox="1"/>
            <p:nvPr/>
          </p:nvSpPr>
          <p:spPr>
            <a:xfrm>
              <a:off x="4491946" y="2859791"/>
              <a:ext cx="180000" cy="540000"/>
            </a:xfrm>
            <a:prstGeom prst="rect">
              <a:avLst/>
            </a:prstGeom>
            <a:noFill/>
          </p:spPr>
          <p:txBody>
            <a:bodyPr wrap="square" lIns="0" tIns="0" rIns="0" bIns="0" rtlCol="0" anchor="ctr" anchorCtr="0">
              <a:noAutofit/>
            </a:bodyPr>
            <a:lstStyle/>
            <a:p>
              <a:pPr algn="ctr"/>
              <a:r>
                <a:rPr lang="en-GB" sz="2000" b="1" dirty="0">
                  <a:solidFill>
                    <a:schemeClr val="bg1"/>
                  </a:solidFill>
                </a:rPr>
                <a:t>1</a:t>
              </a:r>
              <a:br>
                <a:rPr lang="en-GB" sz="2000" b="1" dirty="0">
                  <a:solidFill>
                    <a:schemeClr val="bg1"/>
                  </a:solidFill>
                </a:rPr>
              </a:br>
              <a:r>
                <a:rPr lang="en-GB" sz="2000" b="1" dirty="0">
                  <a:solidFill>
                    <a:schemeClr val="bg1"/>
                  </a:solidFill>
                </a:rPr>
                <a:t>4</a:t>
              </a:r>
            </a:p>
          </p:txBody>
        </p:sp>
        <p:cxnSp>
          <p:nvCxnSpPr>
            <p:cNvPr id="23" name="Straight Connector 22">
              <a:extLst>
                <a:ext uri="{FF2B5EF4-FFF2-40B4-BE49-F238E27FC236}">
                  <a16:creationId xmlns:a16="http://schemas.microsoft.com/office/drawing/2014/main" id="{4921E49E-0547-4D28-A78D-B0548A35E8DE}"/>
                </a:ext>
              </a:extLst>
            </p:cNvPr>
            <p:cNvCxnSpPr/>
            <p:nvPr/>
          </p:nvCxnSpPr>
          <p:spPr>
            <a:xfrm>
              <a:off x="4491946" y="3129791"/>
              <a:ext cx="18000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14339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500"/>
                                        <p:tgtEl>
                                          <p:spTgt spid="55"/>
                                        </p:tgtEl>
                                      </p:cBhvr>
                                    </p:animEffect>
                                  </p:childTnLst>
                                </p:cTn>
                              </p:par>
                              <p:par>
                                <p:cTn id="15" presetID="10" presetClass="entr" presetSubtype="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par>
                                <p:cTn id="22" presetID="10" presetClass="entr" presetSubtype="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51"/>
                    </p:tgtEl>
                  </p:cond>
                </p:stCondLst>
                <p:endSync evt="end" delay="0">
                  <p:rtn val="all"/>
                </p:endSync>
                <p:childTnLst>
                  <p:par>
                    <p:cTn id="26" fill="hold">
                      <p:stCondLst>
                        <p:cond delay="0"/>
                      </p:stCondLst>
                      <p:childTnLst>
                        <p:par>
                          <p:cTn id="27" fill="hold">
                            <p:stCondLst>
                              <p:cond delay="0"/>
                            </p:stCondLst>
                            <p:childTnLst>
                              <p:par>
                                <p:cTn id="28" presetID="1" presetClass="emph" presetSubtype="2" fill="hold" nodeType="clickEffect">
                                  <p:stCondLst>
                                    <p:cond delay="0"/>
                                  </p:stCondLst>
                                  <p:childTnLst>
                                    <p:animClr clrSpc="rgb" dir="cw">
                                      <p:cBhvr>
                                        <p:cTn id="29" dur="2000" fill="hold"/>
                                        <p:tgtEl>
                                          <p:spTgt spid="51"/>
                                        </p:tgtEl>
                                        <p:attrNameLst>
                                          <p:attrName>fillcolor</p:attrName>
                                        </p:attrNameLst>
                                      </p:cBhvr>
                                      <p:to>
                                        <a:srgbClr val="D81C33"/>
                                      </p:to>
                                    </p:animClr>
                                    <p:set>
                                      <p:cBhvr>
                                        <p:cTn id="30" dur="2000" fill="hold"/>
                                        <p:tgtEl>
                                          <p:spTgt spid="51"/>
                                        </p:tgtEl>
                                        <p:attrNameLst>
                                          <p:attrName>fill.type</p:attrName>
                                        </p:attrNameLst>
                                      </p:cBhvr>
                                      <p:to>
                                        <p:strVal val="solid"/>
                                      </p:to>
                                    </p:set>
                                    <p:set>
                                      <p:cBhvr>
                                        <p:cTn id="31" dur="2000" fill="hold"/>
                                        <p:tgtEl>
                                          <p:spTgt spid="51"/>
                                        </p:tgtEl>
                                        <p:attrNameLst>
                                          <p:attrName>fill.on</p:attrName>
                                        </p:attrNameLst>
                                      </p:cBhvr>
                                      <p:to>
                                        <p:strVal val="true"/>
                                      </p:to>
                                    </p:set>
                                  </p:childTnLst>
                                </p:cTn>
                              </p:par>
                            </p:childTnLst>
                          </p:cTn>
                        </p:par>
                      </p:childTnLst>
                    </p:cTn>
                  </p:par>
                </p:childTnLst>
              </p:cTn>
              <p:nextCondLst>
                <p:cond evt="onClick" delay="0">
                  <p:tgtEl>
                    <p:spTgt spid="51"/>
                  </p:tgtEl>
                </p:cond>
              </p:nextCondLst>
            </p:seq>
            <p:seq concurrent="1" nextAc="seek">
              <p:cTn id="32" restart="whenNotActive" fill="hold" evtFilter="cancelBubble" nodeType="interactiveSeq">
                <p:stCondLst>
                  <p:cond evt="onClick" delay="0">
                    <p:tgtEl>
                      <p:spTgt spid="55"/>
                    </p:tgtEl>
                  </p:cond>
                </p:stCondLst>
                <p:endSync evt="end" delay="0">
                  <p:rtn val="all"/>
                </p:endSync>
                <p:childTnLst>
                  <p:par>
                    <p:cTn id="33" fill="hold">
                      <p:stCondLst>
                        <p:cond delay="0"/>
                      </p:stCondLst>
                      <p:childTnLst>
                        <p:par>
                          <p:cTn id="34" fill="hold">
                            <p:stCondLst>
                              <p:cond delay="0"/>
                            </p:stCondLst>
                            <p:childTnLst>
                              <p:par>
                                <p:cTn id="35" presetID="1" presetClass="emph" presetSubtype="2" fill="hold" nodeType="clickEffect">
                                  <p:stCondLst>
                                    <p:cond delay="0"/>
                                  </p:stCondLst>
                                  <p:childTnLst>
                                    <p:animClr clrSpc="rgb" dir="cw">
                                      <p:cBhvr>
                                        <p:cTn id="36" dur="2000" fill="hold"/>
                                        <p:tgtEl>
                                          <p:spTgt spid="55"/>
                                        </p:tgtEl>
                                        <p:attrNameLst>
                                          <p:attrName>fillcolor</p:attrName>
                                        </p:attrNameLst>
                                      </p:cBhvr>
                                      <p:to>
                                        <a:srgbClr val="D81C33"/>
                                      </p:to>
                                    </p:animClr>
                                    <p:set>
                                      <p:cBhvr>
                                        <p:cTn id="37" dur="2000" fill="hold"/>
                                        <p:tgtEl>
                                          <p:spTgt spid="55"/>
                                        </p:tgtEl>
                                        <p:attrNameLst>
                                          <p:attrName>fill.type</p:attrName>
                                        </p:attrNameLst>
                                      </p:cBhvr>
                                      <p:to>
                                        <p:strVal val="solid"/>
                                      </p:to>
                                    </p:set>
                                    <p:set>
                                      <p:cBhvr>
                                        <p:cTn id="38" dur="2000" fill="hold"/>
                                        <p:tgtEl>
                                          <p:spTgt spid="55"/>
                                        </p:tgtEl>
                                        <p:attrNameLst>
                                          <p:attrName>fill.on</p:attrName>
                                        </p:attrNameLst>
                                      </p:cBhvr>
                                      <p:to>
                                        <p:strVal val="true"/>
                                      </p:to>
                                    </p:set>
                                  </p:childTnLst>
                                </p:cTn>
                              </p:par>
                            </p:childTnLst>
                          </p:cTn>
                        </p:par>
                      </p:childTnLst>
                    </p:cTn>
                  </p:par>
                </p:childTnLst>
              </p:cTn>
              <p:nextCondLst>
                <p:cond evt="onClick" delay="0">
                  <p:tgtEl>
                    <p:spTgt spid="55"/>
                  </p:tgtEl>
                </p:cond>
              </p:nextCondLst>
            </p:seq>
            <p:seq concurrent="1" nextAc="seek">
              <p:cTn id="39" restart="whenNotActive" fill="hold" evtFilter="cancelBubble" nodeType="interactiveSeq">
                <p:stCondLst>
                  <p:cond evt="onClick" delay="0">
                    <p:tgtEl>
                      <p:spTgt spid="56"/>
                    </p:tgtEl>
                  </p:cond>
                </p:stCondLst>
                <p:endSync evt="end" delay="0">
                  <p:rtn val="all"/>
                </p:endSync>
                <p:childTnLst>
                  <p:par>
                    <p:cTn id="40" fill="hold">
                      <p:stCondLst>
                        <p:cond delay="0"/>
                      </p:stCondLst>
                      <p:childTnLst>
                        <p:par>
                          <p:cTn id="41" fill="hold">
                            <p:stCondLst>
                              <p:cond delay="0"/>
                            </p:stCondLst>
                            <p:childTnLst>
                              <p:par>
                                <p:cTn id="42" presetID="1" presetClass="emph" presetSubtype="2" fill="hold" nodeType="clickEffect">
                                  <p:stCondLst>
                                    <p:cond delay="0"/>
                                  </p:stCondLst>
                                  <p:childTnLst>
                                    <p:animClr clrSpc="rgb" dir="cw">
                                      <p:cBhvr>
                                        <p:cTn id="43" dur="2000" fill="hold"/>
                                        <p:tgtEl>
                                          <p:spTgt spid="56"/>
                                        </p:tgtEl>
                                        <p:attrNameLst>
                                          <p:attrName>fillcolor</p:attrName>
                                        </p:attrNameLst>
                                      </p:cBhvr>
                                      <p:to>
                                        <a:srgbClr val="11743A"/>
                                      </p:to>
                                    </p:animClr>
                                    <p:set>
                                      <p:cBhvr>
                                        <p:cTn id="44" dur="2000" fill="hold"/>
                                        <p:tgtEl>
                                          <p:spTgt spid="56"/>
                                        </p:tgtEl>
                                        <p:attrNameLst>
                                          <p:attrName>fill.type</p:attrName>
                                        </p:attrNameLst>
                                      </p:cBhvr>
                                      <p:to>
                                        <p:strVal val="solid"/>
                                      </p:to>
                                    </p:set>
                                    <p:set>
                                      <p:cBhvr>
                                        <p:cTn id="45" dur="2000" fill="hold"/>
                                        <p:tgtEl>
                                          <p:spTgt spid="56"/>
                                        </p:tgtEl>
                                        <p:attrNameLst>
                                          <p:attrName>fill.on</p:attrName>
                                        </p:attrNameLst>
                                      </p:cBhvr>
                                      <p:to>
                                        <p:strVal val="true"/>
                                      </p:to>
                                    </p:set>
                                  </p:childTnLst>
                                </p:cTn>
                              </p:par>
                            </p:childTnLst>
                          </p:cTn>
                        </p:par>
                      </p:childTnLst>
                    </p:cTn>
                  </p:par>
                </p:childTnLst>
              </p:cTn>
              <p:nextCondLst>
                <p:cond evt="onClick" delay="0">
                  <p:tgtEl>
                    <p:spTgt spid="56"/>
                  </p:tgtEl>
                </p:cond>
              </p:nextCondLst>
            </p:seq>
          </p:childTnLst>
        </p:cTn>
      </p:par>
    </p:tnLst>
    <p:bldLst>
      <p:bldP spid="51" grpId="0" animBg="1"/>
      <p:bldP spid="55" grpId="0" animBg="1"/>
      <p:bldP spid="5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7145C7F3-562F-4A2C-8A1A-26742C82E38C}"/>
              </a:ext>
            </a:extLst>
          </p:cNvPr>
          <p:cNvSpPr/>
          <p:nvPr/>
        </p:nvSpPr>
        <p:spPr>
          <a:xfrm>
            <a:off x="662729" y="0"/>
            <a:ext cx="8481271" cy="1314217"/>
          </a:xfrm>
          <a:prstGeom prst="rect">
            <a:avLst/>
          </a:prstGeom>
          <a:solidFill>
            <a:srgbClr val="4A36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Isosceles Triangle 37">
            <a:extLst>
              <a:ext uri="{FF2B5EF4-FFF2-40B4-BE49-F238E27FC236}">
                <a16:creationId xmlns:a16="http://schemas.microsoft.com/office/drawing/2014/main" id="{2E6C9AC7-D726-43E0-9391-5F1B0358EDCC}"/>
              </a:ext>
            </a:extLst>
          </p:cNvPr>
          <p:cNvSpPr/>
          <p:nvPr/>
        </p:nvSpPr>
        <p:spPr>
          <a:xfrm>
            <a:off x="-1" y="-129012"/>
            <a:ext cx="9144001" cy="1466829"/>
          </a:xfrm>
          <a:prstGeom prst="triangle">
            <a:avLst>
              <a:gd name="adj" fmla="val 42"/>
            </a:avLst>
          </a:prstGeom>
          <a:solidFill>
            <a:srgbClr val="0076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0" y="319911"/>
            <a:ext cx="5557708" cy="994306"/>
          </a:xfrm>
        </p:spPr>
        <p:txBody>
          <a:bodyPr/>
          <a:lstStyle/>
          <a:p>
            <a:r>
              <a:rPr lang="en-US" dirty="0">
                <a:solidFill>
                  <a:schemeClr val="bg1"/>
                </a:solidFill>
                <a:latin typeface="+mn-lt"/>
              </a:rPr>
              <a:t>Converting </a:t>
            </a:r>
            <a:br>
              <a:rPr lang="en-US" dirty="0">
                <a:solidFill>
                  <a:schemeClr val="bg1"/>
                </a:solidFill>
                <a:latin typeface="+mn-lt"/>
              </a:rPr>
            </a:br>
            <a:r>
              <a:rPr lang="en-US" dirty="0">
                <a:solidFill>
                  <a:schemeClr val="bg1"/>
                </a:solidFill>
                <a:latin typeface="+mn-lt"/>
              </a:rPr>
              <a:t>Fractions to Decimals</a:t>
            </a:r>
            <a:endParaRPr lang="en-GB" sz="3600" dirty="0">
              <a:solidFill>
                <a:schemeClr val="bg1"/>
              </a:solidFill>
              <a:latin typeface="+mn-lt"/>
            </a:endParaRPr>
          </a:p>
        </p:txBody>
      </p:sp>
      <p:sp>
        <p:nvSpPr>
          <p:cNvPr id="46" name="Title">
            <a:extLst>
              <a:ext uri="{FF2B5EF4-FFF2-40B4-BE49-F238E27FC236}">
                <a16:creationId xmlns:a16="http://schemas.microsoft.com/office/drawing/2014/main" id="{1042F5E6-F55E-4220-9079-7D6A8D01CAC9}"/>
              </a:ext>
            </a:extLst>
          </p:cNvPr>
          <p:cNvSpPr txBox="1">
            <a:spLocks/>
          </p:cNvSpPr>
          <p:nvPr/>
        </p:nvSpPr>
        <p:spPr>
          <a:xfrm rot="20902378">
            <a:off x="5253050" y="326379"/>
            <a:ext cx="1967464" cy="994306"/>
          </a:xfrm>
          <a:prstGeom prst="roundRect">
            <a:avLst>
              <a:gd name="adj" fmla="val 0"/>
            </a:avLst>
          </a:prstGeom>
          <a:solidFill>
            <a:srgbClr val="4A3682"/>
          </a:solidFill>
          <a:ln w="25400">
            <a:solidFill>
              <a:schemeClr val="bg1"/>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3600" b="1" kern="1200">
                <a:solidFill>
                  <a:srgbClr val="1C1C1C"/>
                </a:solidFill>
                <a:latin typeface="Twinkl" pitchFamily="2" charset="0"/>
                <a:ea typeface="+mj-ea"/>
                <a:cs typeface="+mj-cs"/>
              </a:defRPr>
            </a:lvl1pPr>
          </a:lstStyle>
          <a:p>
            <a:r>
              <a:rPr lang="en-US" sz="4400" dirty="0">
                <a:solidFill>
                  <a:schemeClr val="bg1"/>
                </a:solidFill>
                <a:latin typeface="+mn-lt"/>
              </a:rPr>
              <a:t>Quiz</a:t>
            </a:r>
            <a:endParaRPr lang="en-GB" sz="4400" dirty="0">
              <a:solidFill>
                <a:schemeClr val="bg1"/>
              </a:solidFill>
              <a:latin typeface="+mn-lt"/>
            </a:endParaRPr>
          </a:p>
        </p:txBody>
      </p:sp>
      <p:sp>
        <p:nvSpPr>
          <p:cNvPr id="51" name="a">
            <a:extLst>
              <a:ext uri="{FF2B5EF4-FFF2-40B4-BE49-F238E27FC236}">
                <a16:creationId xmlns:a16="http://schemas.microsoft.com/office/drawing/2014/main" id="{B3D26BB7-B529-421A-A2C0-284B278D33F8}"/>
              </a:ext>
            </a:extLst>
          </p:cNvPr>
          <p:cNvSpPr/>
          <p:nvPr/>
        </p:nvSpPr>
        <p:spPr>
          <a:xfrm>
            <a:off x="755650" y="2826170"/>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endParaRPr lang="en-GB" sz="2500" b="1" dirty="0"/>
          </a:p>
        </p:txBody>
      </p:sp>
      <p:sp>
        <p:nvSpPr>
          <p:cNvPr id="55" name="b">
            <a:extLst>
              <a:ext uri="{FF2B5EF4-FFF2-40B4-BE49-F238E27FC236}">
                <a16:creationId xmlns:a16="http://schemas.microsoft.com/office/drawing/2014/main" id="{5691131E-DDF7-4C82-855A-16E5FAA9F993}"/>
              </a:ext>
            </a:extLst>
          </p:cNvPr>
          <p:cNvSpPr/>
          <p:nvPr/>
        </p:nvSpPr>
        <p:spPr>
          <a:xfrm>
            <a:off x="755650" y="3853741"/>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endParaRPr lang="en-GB" sz="2500" b="1" dirty="0"/>
          </a:p>
        </p:txBody>
      </p:sp>
      <p:sp>
        <p:nvSpPr>
          <p:cNvPr id="56" name="c">
            <a:extLst>
              <a:ext uri="{FF2B5EF4-FFF2-40B4-BE49-F238E27FC236}">
                <a16:creationId xmlns:a16="http://schemas.microsoft.com/office/drawing/2014/main" id="{529C8BEB-A897-4EC2-923D-831C6D14E703}"/>
              </a:ext>
            </a:extLst>
          </p:cNvPr>
          <p:cNvSpPr/>
          <p:nvPr/>
        </p:nvSpPr>
        <p:spPr>
          <a:xfrm>
            <a:off x="755650" y="4881312"/>
            <a:ext cx="7632700" cy="602830"/>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endParaRPr lang="en-GB" sz="2500" b="1" dirty="0"/>
          </a:p>
        </p:txBody>
      </p:sp>
      <p:sp>
        <p:nvSpPr>
          <p:cNvPr id="5" name="Text"/>
          <p:cNvSpPr/>
          <p:nvPr/>
        </p:nvSpPr>
        <p:spPr>
          <a:xfrm>
            <a:off x="611187" y="1763140"/>
            <a:ext cx="7921624" cy="369332"/>
          </a:xfrm>
          <a:prstGeom prst="rect">
            <a:avLst/>
          </a:prstGeom>
        </p:spPr>
        <p:txBody>
          <a:bodyPr wrap="square" lIns="0" tIns="0" rIns="0" bIns="0">
            <a:spAutoFit/>
          </a:bodyPr>
          <a:lstStyle/>
          <a:p>
            <a:pPr algn="ctr"/>
            <a:r>
              <a:rPr lang="en-GB" sz="2400" dirty="0"/>
              <a:t>What is 0.75 as a fraction?</a:t>
            </a:r>
          </a:p>
        </p:txBody>
      </p:sp>
      <p:sp>
        <p:nvSpPr>
          <p:cNvPr id="13" name="Text Box">
            <a:extLst>
              <a:ext uri="{FF2B5EF4-FFF2-40B4-BE49-F238E27FC236}">
                <a16:creationId xmlns:a16="http://schemas.microsoft.com/office/drawing/2014/main" id="{FBE71986-2F50-42F9-B226-64F9533CE874}"/>
              </a:ext>
            </a:extLst>
          </p:cNvPr>
          <p:cNvSpPr/>
          <p:nvPr/>
        </p:nvSpPr>
        <p:spPr>
          <a:xfrm>
            <a:off x="611187" y="1634128"/>
            <a:ext cx="493810" cy="587441"/>
          </a:xfrm>
          <a:prstGeom prst="rect">
            <a:avLst/>
          </a:prstGeom>
          <a:solidFill>
            <a:srgbClr val="CC479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b="1" dirty="0"/>
              <a:t>5.</a:t>
            </a:r>
          </a:p>
        </p:txBody>
      </p:sp>
      <p:grpSp>
        <p:nvGrpSpPr>
          <p:cNvPr id="2" name="Group 1">
            <a:extLst>
              <a:ext uri="{FF2B5EF4-FFF2-40B4-BE49-F238E27FC236}">
                <a16:creationId xmlns:a16="http://schemas.microsoft.com/office/drawing/2014/main" id="{DFF6A798-3A9B-473A-9C27-4006DCC4FBE2}"/>
              </a:ext>
            </a:extLst>
          </p:cNvPr>
          <p:cNvGrpSpPr/>
          <p:nvPr/>
        </p:nvGrpSpPr>
        <p:grpSpPr>
          <a:xfrm>
            <a:off x="4491946" y="2859791"/>
            <a:ext cx="180000" cy="540000"/>
            <a:chOff x="4491946" y="2859791"/>
            <a:chExt cx="180000" cy="540000"/>
          </a:xfrm>
        </p:grpSpPr>
        <p:sp>
          <p:nvSpPr>
            <p:cNvPr id="14" name="TextBox 13">
              <a:extLst>
                <a:ext uri="{FF2B5EF4-FFF2-40B4-BE49-F238E27FC236}">
                  <a16:creationId xmlns:a16="http://schemas.microsoft.com/office/drawing/2014/main" id="{EA0BE1D4-9B8F-4048-A118-1A731C33424B}"/>
                </a:ext>
              </a:extLst>
            </p:cNvPr>
            <p:cNvSpPr txBox="1"/>
            <p:nvPr/>
          </p:nvSpPr>
          <p:spPr>
            <a:xfrm>
              <a:off x="4491946" y="2859791"/>
              <a:ext cx="180000" cy="540000"/>
            </a:xfrm>
            <a:prstGeom prst="rect">
              <a:avLst/>
            </a:prstGeom>
            <a:noFill/>
          </p:spPr>
          <p:txBody>
            <a:bodyPr wrap="square" lIns="0" tIns="0" rIns="0" bIns="0" rtlCol="0" anchor="ctr" anchorCtr="0">
              <a:noAutofit/>
            </a:bodyPr>
            <a:lstStyle/>
            <a:p>
              <a:pPr algn="ctr"/>
              <a:r>
                <a:rPr lang="en-GB" sz="2000" b="1" dirty="0">
                  <a:solidFill>
                    <a:schemeClr val="bg1"/>
                  </a:solidFill>
                </a:rPr>
                <a:t>1</a:t>
              </a:r>
              <a:br>
                <a:rPr lang="en-GB" sz="2000" b="1" dirty="0">
                  <a:solidFill>
                    <a:schemeClr val="bg1"/>
                  </a:solidFill>
                </a:rPr>
              </a:br>
              <a:r>
                <a:rPr lang="en-GB" sz="2000" b="1" dirty="0">
                  <a:solidFill>
                    <a:schemeClr val="bg1"/>
                  </a:solidFill>
                </a:rPr>
                <a:t>4</a:t>
              </a:r>
            </a:p>
          </p:txBody>
        </p:sp>
        <p:cxnSp>
          <p:nvCxnSpPr>
            <p:cNvPr id="15" name="Straight Connector 14">
              <a:extLst>
                <a:ext uri="{FF2B5EF4-FFF2-40B4-BE49-F238E27FC236}">
                  <a16:creationId xmlns:a16="http://schemas.microsoft.com/office/drawing/2014/main" id="{2FEE71F8-36B7-45E8-970A-419699783BD9}"/>
                </a:ext>
              </a:extLst>
            </p:cNvPr>
            <p:cNvCxnSpPr/>
            <p:nvPr/>
          </p:nvCxnSpPr>
          <p:spPr>
            <a:xfrm>
              <a:off x="4491946" y="3129791"/>
              <a:ext cx="18000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7" name="Group 16">
            <a:extLst>
              <a:ext uri="{FF2B5EF4-FFF2-40B4-BE49-F238E27FC236}">
                <a16:creationId xmlns:a16="http://schemas.microsoft.com/office/drawing/2014/main" id="{DAD8E798-5D08-4B62-8276-842646A49FDE}"/>
              </a:ext>
            </a:extLst>
          </p:cNvPr>
          <p:cNvGrpSpPr/>
          <p:nvPr/>
        </p:nvGrpSpPr>
        <p:grpSpPr>
          <a:xfrm>
            <a:off x="4482000" y="3885156"/>
            <a:ext cx="180000" cy="540000"/>
            <a:chOff x="4491946" y="2859791"/>
            <a:chExt cx="180000" cy="540000"/>
          </a:xfrm>
        </p:grpSpPr>
        <p:sp>
          <p:nvSpPr>
            <p:cNvPr id="18" name="TextBox 17">
              <a:extLst>
                <a:ext uri="{FF2B5EF4-FFF2-40B4-BE49-F238E27FC236}">
                  <a16:creationId xmlns:a16="http://schemas.microsoft.com/office/drawing/2014/main" id="{A95D81C8-49CE-424E-94D1-1AA3F9FBD506}"/>
                </a:ext>
              </a:extLst>
            </p:cNvPr>
            <p:cNvSpPr txBox="1"/>
            <p:nvPr/>
          </p:nvSpPr>
          <p:spPr>
            <a:xfrm>
              <a:off x="4491946" y="2859791"/>
              <a:ext cx="180000" cy="540000"/>
            </a:xfrm>
            <a:prstGeom prst="rect">
              <a:avLst/>
            </a:prstGeom>
            <a:noFill/>
          </p:spPr>
          <p:txBody>
            <a:bodyPr wrap="square" lIns="0" tIns="0" rIns="0" bIns="0" rtlCol="0" anchor="ctr" anchorCtr="0">
              <a:noAutofit/>
            </a:bodyPr>
            <a:lstStyle/>
            <a:p>
              <a:pPr algn="ctr"/>
              <a:r>
                <a:rPr lang="en-GB" sz="2000" b="1" dirty="0">
                  <a:solidFill>
                    <a:schemeClr val="bg1"/>
                  </a:solidFill>
                </a:rPr>
                <a:t>3</a:t>
              </a:r>
              <a:br>
                <a:rPr lang="en-GB" sz="2000" b="1" dirty="0">
                  <a:solidFill>
                    <a:schemeClr val="bg1"/>
                  </a:solidFill>
                </a:rPr>
              </a:br>
              <a:r>
                <a:rPr lang="en-GB" sz="2000" b="1" dirty="0">
                  <a:solidFill>
                    <a:schemeClr val="bg1"/>
                  </a:solidFill>
                </a:rPr>
                <a:t>4</a:t>
              </a:r>
            </a:p>
          </p:txBody>
        </p:sp>
        <p:cxnSp>
          <p:nvCxnSpPr>
            <p:cNvPr id="19" name="Straight Connector 18">
              <a:extLst>
                <a:ext uri="{FF2B5EF4-FFF2-40B4-BE49-F238E27FC236}">
                  <a16:creationId xmlns:a16="http://schemas.microsoft.com/office/drawing/2014/main" id="{7C209D29-4D03-4B00-AF5E-FBA6FF547529}"/>
                </a:ext>
              </a:extLst>
            </p:cNvPr>
            <p:cNvCxnSpPr/>
            <p:nvPr/>
          </p:nvCxnSpPr>
          <p:spPr>
            <a:xfrm>
              <a:off x="4491946" y="3129791"/>
              <a:ext cx="18000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FA156B9F-394A-4275-98F1-AB26996CB85A}"/>
              </a:ext>
            </a:extLst>
          </p:cNvPr>
          <p:cNvGrpSpPr/>
          <p:nvPr/>
        </p:nvGrpSpPr>
        <p:grpSpPr>
          <a:xfrm>
            <a:off x="4481999" y="4935753"/>
            <a:ext cx="180000" cy="540000"/>
            <a:chOff x="4491946" y="2859791"/>
            <a:chExt cx="180000" cy="540000"/>
          </a:xfrm>
        </p:grpSpPr>
        <p:sp>
          <p:nvSpPr>
            <p:cNvPr id="22" name="TextBox 21">
              <a:extLst>
                <a:ext uri="{FF2B5EF4-FFF2-40B4-BE49-F238E27FC236}">
                  <a16:creationId xmlns:a16="http://schemas.microsoft.com/office/drawing/2014/main" id="{985E8896-9AC7-480B-99FA-7922CA704344}"/>
                </a:ext>
              </a:extLst>
            </p:cNvPr>
            <p:cNvSpPr txBox="1"/>
            <p:nvPr/>
          </p:nvSpPr>
          <p:spPr>
            <a:xfrm>
              <a:off x="4491946" y="2859791"/>
              <a:ext cx="180000" cy="540000"/>
            </a:xfrm>
            <a:prstGeom prst="rect">
              <a:avLst/>
            </a:prstGeom>
            <a:noFill/>
          </p:spPr>
          <p:txBody>
            <a:bodyPr wrap="square" lIns="0" tIns="0" rIns="0" bIns="0" rtlCol="0" anchor="ctr" anchorCtr="0">
              <a:noAutofit/>
            </a:bodyPr>
            <a:lstStyle/>
            <a:p>
              <a:pPr algn="ctr"/>
              <a:r>
                <a:rPr lang="en-GB" sz="2000" b="1" dirty="0">
                  <a:solidFill>
                    <a:schemeClr val="bg1"/>
                  </a:solidFill>
                </a:rPr>
                <a:t>2</a:t>
              </a:r>
              <a:br>
                <a:rPr lang="en-GB" sz="2000" b="1" dirty="0">
                  <a:solidFill>
                    <a:schemeClr val="bg1"/>
                  </a:solidFill>
                </a:rPr>
              </a:br>
              <a:r>
                <a:rPr lang="en-GB" sz="2000" b="1" dirty="0">
                  <a:solidFill>
                    <a:schemeClr val="bg1"/>
                  </a:solidFill>
                </a:rPr>
                <a:t>4</a:t>
              </a:r>
            </a:p>
          </p:txBody>
        </p:sp>
        <p:cxnSp>
          <p:nvCxnSpPr>
            <p:cNvPr id="23" name="Straight Connector 22">
              <a:extLst>
                <a:ext uri="{FF2B5EF4-FFF2-40B4-BE49-F238E27FC236}">
                  <a16:creationId xmlns:a16="http://schemas.microsoft.com/office/drawing/2014/main" id="{4921E49E-0547-4D28-A78D-B0548A35E8DE}"/>
                </a:ext>
              </a:extLst>
            </p:cNvPr>
            <p:cNvCxnSpPr/>
            <p:nvPr/>
          </p:nvCxnSpPr>
          <p:spPr>
            <a:xfrm>
              <a:off x="4491946" y="3129791"/>
              <a:ext cx="18000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22439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500"/>
                                        <p:tgtEl>
                                          <p:spTgt spid="55"/>
                                        </p:tgtEl>
                                      </p:cBhvr>
                                    </p:animEffect>
                                  </p:childTnLst>
                                </p:cTn>
                              </p:par>
                              <p:par>
                                <p:cTn id="15" presetID="10" presetClass="entr" presetSubtype="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par>
                                <p:cTn id="22" presetID="10" presetClass="entr" presetSubtype="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5" restart="whenNotActive" fill="hold" evtFilter="cancelBubble" nodeType="interactiveSeq">
                <p:stCondLst>
                  <p:cond evt="onClick" delay="0">
                    <p:tgtEl>
                      <p:spTgt spid="51"/>
                    </p:tgtEl>
                  </p:cond>
                </p:stCondLst>
                <p:endSync evt="end" delay="0">
                  <p:rtn val="all"/>
                </p:endSync>
                <p:childTnLst>
                  <p:par>
                    <p:cTn id="26" fill="hold">
                      <p:stCondLst>
                        <p:cond delay="0"/>
                      </p:stCondLst>
                      <p:childTnLst>
                        <p:par>
                          <p:cTn id="27" fill="hold">
                            <p:stCondLst>
                              <p:cond delay="0"/>
                            </p:stCondLst>
                            <p:childTnLst>
                              <p:par>
                                <p:cTn id="28" presetID="1" presetClass="emph" presetSubtype="2" fill="hold" nodeType="clickEffect">
                                  <p:stCondLst>
                                    <p:cond delay="0"/>
                                  </p:stCondLst>
                                  <p:childTnLst>
                                    <p:animClr clrSpc="rgb" dir="cw">
                                      <p:cBhvr>
                                        <p:cTn id="29" dur="2000" fill="hold"/>
                                        <p:tgtEl>
                                          <p:spTgt spid="51"/>
                                        </p:tgtEl>
                                        <p:attrNameLst>
                                          <p:attrName>fillcolor</p:attrName>
                                        </p:attrNameLst>
                                      </p:cBhvr>
                                      <p:to>
                                        <a:srgbClr val="D81C33"/>
                                      </p:to>
                                    </p:animClr>
                                    <p:set>
                                      <p:cBhvr>
                                        <p:cTn id="30" dur="2000" fill="hold"/>
                                        <p:tgtEl>
                                          <p:spTgt spid="51"/>
                                        </p:tgtEl>
                                        <p:attrNameLst>
                                          <p:attrName>fill.type</p:attrName>
                                        </p:attrNameLst>
                                      </p:cBhvr>
                                      <p:to>
                                        <p:strVal val="solid"/>
                                      </p:to>
                                    </p:set>
                                    <p:set>
                                      <p:cBhvr>
                                        <p:cTn id="31" dur="2000" fill="hold"/>
                                        <p:tgtEl>
                                          <p:spTgt spid="51"/>
                                        </p:tgtEl>
                                        <p:attrNameLst>
                                          <p:attrName>fill.on</p:attrName>
                                        </p:attrNameLst>
                                      </p:cBhvr>
                                      <p:to>
                                        <p:strVal val="true"/>
                                      </p:to>
                                    </p:set>
                                  </p:childTnLst>
                                </p:cTn>
                              </p:par>
                            </p:childTnLst>
                          </p:cTn>
                        </p:par>
                      </p:childTnLst>
                    </p:cTn>
                  </p:par>
                </p:childTnLst>
              </p:cTn>
              <p:nextCondLst>
                <p:cond evt="onClick" delay="0">
                  <p:tgtEl>
                    <p:spTgt spid="51"/>
                  </p:tgtEl>
                </p:cond>
              </p:nextCondLst>
            </p:seq>
            <p:seq concurrent="1" nextAc="seek">
              <p:cTn id="32" restart="whenNotActive" fill="hold" evtFilter="cancelBubble" nodeType="interactiveSeq">
                <p:stCondLst>
                  <p:cond evt="onClick" delay="0">
                    <p:tgtEl>
                      <p:spTgt spid="55"/>
                    </p:tgtEl>
                  </p:cond>
                </p:stCondLst>
                <p:endSync evt="end" delay="0">
                  <p:rtn val="all"/>
                </p:endSync>
                <p:childTnLst>
                  <p:par>
                    <p:cTn id="33" fill="hold">
                      <p:stCondLst>
                        <p:cond delay="0"/>
                      </p:stCondLst>
                      <p:childTnLst>
                        <p:par>
                          <p:cTn id="34" fill="hold">
                            <p:stCondLst>
                              <p:cond delay="0"/>
                            </p:stCondLst>
                            <p:childTnLst>
                              <p:par>
                                <p:cTn id="35" presetID="1" presetClass="emph" presetSubtype="2" fill="hold" nodeType="clickEffect">
                                  <p:stCondLst>
                                    <p:cond delay="0"/>
                                  </p:stCondLst>
                                  <p:childTnLst>
                                    <p:animClr clrSpc="rgb" dir="cw">
                                      <p:cBhvr>
                                        <p:cTn id="36" dur="2000" fill="hold"/>
                                        <p:tgtEl>
                                          <p:spTgt spid="55"/>
                                        </p:tgtEl>
                                        <p:attrNameLst>
                                          <p:attrName>fillcolor</p:attrName>
                                        </p:attrNameLst>
                                      </p:cBhvr>
                                      <p:to>
                                        <a:srgbClr val="11743A"/>
                                      </p:to>
                                    </p:animClr>
                                    <p:set>
                                      <p:cBhvr>
                                        <p:cTn id="37" dur="2000" fill="hold"/>
                                        <p:tgtEl>
                                          <p:spTgt spid="55"/>
                                        </p:tgtEl>
                                        <p:attrNameLst>
                                          <p:attrName>fill.type</p:attrName>
                                        </p:attrNameLst>
                                      </p:cBhvr>
                                      <p:to>
                                        <p:strVal val="solid"/>
                                      </p:to>
                                    </p:set>
                                    <p:set>
                                      <p:cBhvr>
                                        <p:cTn id="38" dur="2000" fill="hold"/>
                                        <p:tgtEl>
                                          <p:spTgt spid="55"/>
                                        </p:tgtEl>
                                        <p:attrNameLst>
                                          <p:attrName>fill.on</p:attrName>
                                        </p:attrNameLst>
                                      </p:cBhvr>
                                      <p:to>
                                        <p:strVal val="true"/>
                                      </p:to>
                                    </p:set>
                                  </p:childTnLst>
                                </p:cTn>
                              </p:par>
                            </p:childTnLst>
                          </p:cTn>
                        </p:par>
                      </p:childTnLst>
                    </p:cTn>
                  </p:par>
                </p:childTnLst>
              </p:cTn>
              <p:nextCondLst>
                <p:cond evt="onClick" delay="0">
                  <p:tgtEl>
                    <p:spTgt spid="55"/>
                  </p:tgtEl>
                </p:cond>
              </p:nextCondLst>
            </p:seq>
            <p:seq concurrent="1" nextAc="seek">
              <p:cTn id="39" restart="whenNotActive" fill="hold" evtFilter="cancelBubble" nodeType="interactiveSeq">
                <p:stCondLst>
                  <p:cond evt="onClick" delay="0">
                    <p:tgtEl>
                      <p:spTgt spid="56"/>
                    </p:tgtEl>
                  </p:cond>
                </p:stCondLst>
                <p:endSync evt="end" delay="0">
                  <p:rtn val="all"/>
                </p:endSync>
                <p:childTnLst>
                  <p:par>
                    <p:cTn id="40" fill="hold">
                      <p:stCondLst>
                        <p:cond delay="0"/>
                      </p:stCondLst>
                      <p:childTnLst>
                        <p:par>
                          <p:cTn id="41" fill="hold">
                            <p:stCondLst>
                              <p:cond delay="0"/>
                            </p:stCondLst>
                            <p:childTnLst>
                              <p:par>
                                <p:cTn id="42" presetID="1" presetClass="emph" presetSubtype="2" fill="hold" nodeType="clickEffect">
                                  <p:stCondLst>
                                    <p:cond delay="0"/>
                                  </p:stCondLst>
                                  <p:childTnLst>
                                    <p:animClr clrSpc="rgb" dir="cw">
                                      <p:cBhvr>
                                        <p:cTn id="43" dur="2000" fill="hold"/>
                                        <p:tgtEl>
                                          <p:spTgt spid="56"/>
                                        </p:tgtEl>
                                        <p:attrNameLst>
                                          <p:attrName>fillcolor</p:attrName>
                                        </p:attrNameLst>
                                      </p:cBhvr>
                                      <p:to>
                                        <a:srgbClr val="D81C33"/>
                                      </p:to>
                                    </p:animClr>
                                    <p:set>
                                      <p:cBhvr>
                                        <p:cTn id="44" dur="2000" fill="hold"/>
                                        <p:tgtEl>
                                          <p:spTgt spid="56"/>
                                        </p:tgtEl>
                                        <p:attrNameLst>
                                          <p:attrName>fill.type</p:attrName>
                                        </p:attrNameLst>
                                      </p:cBhvr>
                                      <p:to>
                                        <p:strVal val="solid"/>
                                      </p:to>
                                    </p:set>
                                    <p:set>
                                      <p:cBhvr>
                                        <p:cTn id="45" dur="2000" fill="hold"/>
                                        <p:tgtEl>
                                          <p:spTgt spid="56"/>
                                        </p:tgtEl>
                                        <p:attrNameLst>
                                          <p:attrName>fill.on</p:attrName>
                                        </p:attrNameLst>
                                      </p:cBhvr>
                                      <p:to>
                                        <p:strVal val="true"/>
                                      </p:to>
                                    </p:set>
                                  </p:childTnLst>
                                </p:cTn>
                              </p:par>
                            </p:childTnLst>
                          </p:cTn>
                        </p:par>
                      </p:childTnLst>
                    </p:cTn>
                  </p:par>
                </p:childTnLst>
              </p:cTn>
              <p:nextCondLst>
                <p:cond evt="onClick" delay="0">
                  <p:tgtEl>
                    <p:spTgt spid="56"/>
                  </p:tgtEl>
                </p:cond>
              </p:nextCondLst>
            </p:seq>
          </p:childTnLst>
        </p:cTn>
      </p:par>
    </p:tnLst>
    <p:bldLst>
      <p:bldP spid="51" grpId="0" animBg="1"/>
      <p:bldP spid="55" grpId="0" animBg="1"/>
      <p:bldP spid="5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AEAE8EFC-84E1-44A5-B19D-1CAE340B02B6}" vid="{010B92F8-2E9D-4993-ABC6-5071BBCC9E2D}"/>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F228CB2E0C41246AC8926FE7492E8E5" ma:contentTypeVersion="15" ma:contentTypeDescription="Create a new document." ma:contentTypeScope="" ma:versionID="889627c90b06a1bc6b87060788474ed5">
  <xsd:schema xmlns:xsd="http://www.w3.org/2001/XMLSchema" xmlns:xs="http://www.w3.org/2001/XMLSchema" xmlns:p="http://schemas.microsoft.com/office/2006/metadata/properties" xmlns:ns3="716a656b-6a7f-458a-9669-1186079a1c24" targetNamespace="http://schemas.microsoft.com/office/2006/metadata/properties" ma:root="true" ma:fieldsID="4d87a8fb2c0aaf7fdbd7b140a23a1602" ns3:_="">
    <xsd:import namespace="716a656b-6a7f-458a-9669-1186079a1c2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MediaServiceOCR" minOccurs="0"/>
                <xsd:element ref="ns3:MediaServiceLocation" minOccurs="0"/>
                <xsd:element ref="ns3:MediaServiceObjectDetectorVersions" minOccurs="0"/>
                <xsd:element ref="ns3:MediaServiceSystemTags" minOccurs="0"/>
                <xsd:element ref="ns3:_activity"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6a656b-6a7f-458a-9669-1186079a1c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dexed="true" ma:internalName="MediaServiceLocation" ma:readOnly="true">
      <xsd:simpleType>
        <xsd:restriction base="dms:Text"/>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_activity" ma:index="21" nillable="true" ma:displayName="_activity" ma:hidden="true" ma:internalName="_activity">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716a656b-6a7f-458a-9669-1186079a1c24" xsi:nil="true"/>
  </documentManagement>
</p:properties>
</file>

<file path=customXml/itemProps1.xml><?xml version="1.0" encoding="utf-8"?>
<ds:datastoreItem xmlns:ds="http://schemas.openxmlformats.org/officeDocument/2006/customXml" ds:itemID="{DD9E9B3B-CC87-45CA-B363-2BE23E1C75E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6a656b-6a7f-458a-9669-1186079a1c2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37D2A50-6761-43D7-A83A-71649BF2F733}">
  <ds:schemaRefs>
    <ds:schemaRef ds:uri="http://schemas.microsoft.com/sharepoint/v3/contenttype/forms"/>
  </ds:schemaRefs>
</ds:datastoreItem>
</file>

<file path=customXml/itemProps3.xml><?xml version="1.0" encoding="utf-8"?>
<ds:datastoreItem xmlns:ds="http://schemas.openxmlformats.org/officeDocument/2006/customXml" ds:itemID="{71795336-C7F0-4389-99B9-6A2437A4B79D}">
  <ds:schemaRefs>
    <ds:schemaRef ds:uri="http://schemas.microsoft.com/office/2006/documentManagement/types"/>
    <ds:schemaRef ds:uri="http://purl.org/dc/elements/1.1/"/>
    <ds:schemaRef ds:uri="http://purl.org/dc/terms/"/>
    <ds:schemaRef ds:uri="http://schemas.microsoft.com/office/2006/metadata/properties"/>
    <ds:schemaRef ds:uri="http://purl.org/dc/dcmitype/"/>
    <ds:schemaRef ds:uri="http://www.w3.org/XML/1998/namespace"/>
    <ds:schemaRef ds:uri="http://schemas.microsoft.com/office/infopath/2007/PartnerControls"/>
    <ds:schemaRef ds:uri="http://schemas.openxmlformats.org/package/2006/metadata/core-properties"/>
    <ds:schemaRef ds:uri="716a656b-6a7f-458a-9669-1186079a1c24"/>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155</TotalTime>
  <Words>381</Words>
  <Application>Microsoft Office PowerPoint</Application>
  <PresentationFormat>On-screen Show (4:3)</PresentationFormat>
  <Paragraphs>110</Paragraphs>
  <Slides>12</Slides>
  <Notes>0</Notes>
  <HiddenSlides>1</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12</vt:i4>
      </vt:variant>
    </vt:vector>
  </HeadingPairs>
  <TitlesOfParts>
    <vt:vector size="18" baseType="lpstr">
      <vt:lpstr>Twinkl</vt:lpstr>
      <vt:lpstr>Roboto</vt:lpstr>
      <vt:lpstr>Arial</vt:lpstr>
      <vt:lpstr>Calibri</vt:lpstr>
      <vt:lpstr>Slide Layouts</vt:lpstr>
      <vt:lpstr>Disclaimers/Guidance</vt:lpstr>
      <vt:lpstr>PowerPoint Presentation</vt:lpstr>
      <vt:lpstr>PowerPoint Presentation</vt:lpstr>
      <vt:lpstr>Converting  Fractions to Decimals</vt:lpstr>
      <vt:lpstr>Converting  Fractions to Decimals</vt:lpstr>
      <vt:lpstr>Converting  Fractions to Decimals</vt:lpstr>
      <vt:lpstr>Converting  Fractions to Decimals</vt:lpstr>
      <vt:lpstr>Converting  Fractions to Decimals</vt:lpstr>
      <vt:lpstr>Converting  Fractions to Decimals</vt:lpstr>
      <vt:lpstr>Converting  Fractions to Decimals</vt:lpstr>
      <vt:lpstr>Converting  Fractions to Decimals</vt:lpstr>
      <vt:lpstr>Converting  Fractions to Decimals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Ltd</dc:creator>
  <cp:lastModifiedBy>James Greener</cp:lastModifiedBy>
  <cp:revision>24</cp:revision>
  <dcterms:created xsi:type="dcterms:W3CDTF">2023-04-17T09:07:47Z</dcterms:created>
  <dcterms:modified xsi:type="dcterms:W3CDTF">2025-01-09T08:48:11Z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0x0101005F228CB2E0C41246AC8926FE7492E8E5</vt:lpwstr>
  </property>
</Properties>
</file>