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257" r:id="rId5"/>
    <p:sldId id="260" r:id="rId6"/>
    <p:sldId id="289" r:id="rId7"/>
    <p:sldId id="290" r:id="rId8"/>
    <p:sldId id="302" r:id="rId9"/>
    <p:sldId id="303" r:id="rId10"/>
    <p:sldId id="304" r:id="rId11"/>
    <p:sldId id="305" r:id="rId12"/>
    <p:sldId id="285" r:id="rId13"/>
    <p:sldId id="295" r:id="rId14"/>
    <p:sldId id="294" r:id="rId15"/>
    <p:sldId id="297" r:id="rId16"/>
    <p:sldId id="298" r:id="rId17"/>
    <p:sldId id="299" r:id="rId18"/>
    <p:sldId id="300" r:id="rId19"/>
    <p:sldId id="301" r:id="rId20"/>
    <p:sldId id="308" r:id="rId21"/>
    <p:sldId id="288" r:id="rId22"/>
    <p:sldId id="306" r:id="rId23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9D823D-641A-4A9D-CDCE-7A9F48FAC49F}" v="15" dt="2025-01-08T08:25:00.526"/>
    <p1510:client id="{31106F42-E53F-42E0-B2DB-80DB870B3776}" v="1159" dt="2025-01-08T09:02:24.081"/>
    <p1510:client id="{647DE4CC-9165-D685-0FB7-038365C74056}" v="107" dt="2025-01-08T08:28:05.712"/>
  </p1510:revLst>
</p1510:revInfo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8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24/8/2016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24/8/2016</a:t>
            </a:r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Click to edit Master text styles</a:t>
            </a:r>
          </a:p>
          <a:p>
            <a:pPr lvl="1" rtl="0"/>
            <a:r>
              <a:t>Second level</a:t>
            </a:r>
          </a:p>
          <a:p>
            <a:pPr lvl="2" rtl="0"/>
            <a:r>
              <a:t>Third level</a:t>
            </a:r>
          </a:p>
          <a:p>
            <a:pPr lvl="3" rtl="0"/>
            <a:r>
              <a:t>Fourth level</a:t>
            </a:r>
          </a:p>
          <a:p>
            <a:pPr lvl="4" rtl="0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rtlCol="0" anchor="b">
            <a:normAutofit/>
          </a:bodyPr>
          <a:lstStyle>
            <a:lvl1pPr algn="l">
              <a:defRPr sz="54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rtlCol="0"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392572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8571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7494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8950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6991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9700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648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2214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6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/>
              <a:t>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022B156B-59AE-415F-B24B-8756D48BB977}" type="slidenum">
              <a:rPr lang="en-US" smtClean="0"/>
              <a:pPr rtl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/>
              <a:t>24/8/2016</a:t>
            </a:r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oxfordowl.co.uk/for-pupils/pupil-home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CzqrkCAR40c" TargetMode="External"/><Relationship Id="rId2" Type="http://schemas.openxmlformats.org/officeDocument/2006/relationships/hyperlink" Target="https://www.bbc.co.uk/iplayer/episode/b08dmjsk/numberblocks-series-1-holes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youtube.com/watch?v=8VCpa4blanQ" TargetMode="Externa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32368" y="1783010"/>
            <a:ext cx="7142923" cy="1828800"/>
          </a:xfrm>
        </p:spPr>
        <p:txBody>
          <a:bodyPr rtlCol="0">
            <a:noAutofit/>
          </a:bodyPr>
          <a:lstStyle/>
          <a:p>
            <a:pPr>
              <a:lnSpc>
                <a:spcPct val="150000"/>
              </a:lnSpc>
            </a:pPr>
            <a:br>
              <a:rPr lang="en-gb" sz="4800" u="sng">
                <a:latin typeface="Comic Sans MS" panose="030F0702030302020204" pitchFamily="66" charset="0"/>
              </a:rPr>
            </a:br>
            <a:r>
              <a:rPr lang="en-GB" sz="4400">
                <a:latin typeface="Comic Sans MS"/>
              </a:rPr>
              <a:t>Wednesday 8th January 2025</a:t>
            </a:r>
            <a:endParaRPr lang="en-gb" sz="440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3719">
        <p:fade/>
      </p:transition>
    </mc:Choice>
    <mc:Fallback xmlns="">
      <p:transition spd="med" advTm="13719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1960" y="660069"/>
            <a:ext cx="5401849" cy="647081"/>
          </a:xfrm>
        </p:spPr>
        <p:txBody>
          <a:bodyPr rtlCol="0"/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Phonics and Reading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5763" y="1428750"/>
            <a:ext cx="7571075" cy="4769181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0" indent="0" fontAlgn="t">
              <a:buNone/>
            </a:pP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Review the flashcards of all the sounds we have learnt so far. (If you don’t have the full set, the sound mats are included on Slide 4.) </a:t>
            </a:r>
            <a:r>
              <a:rPr lang="en-US" sz="1800" b="0" i="0" u="none" strike="noStrike">
                <a:solidFill>
                  <a:srgbClr val="4D290B"/>
                </a:solidFill>
                <a:effectLst/>
                <a:latin typeface="Comic Sans MS" panose="030F0702030302020204" pitchFamily="66" charset="0"/>
              </a:rPr>
              <a:t>Pay particular attention to any that your child is not sure of and return to them during the day. Say the sound for your child to repeat back to you. A </a:t>
            </a:r>
            <a:r>
              <a:rPr lang="en-US" sz="1800">
                <a:solidFill>
                  <a:srgbClr val="4D290B"/>
                </a:solidFill>
                <a:latin typeface="Comic Sans MS" panose="030F0702030302020204" pitchFamily="66" charset="0"/>
              </a:rPr>
              <a:t>video of the ELS Phase 3 sound pronunciation can be found here: https://www.youtube.com/watch?v=gDInVjBUGC0</a:t>
            </a:r>
            <a:r>
              <a:rPr lang="en-US" sz="1800" b="0" i="0" u="none" strike="noStrike">
                <a:solidFill>
                  <a:srgbClr val="4D290B"/>
                </a:solidFill>
                <a:effectLst/>
                <a:latin typeface="Comic Sans MS" panose="030F0702030302020204" pitchFamily="66" charset="0"/>
              </a:rPr>
              <a:t> </a:t>
            </a:r>
            <a:endParaRPr lang="en-US">
              <a:solidFill>
                <a:schemeClr val="tx1">
                  <a:lumMod val="50000"/>
                </a:schemeClr>
              </a:solidFill>
              <a:latin typeface="Comic Sans MS"/>
            </a:endParaRPr>
          </a:p>
          <a:p>
            <a:pPr marL="0" indent="0">
              <a:buNone/>
            </a:pP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2. Apply your blending skills to read the e-book on the </a:t>
            </a:r>
            <a:r>
              <a:rPr lang="en-US" err="1">
                <a:solidFill>
                  <a:schemeClr val="tx1">
                    <a:lumMod val="50000"/>
                  </a:schemeClr>
                </a:solidFill>
                <a:latin typeface="Comic Sans MS"/>
              </a:rPr>
              <a:t>ebook</a:t>
            </a: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 library: </a:t>
            </a:r>
            <a:r>
              <a:rPr lang="en-US">
                <a:solidFill>
                  <a:schemeClr val="tx1">
                    <a:lumMod val="50000"/>
                  </a:schemeClr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https://www.oxfordowl.co.uk/for-pupils/pupil-home</a:t>
            </a:r>
            <a:endParaRPr lang="en-US">
              <a:solidFill>
                <a:schemeClr val="tx1">
                  <a:lumMod val="50000"/>
                </a:schemeClr>
              </a:solidFill>
              <a:latin typeface="Comic Sans MS" panose="030F0702030302020204" pitchFamily="66" charset="0"/>
              <a:ea typeface="+mn-lt"/>
              <a:cs typeface="+mn-lt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US">
                <a:solidFill>
                  <a:schemeClr val="tx1">
                    <a:lumMod val="50000"/>
                  </a:schemeClr>
                </a:solidFill>
                <a:latin typeface="Segoe Print"/>
              </a:rPr>
              <a:t>C</a:t>
            </a: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lick on "Students." </a:t>
            </a:r>
            <a:b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</a:b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Username: Reception2024-25 </a:t>
            </a:r>
            <a:b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</a:b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Password: Reading </a:t>
            </a:r>
            <a:b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</a:b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ELS Library &gt; Search “Stop that Train” </a:t>
            </a:r>
          </a:p>
          <a:p>
            <a:pPr marL="0" indent="0">
              <a:buNone/>
            </a:pP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Alternatively, choose any of the Little Blending Books 1 – 9 or any e-book up to Reception Autumn 2, Week 6</a:t>
            </a:r>
          </a:p>
        </p:txBody>
      </p:sp>
      <p:pic>
        <p:nvPicPr>
          <p:cNvPr id="4" name="Picture 3" descr="A book cover with a bird and flowers&#10;&#10;Description automatically generated">
            <a:extLst>
              <a:ext uri="{FF2B5EF4-FFF2-40B4-BE49-F238E27FC236}">
                <a16:creationId xmlns:a16="http://schemas.microsoft.com/office/drawing/2014/main" id="{8EAB7546-E8DA-D208-D260-09DE70C71A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8469" y="312592"/>
            <a:ext cx="3745923" cy="26167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CC3B4B6-09B2-3222-22EC-4B621677A6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0021" y="3211627"/>
            <a:ext cx="3182817" cy="3333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BA1600-9D44-A9E0-A2F9-C48F177794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C91FE-0474-A126-87CB-807AE41FF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960" y="660069"/>
            <a:ext cx="5401849" cy="647081"/>
          </a:xfrm>
        </p:spPr>
        <p:txBody>
          <a:bodyPr rtlCol="0"/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Phonics and Writing</a:t>
            </a:r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7BEDF777-63F2-7A63-FEE8-03EACAC7BDA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756" t="1288" r="504" b="-1288"/>
          <a:stretch/>
        </p:blipFill>
        <p:spPr>
          <a:xfrm>
            <a:off x="5951473" y="2965540"/>
            <a:ext cx="6093236" cy="352674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AF8E6B-DA5E-2786-7819-BB1BCFC7DBFC}"/>
              </a:ext>
            </a:extLst>
          </p:cNvPr>
          <p:cNvSpPr txBox="1"/>
          <p:nvPr/>
        </p:nvSpPr>
        <p:spPr>
          <a:xfrm>
            <a:off x="249382" y="1302327"/>
            <a:ext cx="11610107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solidFill>
                  <a:schemeClr val="tx1">
                    <a:lumMod val="50000"/>
                  </a:schemeClr>
                </a:solidFill>
                <a:latin typeface="Comic Sans MS"/>
              </a:rPr>
              <a:t>Using a pencil on paper, can you write the words to match the following pictures? When writing a word, sound out the word first (use the spelling sequence below) e.g. “pain” would be sounded out as “p - ai - n.” You can then use the sound mats (Slide 4) to help you write the word.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72EFFD2-1479-05C5-F2D1-5A8564CE197D}"/>
              </a:ext>
            </a:extLst>
          </p:cNvPr>
          <p:cNvSpPr txBox="1"/>
          <p:nvPr/>
        </p:nvSpPr>
        <p:spPr>
          <a:xfrm>
            <a:off x="500063" y="4843463"/>
            <a:ext cx="515778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Remember to use correct letter formation for each letter – Slides 5, 6, 7, 8 have the letter formation families to help you!</a:t>
            </a:r>
          </a:p>
          <a:p>
            <a:endParaRPr lang="en-GB"/>
          </a:p>
          <a:p>
            <a:r>
              <a:rPr lang="en-GB"/>
              <a:t>{Word answers: p</a:t>
            </a:r>
            <a:r>
              <a:rPr lang="en-GB" u="sng"/>
              <a:t>ai</a:t>
            </a:r>
            <a:r>
              <a:rPr lang="en-GB"/>
              <a:t>n, g</a:t>
            </a:r>
            <a:r>
              <a:rPr lang="en-GB" u="sng"/>
              <a:t>oa</a:t>
            </a:r>
            <a:r>
              <a:rPr lang="en-GB"/>
              <a:t>t, </a:t>
            </a:r>
            <a:r>
              <a:rPr lang="en-GB" u="sng"/>
              <a:t>sh</a:t>
            </a:r>
            <a:r>
              <a:rPr lang="en-GB"/>
              <a:t>ed}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803AB8-9000-DB8E-4B8F-D52913043C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196" y="3030138"/>
            <a:ext cx="1953940" cy="16413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254E36-DE43-FAD5-926C-28FA5F487E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4287" y="2987006"/>
            <a:ext cx="1604450" cy="172432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BCD6C15-F92D-3EEC-1439-0FA1496E0F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4208" y="2948858"/>
            <a:ext cx="1606956" cy="1729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62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42448E-4AA2-7AF6-3C7B-3492B24E3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BD257-39F4-6930-4E8C-040BACA54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910" y="234238"/>
            <a:ext cx="6434690" cy="647081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Phonics Resources </a:t>
            </a:r>
            <a:r>
              <a:rPr lang="en-GB" u="sng">
                <a:latin typeface="Comic Sans MS" panose="030F0702030302020204" pitchFamily="66" charset="0"/>
              </a:rPr>
              <a:t>–</a:t>
            </a:r>
            <a:r>
              <a:rPr lang="en-gb" u="sng">
                <a:latin typeface="Comic Sans MS" panose="030F0702030302020204" pitchFamily="66" charset="0"/>
              </a:rPr>
              <a:t> Sound mats</a:t>
            </a:r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4" name="Content Placeholder 3" descr="A screenshot of a game&#10;&#10;Description automatically generated">
            <a:extLst>
              <a:ext uri="{FF2B5EF4-FFF2-40B4-BE49-F238E27FC236}">
                <a16:creationId xmlns:a16="http://schemas.microsoft.com/office/drawing/2014/main" id="{6A8EA7CD-0708-D650-D44F-50BD6F19C5D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08068" y="1291040"/>
            <a:ext cx="3682867" cy="5009181"/>
          </a:xfrm>
        </p:spPr>
      </p:pic>
      <p:pic>
        <p:nvPicPr>
          <p:cNvPr id="6" name="Picture 5" descr="A screenshot of a chart&#10;&#10;Description automatically generated">
            <a:extLst>
              <a:ext uri="{FF2B5EF4-FFF2-40B4-BE49-F238E27FC236}">
                <a16:creationId xmlns:a16="http://schemas.microsoft.com/office/drawing/2014/main" id="{303A71E1-70BC-6AD2-BED0-1880701109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4358" y="1296511"/>
            <a:ext cx="4516926" cy="422132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EF90C0-71CD-DA68-8FF2-5104640A5C07}"/>
              </a:ext>
            </a:extLst>
          </p:cNvPr>
          <p:cNvSpPr txBox="1"/>
          <p:nvPr/>
        </p:nvSpPr>
        <p:spPr>
          <a:xfrm>
            <a:off x="7716982" y="4738254"/>
            <a:ext cx="2355272" cy="78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50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FAAFF-7138-49D9-58FA-AF62532C4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036F1-EAE2-A900-F1E0-4C43CAC51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273" y="0"/>
            <a:ext cx="9020294" cy="647081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Letter Formation / Handwriting Resources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66947C-2C7C-67DC-3906-B9A999A4DB3F}"/>
              </a:ext>
            </a:extLst>
          </p:cNvPr>
          <p:cNvSpPr txBox="1"/>
          <p:nvPr/>
        </p:nvSpPr>
        <p:spPr>
          <a:xfrm>
            <a:off x="7716982" y="4738254"/>
            <a:ext cx="2355272" cy="78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F66820D-7CB6-6607-4A6D-004667FD32D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79425" y="864263"/>
            <a:ext cx="8435541" cy="5781132"/>
          </a:xfrm>
        </p:spPr>
      </p:pic>
    </p:spTree>
    <p:extLst>
      <p:ext uri="{BB962C8B-B14F-4D97-AF65-F5344CB8AC3E}">
        <p14:creationId xmlns:p14="http://schemas.microsoft.com/office/powerpoint/2010/main" val="85339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BB3F7-A09A-0F25-0265-3B10A17B8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D9067-9FEC-FC70-10E3-FD491E5E4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273" y="0"/>
            <a:ext cx="9020294" cy="647081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Letter Formation / Handwriting Resources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CBD06C-9A40-786B-C7FD-5CF30B9417FF}"/>
              </a:ext>
            </a:extLst>
          </p:cNvPr>
          <p:cNvSpPr txBox="1"/>
          <p:nvPr/>
        </p:nvSpPr>
        <p:spPr>
          <a:xfrm>
            <a:off x="7716982" y="4738254"/>
            <a:ext cx="2355272" cy="78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F684FB-34CC-4146-6F3F-7D92BA4EB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955" y="647081"/>
            <a:ext cx="8764612" cy="594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5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15F4E3-4B12-3BB9-D59E-0E9557BD7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00A0B-DEEE-8842-8901-8D0E7010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273" y="0"/>
            <a:ext cx="9020294" cy="647081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Letter Formation / Handwriting Resources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2CCF64-7B64-CC29-A298-3949C1627366}"/>
              </a:ext>
            </a:extLst>
          </p:cNvPr>
          <p:cNvSpPr txBox="1"/>
          <p:nvPr/>
        </p:nvSpPr>
        <p:spPr>
          <a:xfrm>
            <a:off x="7716982" y="4738254"/>
            <a:ext cx="2355272" cy="78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A52C5D-8AF5-2434-177F-E2E2BA61A3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331" y="647081"/>
            <a:ext cx="8840807" cy="615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0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E8A98-E8B8-D6E9-70DB-B8EDDBD54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98E0F-55A5-F8B4-7C09-3EFC01A54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273" y="0"/>
            <a:ext cx="9020294" cy="647081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Letter Formation / Handwriting Resources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62B128-DE25-C00D-7D74-DF66FCBF4DB5}"/>
              </a:ext>
            </a:extLst>
          </p:cNvPr>
          <p:cNvSpPr txBox="1"/>
          <p:nvPr/>
        </p:nvSpPr>
        <p:spPr>
          <a:xfrm>
            <a:off x="7716982" y="4738254"/>
            <a:ext cx="2355272" cy="78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B9B21E-F943-9DD6-E5DC-F7033B313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763" y="647081"/>
            <a:ext cx="9020293" cy="612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24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>
            <a:normAutofit/>
          </a:bodyPr>
          <a:lstStyle/>
          <a:p>
            <a:r>
              <a:rPr lang="en-gb" u="sng">
                <a:latin typeface="Comic Sans MS"/>
              </a:rPr>
              <a:t>Maths </a:t>
            </a:r>
            <a:endParaRPr lang="en-gb" u="sng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35663"/>
            <a:ext cx="11653776" cy="17933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solidFill>
                  <a:schemeClr val="tx1">
                    <a:lumMod val="50000"/>
                  </a:schemeClr>
                </a:solidFill>
                <a:latin typeface="Arial"/>
                <a:ea typeface="+mn-lt"/>
                <a:cs typeface="+mn-lt"/>
              </a:rPr>
              <a:t>Today's focus is on the number 5! We will be focusing on the composition of the number 5. Please begin by doing the Eye Spy number 5 worksheet to warm up our brains!</a:t>
            </a: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  <a:latin typeface="Segoe Print"/>
              <a:ea typeface="Calibri"/>
              <a:cs typeface="Calibri"/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43208" t="17349" r="24053" b="1178"/>
          <a:stretch/>
        </p:blipFill>
        <p:spPr bwMode="auto">
          <a:xfrm>
            <a:off x="3218151" y="1474499"/>
            <a:ext cx="5851959" cy="52080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7980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>
            <a:normAutofit/>
          </a:bodyPr>
          <a:lstStyle/>
          <a:p>
            <a:r>
              <a:rPr lang="en-gb" u="sng">
                <a:latin typeface="Comic Sans MS"/>
              </a:rPr>
              <a:t>Maths </a:t>
            </a:r>
            <a:endParaRPr lang="en-gb" u="sng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35663"/>
            <a:ext cx="11653776" cy="17933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  <a:latin typeface="Segoe Print"/>
              <a:ea typeface="Calibri"/>
              <a:cs typeface="Calibri"/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7580" y="630883"/>
            <a:ext cx="810997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A5315">
                    <a:lumMod val="50000"/>
                  </a:srgbClr>
                </a:solidFill>
                <a:effectLst/>
                <a:uLnTx/>
                <a:uFillTx/>
                <a:latin typeface="Arial"/>
                <a:ea typeface="+mn-lt"/>
                <a:cs typeface="+mn-lt"/>
              </a:rPr>
              <a:t>Please watch this </a:t>
            </a:r>
            <a:r>
              <a:rPr kumimoji="0" lang="en-US" sz="1800" b="0" i="0" u="none" strike="noStrike" kern="1200" cap="none" spc="0" normalizeH="0" baseline="0" noProof="0" err="1">
                <a:ln>
                  <a:noFill/>
                </a:ln>
                <a:solidFill>
                  <a:srgbClr val="9A5315">
                    <a:lumMod val="50000"/>
                  </a:srgbClr>
                </a:solidFill>
                <a:effectLst/>
                <a:uLnTx/>
                <a:uFillTx/>
                <a:latin typeface="Arial"/>
                <a:ea typeface="+mn-lt"/>
                <a:cs typeface="+mn-lt"/>
              </a:rPr>
              <a:t>NumberBlock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A5315">
                    <a:lumMod val="50000"/>
                  </a:srgbClr>
                </a:solidFill>
                <a:effectLst/>
                <a:uLnTx/>
                <a:uFillTx/>
                <a:latin typeface="Arial"/>
                <a:ea typeface="+mn-lt"/>
                <a:cs typeface="+mn-lt"/>
              </a:rPr>
              <a:t> video on Number 5: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A5315">
                    <a:lumMod val="50000"/>
                  </a:srgbClr>
                </a:solidFill>
                <a:effectLst/>
                <a:uLnTx/>
                <a:uFillTx/>
                <a:latin typeface="Arial"/>
                <a:ea typeface="+mn-lt"/>
                <a:cs typeface="+mn-lt"/>
                <a:hlinkClick r:id="rId2"/>
              </a:rPr>
              <a:t>https://www.bbc.co.uk/iplayer/episode/b08dmjsk/numberblocks-series-1-holes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9A5315">
                  <a:lumMod val="50000"/>
                </a:srgbClr>
              </a:solidFill>
              <a:effectLst/>
              <a:uLnTx/>
              <a:uFillTx/>
              <a:latin typeface="Arial"/>
              <a:ea typeface="+mn-lt"/>
              <a:cs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9A5315">
                    <a:lumMod val="50000"/>
                  </a:srgbClr>
                </a:solidFill>
                <a:effectLst/>
                <a:uLnTx/>
                <a:uFillTx/>
                <a:latin typeface="Arial"/>
                <a:ea typeface="+mn-lt"/>
                <a:cs typeface="+mn-lt"/>
              </a:rPr>
              <a:t> 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9A5315"/>
              </a:solidFill>
              <a:effectLst/>
              <a:uLnTx/>
              <a:uFillTx/>
              <a:latin typeface="Segoe Print"/>
              <a:ea typeface="+mn-ea"/>
              <a:cs typeface="+mn-cs"/>
            </a:endParaRPr>
          </a:p>
        </p:txBody>
      </p:sp>
      <p:pic>
        <p:nvPicPr>
          <p:cNvPr id="5" name="Content Placeholder 7" descr="Shape, circle&#10;&#10;Description automatically generated">
            <a:hlinkClick r:id="rId3"/>
            <a:extLst>
              <a:ext uri="{FF2B5EF4-FFF2-40B4-BE49-F238E27FC236}">
                <a16:creationId xmlns:a16="http://schemas.microsoft.com/office/drawing/2014/main" id="{065F129F-FBA0-469C-BD69-4D45C78B38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200" y="1486668"/>
            <a:ext cx="7081569" cy="3983383"/>
          </a:xfrm>
        </p:spPr>
      </p:pic>
      <p:sp>
        <p:nvSpPr>
          <p:cNvPr id="4" name="Rectangle 3"/>
          <p:cNvSpPr/>
          <p:nvPr/>
        </p:nvSpPr>
        <p:spPr>
          <a:xfrm>
            <a:off x="968618" y="5590724"/>
            <a:ext cx="10484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9A5315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Did you notice that when </a:t>
            </a:r>
            <a:r>
              <a:rPr kumimoji="0" lang="en-GB" sz="1800" b="0" i="0" u="none" strike="noStrike" kern="1200" cap="none" spc="0" normalizeH="0" baseline="0" noProof="0" err="1">
                <a:ln>
                  <a:noFill/>
                </a:ln>
                <a:solidFill>
                  <a:srgbClr val="9A5315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Numberblock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9A5315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Five loses her head she is made from Four and One? 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9A5315"/>
              </a:solidFill>
              <a:effectLst/>
              <a:uLnTx/>
              <a:uFillTx/>
              <a:latin typeface="Segoe Prin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596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>
            <a:normAutofit/>
          </a:bodyPr>
          <a:lstStyle/>
          <a:p>
            <a:r>
              <a:rPr lang="en-gb" u="sng">
                <a:latin typeface="Comic Sans MS"/>
              </a:rPr>
              <a:t>Maths </a:t>
            </a:r>
            <a:endParaRPr lang="en-gb" u="sng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35663"/>
            <a:ext cx="11953054" cy="1793329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buNone/>
            </a:pPr>
            <a:r>
              <a:rPr lang="en-US" sz="72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Today we are focusing on what number five is made up from. Let’s begin by singing 5 speckled frogs! </a:t>
            </a:r>
            <a:br>
              <a:rPr lang="en-US" sz="72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72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https://www.youtube.com/watch?v=8VCpa4blanQ</a:t>
            </a:r>
            <a:r>
              <a:rPr lang="en-US" sz="72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7200" i="1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I’ve brought in some little speckled frogs today! 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7200" i="1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Here’s a log for them to sit on. </a:t>
            </a:r>
            <a:r>
              <a:rPr lang="en-GB" sz="7200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[Place the 5 frogs onto your log where all the children can clearly see them.]</a:t>
            </a:r>
            <a:r>
              <a:rPr lang="en-GB" sz="7200" i="1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7200" i="1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Here we have a pool for them. </a:t>
            </a:r>
            <a:r>
              <a:rPr lang="en-GB" sz="7200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[Place your piece of blue cloth or paper near the log.]</a:t>
            </a:r>
            <a:endParaRPr lang="en-GB" sz="7200" i="1">
              <a:solidFill>
                <a:srgbClr val="595959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7200" i="1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Let’s sing our song again!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7200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Sing the whole of ‘5 Little Speckled Frogs’ encouraging the children to join in. As you sing about each frog jumping into the pool, place them on the cloth/paper. At the end of each verse, draw attention to the composition of the group: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7200" i="1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How many frogs are on the log? How many are in the pool?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7200" i="1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How many are there altogether? </a:t>
            </a:r>
            <a:r>
              <a:rPr lang="en-GB" sz="7200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[Use gestures to indicate the different groups and the whole amount.]</a:t>
            </a:r>
            <a:endParaRPr lang="en-GB" sz="7200" i="1">
              <a:solidFill>
                <a:srgbClr val="595959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7200" i="1">
                <a:solidFill>
                  <a:srgbClr val="595959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Can you show me on your fingers?</a:t>
            </a: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  <a:latin typeface="Segoe Print"/>
              <a:ea typeface="Calibri"/>
              <a:cs typeface="Calibri"/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7" name="Picture 6"/>
          <p:cNvPicPr/>
          <p:nvPr/>
        </p:nvPicPr>
        <p:blipFill rotWithShape="1">
          <a:blip r:embed="rId3"/>
          <a:srcRect l="12963" t="21995" r="13251" b="22665"/>
          <a:stretch/>
        </p:blipFill>
        <p:spPr bwMode="auto">
          <a:xfrm>
            <a:off x="5625524" y="1050924"/>
            <a:ext cx="4229100" cy="17015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9897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>
            <a:normAutofit/>
          </a:bodyPr>
          <a:lstStyle/>
          <a:p>
            <a:r>
              <a:rPr lang="en-gb" u="sng">
                <a:latin typeface="Comic Sans MS"/>
              </a:rPr>
              <a:t>Maths </a:t>
            </a:r>
            <a:endParaRPr lang="en-gb" u="sng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35663"/>
            <a:ext cx="11953054" cy="1793329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frogs altogether.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jumped into the pool.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were left on the log.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make </a:t>
            </a: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16619" t="35316" r="20895" b="18835"/>
          <a:stretch/>
        </p:blipFill>
        <p:spPr bwMode="auto">
          <a:xfrm>
            <a:off x="5105810" y="2909302"/>
            <a:ext cx="6104083" cy="23831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27919" t="27571" r="33360" b="7683"/>
          <a:stretch/>
        </p:blipFill>
        <p:spPr bwMode="auto">
          <a:xfrm>
            <a:off x="6786828" y="438267"/>
            <a:ext cx="2219325" cy="19907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26164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>
            <a:normAutofit/>
          </a:bodyPr>
          <a:lstStyle/>
          <a:p>
            <a:r>
              <a:rPr lang="en-gb" u="sng">
                <a:latin typeface="Comic Sans MS"/>
              </a:rPr>
              <a:t>Maths </a:t>
            </a:r>
            <a:endParaRPr lang="en-gb" u="sng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35663"/>
            <a:ext cx="11953054" cy="1793329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frogs altogether.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jumped into the pool.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were left on the log.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make </a:t>
            </a: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14790" t="25403" r="19400" b="20384"/>
          <a:stretch/>
        </p:blipFill>
        <p:spPr bwMode="auto">
          <a:xfrm>
            <a:off x="5669396" y="698889"/>
            <a:ext cx="3771900" cy="16668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3"/>
          <a:srcRect l="20940" t="35006" r="22557" b="12949"/>
          <a:stretch/>
        </p:blipFill>
        <p:spPr bwMode="auto">
          <a:xfrm>
            <a:off x="5141769" y="2781764"/>
            <a:ext cx="5646304" cy="25065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5342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>
            <a:normAutofit/>
          </a:bodyPr>
          <a:lstStyle/>
          <a:p>
            <a:r>
              <a:rPr lang="en-gb" u="sng">
                <a:latin typeface="Comic Sans MS"/>
              </a:rPr>
              <a:t>Maths </a:t>
            </a:r>
            <a:endParaRPr lang="en-gb" u="sng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35663"/>
            <a:ext cx="11953054" cy="1793329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frogs altogether.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jumped into the pool.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were left on the log.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make </a:t>
            </a: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14791" t="27261" r="16242" b="10471"/>
          <a:stretch/>
        </p:blipFill>
        <p:spPr bwMode="auto">
          <a:xfrm>
            <a:off x="5865234" y="575064"/>
            <a:ext cx="3952875" cy="19145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18613" t="31599" r="19898" b="20075"/>
          <a:stretch/>
        </p:blipFill>
        <p:spPr bwMode="auto">
          <a:xfrm>
            <a:off x="5645439" y="2907723"/>
            <a:ext cx="5669106" cy="25417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380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>
            <a:normAutofit/>
          </a:bodyPr>
          <a:lstStyle/>
          <a:p>
            <a:r>
              <a:rPr lang="en-gb" u="sng">
                <a:latin typeface="Comic Sans MS"/>
              </a:rPr>
              <a:t>Maths </a:t>
            </a:r>
            <a:endParaRPr lang="en-gb" u="sng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35663"/>
            <a:ext cx="11953054" cy="1793329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frogs altogether.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jumped into the pool.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was left on the log.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make </a:t>
            </a: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14126" t="25712" r="16741" b="13878"/>
          <a:stretch/>
        </p:blipFill>
        <p:spPr bwMode="auto">
          <a:xfrm>
            <a:off x="5878945" y="486784"/>
            <a:ext cx="3962400" cy="18573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3"/>
          <a:srcRect l="19278" t="38104" r="19898" b="14188"/>
          <a:stretch/>
        </p:blipFill>
        <p:spPr bwMode="auto">
          <a:xfrm>
            <a:off x="5239615" y="2577871"/>
            <a:ext cx="6472093" cy="24767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6574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>
            <a:normAutofit/>
          </a:bodyPr>
          <a:lstStyle/>
          <a:p>
            <a:r>
              <a:rPr lang="en-gb" u="sng">
                <a:latin typeface="Comic Sans MS"/>
              </a:rPr>
              <a:t>Maths </a:t>
            </a:r>
            <a:endParaRPr lang="en-gb" u="sng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35663"/>
            <a:ext cx="11953054" cy="1793329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720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frogs altogether.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jumped into the pool.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were left on the log. </a:t>
            </a:r>
          </a:p>
          <a:p>
            <a:pPr marL="0" indent="0">
              <a:buNone/>
            </a:pP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make </a:t>
            </a:r>
            <a:r>
              <a:rPr lang="en-US" sz="144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11" name="Picture 10"/>
          <p:cNvPicPr/>
          <p:nvPr/>
        </p:nvPicPr>
        <p:blipFill rotWithShape="1">
          <a:blip r:embed="rId2"/>
          <a:srcRect l="14790" t="27571" r="15743" b="3036"/>
          <a:stretch/>
        </p:blipFill>
        <p:spPr bwMode="auto">
          <a:xfrm>
            <a:off x="5795529" y="203027"/>
            <a:ext cx="4373707" cy="25863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 rotWithShape="1">
          <a:blip r:embed="rId3"/>
          <a:srcRect l="16286" t="30049" r="19234" b="12330"/>
          <a:stretch/>
        </p:blipFill>
        <p:spPr bwMode="auto">
          <a:xfrm>
            <a:off x="5310331" y="3222016"/>
            <a:ext cx="5523923" cy="23659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8617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>
            <a:normAutofit/>
          </a:bodyPr>
          <a:lstStyle/>
          <a:p>
            <a:r>
              <a:rPr lang="en-gb" u="sng">
                <a:latin typeface="Comic Sans MS"/>
              </a:rPr>
              <a:t>Maths </a:t>
            </a:r>
            <a:endParaRPr lang="en-gb" u="sng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35663"/>
            <a:ext cx="11953054" cy="1793329"/>
          </a:xfrm>
        </p:spPr>
        <p:txBody>
          <a:bodyPr vert="horz" lIns="91440" tIns="45720" rIns="91440" bIns="45720" rtlCol="0" anchor="t">
            <a:normAutofit fontScale="32500" lnSpcReduction="20000"/>
          </a:bodyPr>
          <a:lstStyle/>
          <a:p>
            <a:pPr marL="0" indent="0">
              <a:buNone/>
            </a:pPr>
            <a:r>
              <a:rPr lang="en-US" sz="1440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now have a go at this worksheet to reinforce composition of 5 using a 5s frame. </a:t>
            </a:r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34068" t="21994" r="15411" b="2417"/>
          <a:stretch/>
        </p:blipFill>
        <p:spPr bwMode="auto">
          <a:xfrm>
            <a:off x="1729508" y="1897496"/>
            <a:ext cx="7820891" cy="48635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6861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214726"/>
            <a:ext cx="6234954" cy="775252"/>
          </a:xfrm>
        </p:spPr>
        <p:txBody>
          <a:bodyPr rtlCol="0">
            <a:normAutofit/>
          </a:bodyPr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Understanding the World 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CCB87A-E1CA-9D0F-9425-AAC9A7A7D6FD}"/>
              </a:ext>
            </a:extLst>
          </p:cNvPr>
          <p:cNvSpPr txBox="1"/>
          <p:nvPr/>
        </p:nvSpPr>
        <p:spPr>
          <a:xfrm>
            <a:off x="542925" y="1157288"/>
            <a:ext cx="89725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>
                <a:solidFill>
                  <a:schemeClr val="tx1">
                    <a:lumMod val="50000"/>
                  </a:schemeClr>
                </a:solidFill>
                <a:latin typeface="Comic Sans MS"/>
              </a:rPr>
              <a:t>Today, we are continuing to learn about what happens in winter by exploring the concept of freezing and melting.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CEE968-16B4-927B-4369-91846D625AAA}"/>
              </a:ext>
            </a:extLst>
          </p:cNvPr>
          <p:cNvSpPr txBox="1"/>
          <p:nvPr/>
        </p:nvSpPr>
        <p:spPr>
          <a:xfrm>
            <a:off x="5307807" y="2928938"/>
            <a:ext cx="511492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sz="3200" b="0" i="0" u="none" strike="noStrike">
                <a:solidFill>
                  <a:srgbClr val="1F1F1F"/>
                </a:solidFill>
                <a:effectLst/>
                <a:latin typeface="Arial" panose="020B0604020202020204" pitchFamily="34" charset="0"/>
              </a:rPr>
            </a:br>
            <a:r>
              <a:rPr lang="en-GB" sz="3200"/>
              <a:t> </a:t>
            </a:r>
            <a:r>
              <a:rPr lang="en-GB" sz="3200" u="sng">
                <a:solidFill>
                  <a:srgbClr val="0070C0"/>
                </a:solidFill>
              </a:rPr>
              <a:t>https://www.youtube.com/watch?v=sQVhVUEgDUk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CB96A5-77C2-A7A4-D1DD-2B7687BF2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985" y="2061654"/>
            <a:ext cx="3620005" cy="363905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6B835E9-10E1-8D25-64BC-48483D6FAD1D}"/>
              </a:ext>
            </a:extLst>
          </p:cNvPr>
          <p:cNvSpPr txBox="1"/>
          <p:nvPr/>
        </p:nvSpPr>
        <p:spPr>
          <a:xfrm>
            <a:off x="5429251" y="2200275"/>
            <a:ext cx="4872037" cy="1848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400" b="1" kern="10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Read the story “Here comes Jack Frost”</a:t>
            </a:r>
            <a:endParaRPr lang="en-GB" sz="2400" kern="100">
              <a:effectLst/>
              <a:latin typeface="Comic Sans MS" panose="030F07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2400" kern="10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by </a:t>
            </a:r>
            <a:r>
              <a:rPr lang="en-GB" sz="2400" b="1" kern="100" err="1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Kazuno</a:t>
            </a:r>
            <a:r>
              <a:rPr lang="en-GB" sz="2400" b="1" kern="100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kern="100" err="1">
                <a:effectLst/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Kohara</a:t>
            </a:r>
            <a:endParaRPr lang="en-GB" sz="2400" kern="100">
              <a:effectLst/>
              <a:latin typeface="Comic Sans MS" panose="030F07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81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32A829-C824-C405-2ED8-A2E4387C9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9B18A-B7DC-DCDF-1E49-903964675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473" y="602352"/>
            <a:ext cx="9848851" cy="775252"/>
          </a:xfrm>
        </p:spPr>
        <p:txBody>
          <a:bodyPr rtlCol="0">
            <a:normAutofit fontScale="90000"/>
          </a:bodyPr>
          <a:lstStyle/>
          <a:p>
            <a:pPr rtl="0"/>
            <a:br>
              <a:rPr lang="en-gb" u="sng">
                <a:latin typeface="Comic Sans MS" panose="030F0702030302020204" pitchFamily="66" charset="0"/>
              </a:rPr>
            </a:br>
            <a:r>
              <a:rPr lang="en-gb" u="sng">
                <a:latin typeface="Comic Sans MS" panose="030F0702030302020204" pitchFamily="66" charset="0"/>
              </a:rPr>
              <a:t>Wrap up warm and try a freezing and melting science experiment</a:t>
            </a:r>
            <a:r>
              <a:rPr lang="en-GB" u="sng">
                <a:latin typeface="Comic Sans MS" panose="030F0702030302020204" pitchFamily="66" charset="0"/>
              </a:rPr>
              <a:t>…</a:t>
            </a:r>
            <a:r>
              <a:rPr lang="en-gb" u="sng">
                <a:latin typeface="Comic Sans MS" panose="030F0702030302020204" pitchFamily="66" charset="0"/>
              </a:rPr>
              <a:t> 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CADA06-31CF-CA19-0CD4-2A974FEDF861}"/>
              </a:ext>
            </a:extLst>
          </p:cNvPr>
          <p:cNvSpPr txBox="1"/>
          <p:nvPr/>
        </p:nvSpPr>
        <p:spPr>
          <a:xfrm>
            <a:off x="871537" y="1532903"/>
            <a:ext cx="8972550" cy="1446550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2200">
                <a:solidFill>
                  <a:schemeClr val="tx1">
                    <a:lumMod val="50000"/>
                  </a:schemeClr>
                </a:solidFill>
                <a:latin typeface="Comic Sans MS"/>
              </a:rPr>
              <a:t>Can you collect a small amount of snow in a see-through container? Bring it inside – what do you think will happen? Will it freeze, melt or stay the same? Observe the container of snow over time. How long does it take to melt?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656318-F213-8E35-4381-02027115BD19}"/>
              </a:ext>
            </a:extLst>
          </p:cNvPr>
          <p:cNvSpPr txBox="1"/>
          <p:nvPr/>
        </p:nvSpPr>
        <p:spPr>
          <a:xfrm>
            <a:off x="871537" y="3522378"/>
            <a:ext cx="8972550" cy="1107996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2200">
                <a:solidFill>
                  <a:schemeClr val="tx1">
                    <a:lumMod val="50000"/>
                  </a:schemeClr>
                </a:solidFill>
                <a:latin typeface="Comic Sans MS"/>
              </a:rPr>
              <a:t>If you have a pot of bubbles at home, try blowing them outside (or create a little pot of bubbly water) – is it cold enough to make the bubbles freeze?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5DE1F1-6DEF-B78E-7E30-A7B56F6C1848}"/>
              </a:ext>
            </a:extLst>
          </p:cNvPr>
          <p:cNvSpPr txBox="1"/>
          <p:nvPr/>
        </p:nvSpPr>
        <p:spPr>
          <a:xfrm>
            <a:off x="871537" y="5173299"/>
            <a:ext cx="8972550" cy="76944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2200">
                <a:solidFill>
                  <a:schemeClr val="tx1">
                    <a:lumMod val="50000"/>
                  </a:schemeClr>
                </a:solidFill>
                <a:latin typeface="Comic Sans MS"/>
              </a:rPr>
              <a:t>Place some cold water and some warm water in two small trays and pop them outside – what do you think will happen? </a:t>
            </a:r>
          </a:p>
        </p:txBody>
      </p:sp>
    </p:spTree>
    <p:extLst>
      <p:ext uri="{BB962C8B-B14F-4D97-AF65-F5344CB8AC3E}">
        <p14:creationId xmlns:p14="http://schemas.microsoft.com/office/powerpoint/2010/main" val="116297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BDFCE02D11AB4FABEAD84D0F2531CC" ma:contentTypeVersion="11" ma:contentTypeDescription="Create a new document." ma:contentTypeScope="" ma:versionID="e3aa5bc3f99992402ec3cf9c826240ff">
  <xsd:schema xmlns:xsd="http://www.w3.org/2001/XMLSchema" xmlns:xs="http://www.w3.org/2001/XMLSchema" xmlns:p="http://schemas.microsoft.com/office/2006/metadata/properties" xmlns:ns3="67674917-2e0f-4ca3-ab28-3b285b3acd65" xmlns:ns4="ecb0cb03-25a4-4a15-bd56-12788b1553ba" targetNamespace="http://schemas.microsoft.com/office/2006/metadata/properties" ma:root="true" ma:fieldsID="f0662799f892acc607541c9f3969423f" ns3:_="" ns4:_="">
    <xsd:import namespace="67674917-2e0f-4ca3-ab28-3b285b3acd65"/>
    <xsd:import namespace="ecb0cb03-25a4-4a15-bd56-12788b1553b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674917-2e0f-4ca3-ab28-3b285b3acd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0cb03-25a4-4a15-bd56-12788b1553ba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7674917-2e0f-4ca3-ab28-3b285b3acd6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C047367-DF30-4F99-B1F7-83F2A455BC26}">
  <ds:schemaRefs>
    <ds:schemaRef ds:uri="67674917-2e0f-4ca3-ab28-3b285b3acd65"/>
    <ds:schemaRef ds:uri="ecb0cb03-25a4-4a15-bd56-12788b1553b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5860F2A-08BB-4B34-BE56-A177A808E917}">
  <ds:schemaRefs>
    <ds:schemaRef ds:uri="67674917-2e0f-4ca3-ab28-3b285b3acd65"/>
    <ds:schemaRef ds:uri="ecb0cb03-25a4-4a15-bd56-12788b1553b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4CDE1A7-488C-40EB-9D20-2CC8FCEDDBB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tf03431377_win32</Template>
  <TotalTime>0</TotalTime>
  <Words>895</Words>
  <Application>Microsoft Office PowerPoint</Application>
  <PresentationFormat>Widescreen</PresentationFormat>
  <Paragraphs>92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Comic Sans MS</vt:lpstr>
      <vt:lpstr>Segoe Print</vt:lpstr>
      <vt:lpstr>Twinkl</vt:lpstr>
      <vt:lpstr>Nature Illustration 16x9</vt:lpstr>
      <vt:lpstr> Wednesday 8th January 2025</vt:lpstr>
      <vt:lpstr>Phonics and Reading</vt:lpstr>
      <vt:lpstr>Phonics and Writing</vt:lpstr>
      <vt:lpstr>Phonics Resources – Sound mats</vt:lpstr>
      <vt:lpstr>Letter Formation / Handwriting Resources</vt:lpstr>
      <vt:lpstr>Letter Formation / Handwriting Resources</vt:lpstr>
      <vt:lpstr>Letter Formation / Handwriting Resources</vt:lpstr>
      <vt:lpstr>Letter Formation / Handwriting Resources</vt:lpstr>
      <vt:lpstr>Maths </vt:lpstr>
      <vt:lpstr>Maths </vt:lpstr>
      <vt:lpstr>Maths </vt:lpstr>
      <vt:lpstr>Maths </vt:lpstr>
      <vt:lpstr>Maths </vt:lpstr>
      <vt:lpstr>Maths </vt:lpstr>
      <vt:lpstr>Maths </vt:lpstr>
      <vt:lpstr>Maths </vt:lpstr>
      <vt:lpstr>Maths </vt:lpstr>
      <vt:lpstr>Understanding the World </vt:lpstr>
      <vt:lpstr> Wrap up warm and try a freezing and melting science experiment…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Home</dc:creator>
  <cp:lastModifiedBy>Bethany Rushton</cp:lastModifiedBy>
  <cp:revision>2</cp:revision>
  <dcterms:created xsi:type="dcterms:W3CDTF">2021-01-06T11:54:53Z</dcterms:created>
  <dcterms:modified xsi:type="dcterms:W3CDTF">2025-01-08T09:04:39Z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0x01010055BDFCE02D11AB4FABEAD84D0F2531CC</vt:lpwstr>
  </property>
</Properties>
</file>