
<file path=[Content_Types].xml><?xml version="1.0" encoding="utf-8"?>
<Types xmlns="http://schemas.openxmlformats.org/package/2006/content-types">
  <Default Extension="png" ContentType="image/png"/>
  <Default Extension="mp3" ContentType="audio/mpeg"/>
  <Default Extension="m4a" ContentType="audio/mp4"/>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7" r:id="rId2"/>
    <p:sldId id="375" r:id="rId3"/>
    <p:sldId id="359" r:id="rId4"/>
    <p:sldId id="360" r:id="rId5"/>
    <p:sldId id="376" r:id="rId6"/>
    <p:sldId id="358" r:id="rId7"/>
    <p:sldId id="364" r:id="rId8"/>
    <p:sldId id="366" r:id="rId9"/>
    <p:sldId id="369" r:id="rId10"/>
    <p:sldId id="370" r:id="rId11"/>
    <p:sldId id="372" r:id="rId12"/>
    <p:sldId id="374" r:id="rId13"/>
    <p:sldId id="381" r:id="rId14"/>
    <p:sldId id="382" r:id="rId15"/>
    <p:sldId id="377" r:id="rId16"/>
    <p:sldId id="361" r:id="rId17"/>
    <p:sldId id="379" r:id="rId18"/>
    <p:sldId id="373" r:id="rId19"/>
    <p:sldId id="287" r:id="rId20"/>
    <p:sldId id="290" r:id="rId21"/>
    <p:sldId id="288" r:id="rId22"/>
    <p:sldId id="30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4660"/>
  </p:normalViewPr>
  <p:slideViewPr>
    <p:cSldViewPr snapToGrid="0">
      <p:cViewPr varScale="1">
        <p:scale>
          <a:sx n="88" d="100"/>
          <a:sy n="88" d="100"/>
        </p:scale>
        <p:origin x="538" y="62"/>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3A45BA1-980A-4507-BE5A-5C1E7C2FFD8F}" type="datetimeFigureOut">
              <a:rPr lang="en-US"/>
              <a:t>2/9/2021</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3416D-7FED-43BC-AA7C-D92DBA01ED64}" type="datetimeFigureOut">
              <a:rPr lang="en-US"/>
              <a:t>2/9/2021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smtClean="0"/>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smtClean="0"/>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smtClean="0"/>
              <a:t>Click to edit Master title style</a:t>
            </a:r>
            <a:endParaRPr lang="en-US" dirty="0"/>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2/9/2021</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2/9/2021</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smtClean="0"/>
              <a:t>Click to edit Master title style</a:t>
            </a:r>
            <a:endParaRPr lang="en-US"/>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2/9/2021</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smtClean="0"/>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smtClean="0"/>
              <a:t>Click to edit Master title style</a:t>
            </a:r>
            <a:endParaRPr dirty="0"/>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mod="1">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2/9/2021</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2/9/2021</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gif"/><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jpeg"/><Relationship Id="rId5" Type="http://schemas.openxmlformats.org/officeDocument/2006/relationships/image" Target="../media/image9.gif"/><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9.gif"/><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9.gif"/><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9.gif"/><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9.gif"/><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9.gif"/><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9.gif"/><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9.gif"/><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2.jpeg"/><Relationship Id="rId5" Type="http://schemas.openxmlformats.org/officeDocument/2006/relationships/image" Target="../media/image9.gif"/><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4.jpeg"/><Relationship Id="rId5" Type="http://schemas.openxmlformats.org/officeDocument/2006/relationships/image" Target="../media/image9.gif"/><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9.gif"/><Relationship Id="rId5" Type="http://schemas.openxmlformats.org/officeDocument/2006/relationships/image" Target="../media/image26.jpeg"/><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5.png"/><Relationship Id="rId5" Type="http://schemas.openxmlformats.org/officeDocument/2006/relationships/image" Target="../media/image9.gif"/><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9.gif"/><Relationship Id="rId5" Type="http://schemas.openxmlformats.org/officeDocument/2006/relationships/image" Target="../media/image29.jpeg"/><Relationship Id="rId4" Type="http://schemas.openxmlformats.org/officeDocument/2006/relationships/image" Target="../media/image28.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9.gif"/><Relationship Id="rId5" Type="http://schemas.openxmlformats.org/officeDocument/2006/relationships/image" Target="../media/image31.jpeg"/><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5.png"/><Relationship Id="rId4" Type="http://schemas.openxmlformats.org/officeDocument/2006/relationships/image" Target="../media/image32.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5.png"/><Relationship Id="rId5" Type="http://schemas.openxmlformats.org/officeDocument/2006/relationships/image" Target="../media/image34.jpg"/><Relationship Id="rId4" Type="http://schemas.openxmlformats.org/officeDocument/2006/relationships/image" Target="../media/image33.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5.png"/><Relationship Id="rId5" Type="http://schemas.openxmlformats.org/officeDocument/2006/relationships/image" Target="../media/image33.jpeg"/><Relationship Id="rId4" Type="http://schemas.openxmlformats.org/officeDocument/2006/relationships/image" Target="../media/image34.jpg"/></Relationships>
</file>

<file path=ppt/slides/_rels/slide21.xml.rels><?xml version="1.0" encoding="UTF-8" standalone="yes"?>
<Relationships xmlns="http://schemas.openxmlformats.org/package/2006/relationships"><Relationship Id="rId3" Type="http://schemas.microsoft.com/office/2007/relationships/media" Target="../media/media22.m4a"/><Relationship Id="rId7" Type="http://schemas.openxmlformats.org/officeDocument/2006/relationships/image" Target="../media/image5.png"/><Relationship Id="rId2" Type="http://schemas.openxmlformats.org/officeDocument/2006/relationships/audio" Target="../media/media21.mp3"/><Relationship Id="rId1" Type="http://schemas.microsoft.com/office/2007/relationships/media" Target="../media/media21.mp3"/><Relationship Id="rId6" Type="http://schemas.openxmlformats.org/officeDocument/2006/relationships/image" Target="../media/image35.png"/><Relationship Id="rId5" Type="http://schemas.openxmlformats.org/officeDocument/2006/relationships/slideLayout" Target="../slideLayouts/slideLayout6.xml"/><Relationship Id="rId4" Type="http://schemas.openxmlformats.org/officeDocument/2006/relationships/audio" Target="../media/media22.m4a"/></Relationships>
</file>

<file path=ppt/slides/_rels/slide22.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slideLayout" Target="../slideLayouts/slideLayout3.xml"/><Relationship Id="rId7" Type="http://schemas.openxmlformats.org/officeDocument/2006/relationships/image" Target="../media/image39.jpe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38.jpeg"/><Relationship Id="rId5" Type="http://schemas.openxmlformats.org/officeDocument/2006/relationships/image" Target="../media/image37.jpeg"/><Relationship Id="rId10" Type="http://schemas.openxmlformats.org/officeDocument/2006/relationships/image" Target="../media/image5.png"/><Relationship Id="rId4" Type="http://schemas.openxmlformats.org/officeDocument/2006/relationships/image" Target="../media/image36.png"/><Relationship Id="rId9"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056068"/>
            <a:ext cx="6858002" cy="2525332"/>
          </a:xfrm>
        </p:spPr>
        <p:txBody>
          <a:bodyPr>
            <a:normAutofit/>
          </a:bodyPr>
          <a:lstStyle/>
          <a:p>
            <a:pPr algn="ctr"/>
            <a:r>
              <a:rPr lang="en-US" dirty="0" smtClean="0">
                <a:solidFill>
                  <a:srgbClr val="002060"/>
                </a:solidFill>
              </a:rPr>
              <a:t>Year 2</a:t>
            </a:r>
            <a:br>
              <a:rPr lang="en-US" dirty="0" smtClean="0">
                <a:solidFill>
                  <a:srgbClr val="002060"/>
                </a:solidFill>
              </a:rPr>
            </a:br>
            <a:r>
              <a:rPr lang="en-US" dirty="0" smtClean="0">
                <a:solidFill>
                  <a:srgbClr val="002060"/>
                </a:solidFill>
              </a:rPr>
              <a:t> Celebration Assembly!</a:t>
            </a:r>
            <a:endParaRPr lang="en-US" dirty="0">
              <a:solidFill>
                <a:srgbClr val="002060"/>
              </a:solidFill>
            </a:endParaRPr>
          </a:p>
        </p:txBody>
      </p:sp>
      <p:sp>
        <p:nvSpPr>
          <p:cNvPr id="3" name="Subtitle 2"/>
          <p:cNvSpPr>
            <a:spLocks noGrp="1"/>
          </p:cNvSpPr>
          <p:nvPr>
            <p:ph type="subTitle" idx="1"/>
          </p:nvPr>
        </p:nvSpPr>
        <p:spPr/>
        <p:txBody>
          <a:bodyPr/>
          <a:lstStyle/>
          <a:p>
            <a:pPr algn="ctr"/>
            <a:r>
              <a:rPr lang="en-US" dirty="0" smtClean="0">
                <a:solidFill>
                  <a:srgbClr val="002060"/>
                </a:solidFill>
              </a:rPr>
              <a:t>Friday 5</a:t>
            </a:r>
            <a:r>
              <a:rPr lang="en-US" baseline="30000" dirty="0" smtClean="0">
                <a:solidFill>
                  <a:srgbClr val="002060"/>
                </a:solidFill>
              </a:rPr>
              <a:t>th</a:t>
            </a:r>
            <a:r>
              <a:rPr lang="en-US" dirty="0" smtClean="0">
                <a:solidFill>
                  <a:srgbClr val="002060"/>
                </a:solidFill>
              </a:rPr>
              <a:t> February 2021</a:t>
            </a:r>
            <a:endParaRPr lang="en-US" dirty="0">
              <a:solidFill>
                <a:srgbClr val="002060"/>
              </a:solidFill>
            </a:endParaRP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168462" y="751268"/>
            <a:ext cx="609600" cy="609600"/>
          </a:xfrm>
          <a:prstGeom prst="rect">
            <a:avLst/>
          </a:prstGeom>
        </p:spPr>
      </p:pic>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advTm="9934">
        <p:fade/>
      </p:transition>
    </mc:Choice>
    <mc:Fallback xmlns="">
      <p:transition spd="med" advTm="9934">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86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2060"/>
                </a:solidFill>
              </a:rPr>
              <a:t>It is time to celebrate all the fantastic work you have been doing this week. </a:t>
            </a:r>
            <a:r>
              <a:rPr lang="en-GB" dirty="0" smtClean="0">
                <a:solidFill>
                  <a:srgbClr val="002060"/>
                </a:solidFill>
                <a:sym typeface="Wingdings" panose="05000000000000000000" pitchFamily="2" charset="2"/>
              </a:rPr>
              <a:t></a:t>
            </a:r>
            <a:endParaRPr lang="en-GB" dirty="0">
              <a:solidFill>
                <a:srgbClr val="002060"/>
              </a:solidFill>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2872" y="1524000"/>
            <a:ext cx="3022176" cy="4561775"/>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329242" y="2570409"/>
            <a:ext cx="609600" cy="609600"/>
          </a:xfrm>
          <a:prstGeom prst="rect">
            <a:avLst/>
          </a:prstGeom>
        </p:spPr>
      </p:pic>
    </p:spTree>
    <p:extLst>
      <p:ext uri="{BB962C8B-B14F-4D97-AF65-F5344CB8AC3E}">
        <p14:creationId xmlns:p14="http://schemas.microsoft.com/office/powerpoint/2010/main" val="2911405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25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6033" y="892711"/>
            <a:ext cx="3502023" cy="466936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490176" y="184825"/>
            <a:ext cx="5379999" cy="707886"/>
          </a:xfrm>
          <a:prstGeom prst="rect">
            <a:avLst/>
          </a:prstGeom>
          <a:noFill/>
        </p:spPr>
        <p:txBody>
          <a:bodyPr wrap="none" rtlCol="0">
            <a:spAutoFit/>
          </a:bodyPr>
          <a:lstStyle/>
          <a:p>
            <a:r>
              <a:rPr lang="en-GB" sz="4000" u="sng" dirty="0" smtClean="0">
                <a:solidFill>
                  <a:srgbClr val="002060"/>
                </a:solidFill>
              </a:rPr>
              <a:t>Religious Education</a:t>
            </a:r>
            <a:endParaRPr lang="en-GB" sz="4000" u="sng" dirty="0">
              <a:solidFill>
                <a:srgbClr val="002060"/>
              </a:solidFill>
            </a:endParaRPr>
          </a:p>
        </p:txBody>
      </p:sp>
      <p:sp>
        <p:nvSpPr>
          <p:cNvPr id="3" name="TextBox 2"/>
          <p:cNvSpPr txBox="1"/>
          <p:nvPr/>
        </p:nvSpPr>
        <p:spPr>
          <a:xfrm>
            <a:off x="1184856" y="5685187"/>
            <a:ext cx="1585690" cy="584775"/>
          </a:xfrm>
          <a:prstGeom prst="rect">
            <a:avLst/>
          </a:prstGeom>
          <a:noFill/>
        </p:spPr>
        <p:txBody>
          <a:bodyPr wrap="none" rtlCol="0">
            <a:spAutoFit/>
          </a:bodyPr>
          <a:lstStyle/>
          <a:p>
            <a:r>
              <a:rPr lang="en-GB" sz="3200" dirty="0" smtClean="0">
                <a:solidFill>
                  <a:srgbClr val="002060"/>
                </a:solidFill>
              </a:rPr>
              <a:t>Amber</a:t>
            </a:r>
            <a:endParaRPr lang="en-GB" sz="3200" dirty="0">
              <a:solidFill>
                <a:srgbClr val="002060"/>
              </a:solidFill>
            </a:endParaRPr>
          </a:p>
        </p:txBody>
      </p:sp>
      <p:pic>
        <p:nvPicPr>
          <p:cNvPr id="3076" name="Picture 4" descr="Image preview"/>
          <p:cNvPicPr>
            <a:picLocks noChangeAspect="1" noChangeArrowheads="1"/>
          </p:cNvPicPr>
          <p:nvPr/>
        </p:nvPicPr>
        <p:blipFill rotWithShape="1">
          <a:blip r:embed="rId5">
            <a:extLst>
              <a:ext uri="{28A0092B-C50C-407E-A947-70E740481C1C}">
                <a14:useLocalDpi xmlns:a14="http://schemas.microsoft.com/office/drawing/2010/main" val="0"/>
              </a:ext>
            </a:extLst>
          </a:blip>
          <a:srcRect l="14200" t="3520" b="61825"/>
          <a:stretch/>
        </p:blipFill>
        <p:spPr bwMode="auto">
          <a:xfrm>
            <a:off x="5422005" y="1121834"/>
            <a:ext cx="6076630" cy="327255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961112" y="4623515"/>
            <a:ext cx="1818126" cy="584775"/>
          </a:xfrm>
          <a:prstGeom prst="rect">
            <a:avLst/>
          </a:prstGeom>
          <a:noFill/>
        </p:spPr>
        <p:txBody>
          <a:bodyPr wrap="none" rtlCol="0">
            <a:spAutoFit/>
          </a:bodyPr>
          <a:lstStyle/>
          <a:p>
            <a:r>
              <a:rPr lang="en-GB" sz="3200" dirty="0" smtClean="0">
                <a:solidFill>
                  <a:srgbClr val="002060"/>
                </a:solidFill>
              </a:rPr>
              <a:t>Edward</a:t>
            </a:r>
            <a:endParaRPr lang="en-GB" sz="3200" dirty="0">
              <a:solidFill>
                <a:srgbClr val="002060"/>
              </a:solidFill>
            </a:endParaRPr>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34664" y="5726520"/>
            <a:ext cx="922181" cy="882220"/>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18929" y="4802967"/>
            <a:ext cx="922181" cy="882220"/>
          </a:xfrm>
          <a:prstGeom prst="rect">
            <a:avLst/>
          </a:prstGeom>
        </p:spPr>
      </p:pic>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239938" y="4952476"/>
            <a:ext cx="609600" cy="609600"/>
          </a:xfrm>
          <a:prstGeom prst="rect">
            <a:avLst/>
          </a:prstGeom>
        </p:spPr>
      </p:pic>
    </p:spTree>
    <p:extLst>
      <p:ext uri="{BB962C8B-B14F-4D97-AF65-F5344CB8AC3E}">
        <p14:creationId xmlns:p14="http://schemas.microsoft.com/office/powerpoint/2010/main" val="2711294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31"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l="15888" t="47728" r="11812" b="15775"/>
          <a:stretch/>
        </p:blipFill>
        <p:spPr bwMode="auto">
          <a:xfrm rot="10800000">
            <a:off x="244698" y="1635614"/>
            <a:ext cx="6293172" cy="238259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84010" y="4430330"/>
            <a:ext cx="1614545" cy="584775"/>
          </a:xfrm>
          <a:prstGeom prst="rect">
            <a:avLst/>
          </a:prstGeom>
          <a:noFill/>
        </p:spPr>
        <p:txBody>
          <a:bodyPr wrap="none" rtlCol="0">
            <a:spAutoFit/>
          </a:bodyPr>
          <a:lstStyle/>
          <a:p>
            <a:r>
              <a:rPr lang="en-GB" sz="3200" dirty="0" smtClean="0">
                <a:solidFill>
                  <a:srgbClr val="002060"/>
                </a:solidFill>
              </a:rPr>
              <a:t>Amara</a:t>
            </a:r>
            <a:endParaRPr lang="en-GB" sz="3200" dirty="0">
              <a:solidFill>
                <a:srgbClr val="002060"/>
              </a:solidFill>
            </a:endParaRPr>
          </a:p>
        </p:txBody>
      </p:sp>
      <p:sp>
        <p:nvSpPr>
          <p:cNvPr id="3" name="TextBox 2"/>
          <p:cNvSpPr txBox="1"/>
          <p:nvPr/>
        </p:nvSpPr>
        <p:spPr>
          <a:xfrm>
            <a:off x="8757633" y="5138671"/>
            <a:ext cx="1109599" cy="584775"/>
          </a:xfrm>
          <a:prstGeom prst="rect">
            <a:avLst/>
          </a:prstGeom>
          <a:noFill/>
        </p:spPr>
        <p:txBody>
          <a:bodyPr wrap="none" rtlCol="0">
            <a:spAutoFit/>
          </a:bodyPr>
          <a:lstStyle/>
          <a:p>
            <a:r>
              <a:rPr lang="en-GB" sz="3200" dirty="0" smtClean="0">
                <a:solidFill>
                  <a:srgbClr val="002060"/>
                </a:solidFill>
              </a:rPr>
              <a:t>Sam</a:t>
            </a:r>
            <a:endParaRPr lang="en-GB" sz="3200" dirty="0">
              <a:solidFill>
                <a:srgbClr val="002060"/>
              </a:solidFill>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30191" y="5015105"/>
            <a:ext cx="922181" cy="88222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00602" y="5138671"/>
            <a:ext cx="922181" cy="882220"/>
          </a:xfrm>
          <a:prstGeom prst="rect">
            <a:avLst/>
          </a:prstGeom>
        </p:spPr>
      </p:pic>
      <p:pic>
        <p:nvPicPr>
          <p:cNvPr id="9" name="Picture 2" descr="https://attachments.office.net/owa/Year2HomeLearning%40stalbans.cheshire.sch.uk/service.svc/s/GetAttachmentThumbnail?id=AAMkADI3ZjEzNjdhLTZkYjEtNGI4MC1iYWFmLWMzNDQ1NDcyMzhiMgBGAAAAAACvUH1WUaReQ7gA1IEtOPTwBwClFzNypQprTJu%2BmYWJP788AAAAAAEJAAClFzNypQprTJu%2BmYWJP788AACZpGXzAAABEgAQANQi6noaRW1GgrPZPKpQRHU%3D&amp;thumbnailType=2&amp;token=eyJhbGciOiJSUzI1NiIsImtpZCI6IjMwODE3OUNFNUY0QjUyRTc4QjJEQjg5NjZCQUY0RUNDMzcyN0FFRUUiLCJ0eXAiOiJKV1QiLCJ4NXQiOiJNSUY1emw5TFV1ZUxMYmlXYTY5T3pEY25ydTQifQ.eyJvcmlnaW4iOiJodHRwczovL291dGxvb2sub2ZmaWNlLmNvbSIsInVjIjoiN2RiMWIxZWEyNzM3NDczNjhhZDVhYzNlMGZlMGIxNDQiLCJ2ZXIiOiJFeGNoYW5nZS5DYWxsYmFjay5WMSIsImFwcGN0eHNlbmRlciI6Ik93YURvd25sb2FkQGUzMmRiZDExLWEzZjQtNDkzYi04ZDY4LTYxYmE2NzBjOTAxZiIsImlzc3JpbmciOiJXVyIsImFwcGN0eCI6IntcIm1zZXhjaHByb3RcIjpcIm93YVwiLFwicHVpZFwiOlwiMTE1MzgwMTExNzIyNDE0MTY5OFwiLFwic2NvcGVcIjpcIk93YURvd25sb2FkXCIsXCJvaWRcIjpcImM1YmU1NjIyLTNlMTctNDE4ZS1iMmRiLWQwNmEzMmJlNTA0M1wiLFwicHJpbWFyeXNpZFwiOlwiUy0xLTUtMjEtNDU4MzY3MDI1LTIwNjQ1ODExMTUtMjk1MDE3OTA3NS0yOTM0MTU3NVwifSIsIm5iZiI6MTYxMjE3NTQwOCwiZXhwIjoxNjEyMTc2MDA4LCJpc3MiOiIwMDAwMDAwMi0wMDAwLTBmZjEtY2UwMC0wMDAwMDAwMDAwMDBAZTMyZGJkMTEtYTNmNC00OTNiLThkNjgtNjFiYTY3MGM5MDFmIiwiYXVkIjoiMDAwMDAwMDItMDAwMC0wZmYxLWNlMDAtMDAwMDAwMDAwMDAwL2F0dGFjaG1lbnRzLm9mZmljZS5uZXRAZTMyZGJkMTEtYTNmNC00OTNiLThkNjgtNjFiYTY3MGM5MDFmIiwiaGFwcCI6Im93YSJ9.gSFX_JdSj2iBuV4gzF1UL2cHwkZU984sf1ZWe1mzW31gnb19EV7NDhShAbJWaqLi0x3HXA6RlbxC9D2JoHNp-NKVgmZWxSAjHJKB9B3KRCnYQq2MdsePnu_xqD2Olw685DXcVXVxwfXKGYKXsxNczf_3PfYrpLBgckTDXz4o7iq48i-TlsW_VfcAzTpalm0o-Lsp34ls0I8bsUDTQlyZV2-j2MFChQi0uX8_S5IClNksucus3wo4ge1zEbwITSRZQSft7v8OK3Z01abEMVs7MJIi9smYAxv-YgwUvWNNzfuvS6To7syXOBSvYmpLoDL-KDfAdRtK_wyucyBkKdyWtg&amp;X-OWA-CANARY=X82A_y6sNk2nTWNRWxZydBB3mZScxtgYq_1DeZR73yMPPCc5pliQxlfqdJ-EXqkF_qHbG_F60k4.&amp;owa=outlook.office.com&amp;scriptVer=20210125001.06&amp;animation=true"/>
          <p:cNvPicPr>
            <a:picLocks noChangeAspect="1" noChangeArrowheads="1"/>
          </p:cNvPicPr>
          <p:nvPr/>
        </p:nvPicPr>
        <p:blipFill rotWithShape="1">
          <a:blip r:embed="rId6">
            <a:extLst>
              <a:ext uri="{28A0092B-C50C-407E-A947-70E740481C1C}">
                <a14:useLocalDpi xmlns:a14="http://schemas.microsoft.com/office/drawing/2010/main" val="0"/>
              </a:ext>
            </a:extLst>
          </a:blip>
          <a:srcRect b="25382"/>
          <a:stretch/>
        </p:blipFill>
        <p:spPr bwMode="auto">
          <a:xfrm>
            <a:off x="7291353" y="508179"/>
            <a:ext cx="4236121" cy="4214538"/>
          </a:xfrm>
          <a:prstGeom prst="rect">
            <a:avLst/>
          </a:prstGeom>
          <a:noFill/>
          <a:extLst>
            <a:ext uri="{909E8E84-426E-40DD-AFC4-6F175D3DCCD1}">
              <a14:hiddenFill xmlns:a14="http://schemas.microsoft.com/office/drawing/2010/main">
                <a:solidFill>
                  <a:srgbClr val="FFFFFF"/>
                </a:solidFill>
              </a14:hiddenFill>
            </a:ext>
          </a:extLst>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36785" y="4846615"/>
            <a:ext cx="609600" cy="609600"/>
          </a:xfrm>
          <a:prstGeom prst="rect">
            <a:avLst/>
          </a:prstGeom>
        </p:spPr>
      </p:pic>
    </p:spTree>
    <p:extLst>
      <p:ext uri="{BB962C8B-B14F-4D97-AF65-F5344CB8AC3E}">
        <p14:creationId xmlns:p14="http://schemas.microsoft.com/office/powerpoint/2010/main" val="2963788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553"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rPr>
              <a:t>     Jo </a:t>
            </a:r>
            <a:r>
              <a:rPr lang="en-GB" dirty="0" err="1" smtClean="0">
                <a:solidFill>
                  <a:srgbClr val="002060"/>
                </a:solidFill>
              </a:rPr>
              <a:t>Jo</a:t>
            </a:r>
            <a:r>
              <a:rPr lang="en-GB" dirty="0" smtClean="0">
                <a:solidFill>
                  <a:srgbClr val="002060"/>
                </a:solidFill>
              </a:rPr>
              <a:t> </a:t>
            </a:r>
            <a:endParaRPr lang="en-GB" dirty="0">
              <a:solidFill>
                <a:srgbClr val="002060"/>
              </a:solidFill>
            </a:endParaRPr>
          </a:p>
        </p:txBody>
      </p:sp>
      <p:pic>
        <p:nvPicPr>
          <p:cNvPr id="5" name="Picture 2"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l="10458" t="7502" r="8455" b="7464"/>
          <a:stretch/>
        </p:blipFill>
        <p:spPr bwMode="auto">
          <a:xfrm rot="16200000">
            <a:off x="1833497" y="553329"/>
            <a:ext cx="3902297" cy="54563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70772" y="3709116"/>
            <a:ext cx="922181" cy="882220"/>
          </a:xfrm>
          <a:prstGeom prst="rect">
            <a:avLst/>
          </a:prstGeom>
        </p:spPr>
      </p:pic>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848045" y="720747"/>
            <a:ext cx="609600" cy="609600"/>
          </a:xfrm>
          <a:prstGeom prst="rect">
            <a:avLst/>
          </a:prstGeom>
        </p:spPr>
      </p:pic>
    </p:spTree>
    <p:extLst>
      <p:ext uri="{BB962C8B-B14F-4D97-AF65-F5344CB8AC3E}">
        <p14:creationId xmlns:p14="http://schemas.microsoft.com/office/powerpoint/2010/main" val="2275735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121"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preview"/>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699"/>
          <a:stretch/>
        </p:blipFill>
        <p:spPr bwMode="auto">
          <a:xfrm>
            <a:off x="735126" y="991673"/>
            <a:ext cx="2973989" cy="43431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301543" y="115910"/>
            <a:ext cx="3517310" cy="707886"/>
          </a:xfrm>
          <a:prstGeom prst="rect">
            <a:avLst/>
          </a:prstGeom>
          <a:noFill/>
        </p:spPr>
        <p:txBody>
          <a:bodyPr wrap="none" rtlCol="0">
            <a:spAutoFit/>
          </a:bodyPr>
          <a:lstStyle/>
          <a:p>
            <a:r>
              <a:rPr lang="en-GB" sz="4000" u="sng" dirty="0" smtClean="0">
                <a:solidFill>
                  <a:srgbClr val="002060"/>
                </a:solidFill>
              </a:rPr>
              <a:t>English work</a:t>
            </a:r>
            <a:endParaRPr lang="en-GB" sz="4000" u="sng" dirty="0">
              <a:solidFill>
                <a:srgbClr val="002060"/>
              </a:solidFill>
            </a:endParaRPr>
          </a:p>
        </p:txBody>
      </p:sp>
      <p:sp>
        <p:nvSpPr>
          <p:cNvPr id="4" name="TextBox 3"/>
          <p:cNvSpPr txBox="1"/>
          <p:nvPr/>
        </p:nvSpPr>
        <p:spPr>
          <a:xfrm>
            <a:off x="573457" y="5383570"/>
            <a:ext cx="3262432" cy="523220"/>
          </a:xfrm>
          <a:prstGeom prst="rect">
            <a:avLst/>
          </a:prstGeom>
          <a:noFill/>
        </p:spPr>
        <p:txBody>
          <a:bodyPr wrap="none" rtlCol="0">
            <a:spAutoFit/>
          </a:bodyPr>
          <a:lstStyle/>
          <a:p>
            <a:r>
              <a:rPr lang="en-GB" sz="2800" dirty="0" smtClean="0">
                <a:solidFill>
                  <a:srgbClr val="002060"/>
                </a:solidFill>
              </a:rPr>
              <a:t>Amber’s Monster</a:t>
            </a:r>
            <a:endParaRPr lang="en-GB" sz="2800" dirty="0">
              <a:solidFill>
                <a:srgbClr val="002060"/>
              </a:solidFill>
            </a:endParaRPr>
          </a:p>
        </p:txBody>
      </p:sp>
      <p:pic>
        <p:nvPicPr>
          <p:cNvPr id="2050" name="Picture 2" descr="Image previe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39699" y="991673"/>
            <a:ext cx="5568269" cy="39195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132317" y="5006629"/>
            <a:ext cx="3583032" cy="584775"/>
          </a:xfrm>
          <a:prstGeom prst="rect">
            <a:avLst/>
          </a:prstGeom>
          <a:noFill/>
        </p:spPr>
        <p:txBody>
          <a:bodyPr wrap="none" rtlCol="0">
            <a:spAutoFit/>
          </a:bodyPr>
          <a:lstStyle/>
          <a:p>
            <a:r>
              <a:rPr lang="en-GB" sz="3200" dirty="0" smtClean="0">
                <a:solidFill>
                  <a:srgbClr val="002060"/>
                </a:solidFill>
              </a:rPr>
              <a:t>Jonah’s monster</a:t>
            </a:r>
            <a:endParaRPr lang="en-GB" sz="3200" dirty="0">
              <a:solidFill>
                <a:srgbClr val="002060"/>
              </a:solidFill>
            </a:endParaRPr>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588825" y="5519439"/>
            <a:ext cx="609600" cy="609600"/>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45120" y="5824239"/>
            <a:ext cx="922181" cy="882220"/>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62742" y="5591404"/>
            <a:ext cx="922181" cy="882220"/>
          </a:xfrm>
          <a:prstGeom prst="rect">
            <a:avLst/>
          </a:prstGeom>
        </p:spPr>
      </p:pic>
    </p:spTree>
    <p:extLst>
      <p:ext uri="{BB962C8B-B14F-4D97-AF65-F5344CB8AC3E}">
        <p14:creationId xmlns:p14="http://schemas.microsoft.com/office/powerpoint/2010/main" val="2156003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15"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60675" y="457274"/>
            <a:ext cx="3451537" cy="46020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826220" y="5235167"/>
            <a:ext cx="920445" cy="584775"/>
          </a:xfrm>
          <a:prstGeom prst="rect">
            <a:avLst/>
          </a:prstGeom>
          <a:noFill/>
        </p:spPr>
        <p:txBody>
          <a:bodyPr wrap="none" rtlCol="0">
            <a:spAutoFit/>
          </a:bodyPr>
          <a:lstStyle/>
          <a:p>
            <a:r>
              <a:rPr lang="en-GB" sz="3200" dirty="0" smtClean="0">
                <a:solidFill>
                  <a:srgbClr val="002060"/>
                </a:solidFill>
              </a:rPr>
              <a:t>Lily</a:t>
            </a:r>
            <a:endParaRPr lang="en-GB" sz="3200" dirty="0">
              <a:solidFill>
                <a:srgbClr val="002060"/>
              </a:solidFill>
            </a:endParaRPr>
          </a:p>
        </p:txBody>
      </p:sp>
      <p:pic>
        <p:nvPicPr>
          <p:cNvPr id="6" name="Picture 2" descr="Image preview"/>
          <p:cNvPicPr>
            <a:picLocks noChangeAspect="1" noChangeArrowheads="1"/>
          </p:cNvPicPr>
          <p:nvPr/>
        </p:nvPicPr>
        <p:blipFill rotWithShape="1">
          <a:blip r:embed="rId5">
            <a:extLst>
              <a:ext uri="{28A0092B-C50C-407E-A947-70E740481C1C}">
                <a14:useLocalDpi xmlns:a14="http://schemas.microsoft.com/office/drawing/2010/main" val="0"/>
              </a:ext>
            </a:extLst>
          </a:blip>
          <a:srcRect t="44913"/>
          <a:stretch/>
        </p:blipFill>
        <p:spPr bwMode="auto">
          <a:xfrm>
            <a:off x="361636" y="386367"/>
            <a:ext cx="5549766" cy="418970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6635" y="4855663"/>
            <a:ext cx="922181" cy="882220"/>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98371" y="5086445"/>
            <a:ext cx="922181" cy="882220"/>
          </a:xfrm>
          <a:prstGeom prst="rect">
            <a:avLst/>
          </a:prstGeom>
        </p:spPr>
      </p:pic>
      <p:sp>
        <p:nvSpPr>
          <p:cNvPr id="4" name="TextBox 3"/>
          <p:cNvSpPr txBox="1"/>
          <p:nvPr/>
        </p:nvSpPr>
        <p:spPr>
          <a:xfrm>
            <a:off x="2332947" y="5059323"/>
            <a:ext cx="1303562" cy="584775"/>
          </a:xfrm>
          <a:prstGeom prst="rect">
            <a:avLst/>
          </a:prstGeom>
          <a:noFill/>
        </p:spPr>
        <p:txBody>
          <a:bodyPr wrap="none" rtlCol="0">
            <a:spAutoFit/>
          </a:bodyPr>
          <a:lstStyle/>
          <a:p>
            <a:r>
              <a:rPr lang="en-GB" sz="3200" dirty="0" smtClean="0">
                <a:solidFill>
                  <a:srgbClr val="002060"/>
                </a:solidFill>
              </a:rPr>
              <a:t>Jo </a:t>
            </a:r>
            <a:r>
              <a:rPr lang="en-GB" sz="3200" dirty="0" err="1" smtClean="0">
                <a:solidFill>
                  <a:srgbClr val="002060"/>
                </a:solidFill>
              </a:rPr>
              <a:t>Jo</a:t>
            </a:r>
            <a:endParaRPr lang="en-GB" sz="3200" dirty="0">
              <a:solidFill>
                <a:srgbClr val="002060"/>
              </a:solidFill>
            </a:endParaRP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911402" y="5128283"/>
            <a:ext cx="609600" cy="609600"/>
          </a:xfrm>
          <a:prstGeom prst="rect">
            <a:avLst/>
          </a:prstGeom>
        </p:spPr>
      </p:pic>
    </p:spTree>
    <p:extLst>
      <p:ext uri="{BB962C8B-B14F-4D97-AF65-F5344CB8AC3E}">
        <p14:creationId xmlns:p14="http://schemas.microsoft.com/office/powerpoint/2010/main" val="759140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06"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t="6586"/>
          <a:stretch/>
        </p:blipFill>
        <p:spPr bwMode="auto">
          <a:xfrm>
            <a:off x="809847" y="468830"/>
            <a:ext cx="4133091" cy="51478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047741" y="5692462"/>
            <a:ext cx="920445" cy="584775"/>
          </a:xfrm>
          <a:prstGeom prst="rect">
            <a:avLst/>
          </a:prstGeom>
          <a:noFill/>
        </p:spPr>
        <p:txBody>
          <a:bodyPr wrap="none" rtlCol="0">
            <a:spAutoFit/>
          </a:bodyPr>
          <a:lstStyle/>
          <a:p>
            <a:r>
              <a:rPr lang="en-GB" sz="3200" dirty="0" smtClean="0">
                <a:solidFill>
                  <a:srgbClr val="002060"/>
                </a:solidFill>
              </a:rPr>
              <a:t>Lily</a:t>
            </a:r>
            <a:endParaRPr lang="en-GB" sz="3200" dirty="0">
              <a:solidFill>
                <a:srgbClr val="002060"/>
              </a:solidFill>
            </a:endParaRPr>
          </a:p>
        </p:txBody>
      </p:sp>
      <p:pic>
        <p:nvPicPr>
          <p:cNvPr id="4098" name="Picture 2" descr="https://attachments.office.net/owa/Year2HomeLearning%40stalbans.cheshire.sch.uk/service.svc/s/GetAttachmentThumbnail?id=AAMkADI3ZjEzNjdhLTZkYjEtNGI4MC1iYWFmLWMzNDQ1NDcyMzhiMgBGAAAAAACvUH1WUaReQ7gA1IEtOPTwBwClFzNypQprTJu%2BmYWJP788AAAAAAEMAAClFzNypQprTJu%2BmYWJP788AACeH9teAAABEgAQAAncW%2B7Vdh9NtQufztDO440%3D&amp;thumbnailType=2&amp;token=eyJhbGciOiJSUzI1NiIsImtpZCI6IjMwODE3OUNFNUY0QjUyRTc4QjJEQjg5NjZCQUY0RUNDMzcyN0FFRUUiLCJ0eXAiOiJKV1QiLCJ4NXQiOiJNSUY1emw5TFV1ZUxMYmlXYTY5T3pEY25ydTQifQ.eyJvcmlnaW4iOiJodHRwczovL291dGxvb2sub2ZmaWNlLmNvbSIsInVjIjoiOGU5ZjJjYTQ0OTE0NDY1ZTk5NGFlZTUyZGRkZDkxNzAiLCJ2ZXIiOiJFeGNoYW5nZS5DYWxsYmFjay5WMSIsImFwcGN0eHNlbmRlciI6Ik93YURvd25sb2FkQGUzMmRiZDExLWEzZjQtNDkzYi04ZDY4LTYxYmE2NzBjOTAxZiIsImlzc3JpbmciOiJXVyIsImFwcGN0eCI6IntcIm1zZXhjaHByb3RcIjpcIm93YVwiLFwicHVpZFwiOlwiMTE1MzgwMTExNzIyNDE0MTY5OFwiLFwic2NvcGVcIjpcIk93YURvd25sb2FkXCIsXCJvaWRcIjpcImM1YmU1NjIyLTNlMTctNDE4ZS1iMmRiLWQwNmEzMmJlNTA0M1wiLFwicHJpbWFyeXNpZFwiOlwiUy0xLTUtMjEtNDU4MzY3MDI1LTIwNjQ1ODExMTUtMjk1MDE3OTA3NS0yOTM0MTU3NVwifSIsIm5iZiI6MTYxMjI2MzQ5MSwiZXhwIjoxNjEyMjY0MDkxLCJpc3MiOiIwMDAwMDAwMi0wMDAwLTBmZjEtY2UwMC0wMDAwMDAwMDAwMDBAZTMyZGJkMTEtYTNmNC00OTNiLThkNjgtNjFiYTY3MGM5MDFmIiwiYXVkIjoiMDAwMDAwMDItMDAwMC0wZmYxLWNlMDAtMDAwMDAwMDAwMDAwL2F0dGFjaG1lbnRzLm9mZmljZS5uZXRAZTMyZGJkMTEtYTNmNC00OTNiLThkNjgtNjFiYTY3MGM5MDFmIiwiaGFwcCI6Im93YSJ9.PCiDWNDbzz9J78urs1Y54OjOG2kFkMc9GsIy9aHUGy9Mq4dk4CiRyNw3xdAsmWeSUSh7swmET9iF5aGgyhmWJCpty9B1O9OuG3wDfwMxRX_ACnOJ2OFWp4FSL0OIykI4BYi7igS4j19ygjFev4q39TzKiN15RXwblIWtt0HFm58njwNsxC5w3_NwXCnydpUJ9Fy1FwU0c5sB02ecf94ECoqqb18dDura18ugwq7dcaGMvHb1TQbDkzBoS2frX0efr1XzamGpx8izpls2Q_ndzgJyYCugsy8XbZyVNchSJfAwd1XGkcuCCxJd109zjiQJDD9TxvSPXzPlRKF1INoIaA&amp;X-OWA-CANARY=w-woaItJkUym64xdJZj_uAAcAbBpx9gYlREas40CBnsUEySamnZ2LLLQHFMWXr246odYX9-TRIc.&amp;owa=outlook.office.com&amp;scriptVer=20210125001.08&amp;animation=true"/>
          <p:cNvPicPr>
            <a:picLocks noChangeAspect="1" noChangeArrowheads="1"/>
          </p:cNvPicPr>
          <p:nvPr/>
        </p:nvPicPr>
        <p:blipFill rotWithShape="1">
          <a:blip r:embed="rId5">
            <a:extLst>
              <a:ext uri="{28A0092B-C50C-407E-A947-70E740481C1C}">
                <a14:useLocalDpi xmlns:a14="http://schemas.microsoft.com/office/drawing/2010/main" val="0"/>
              </a:ext>
            </a:extLst>
          </a:blip>
          <a:srcRect l="4195" r="5290" b="5949"/>
          <a:stretch/>
        </p:blipFill>
        <p:spPr bwMode="auto">
          <a:xfrm>
            <a:off x="6658378" y="328438"/>
            <a:ext cx="3825025" cy="52882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817476" y="5692462"/>
            <a:ext cx="2124299" cy="584775"/>
          </a:xfrm>
          <a:prstGeom prst="rect">
            <a:avLst/>
          </a:prstGeom>
          <a:noFill/>
        </p:spPr>
        <p:txBody>
          <a:bodyPr wrap="none" rtlCol="0">
            <a:spAutoFit/>
          </a:bodyPr>
          <a:lstStyle/>
          <a:p>
            <a:r>
              <a:rPr lang="en-GB" sz="3200" dirty="0" smtClean="0">
                <a:solidFill>
                  <a:srgbClr val="002060"/>
                </a:solidFill>
              </a:rPr>
              <a:t>Charlotte</a:t>
            </a:r>
            <a:endParaRPr lang="en-GB" sz="3200" dirty="0">
              <a:solidFill>
                <a:srgbClr val="002060"/>
              </a:solidFill>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6030" y="5669643"/>
            <a:ext cx="922181" cy="882220"/>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01437" y="5805350"/>
            <a:ext cx="922181" cy="882220"/>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56051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1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6468" y="-97750"/>
            <a:ext cx="6096000" cy="6955750"/>
          </a:xfrm>
          <a:prstGeom prst="rect">
            <a:avLst/>
          </a:prstGeom>
        </p:spPr>
        <p:txBody>
          <a:bodyPr>
            <a:spAutoFit/>
          </a:bodyPr>
          <a:lstStyle/>
          <a:p>
            <a:pPr fontAlgn="base"/>
            <a:r>
              <a:rPr lang="en-GB" sz="3600" spc="-50" dirty="0">
                <a:solidFill>
                  <a:srgbClr val="201F1E"/>
                </a:solidFill>
                <a:latin typeface="Calibri Light" panose="020F0302020204030204" pitchFamily="34" charset="0"/>
              </a:rPr>
              <a:t>Amber typed almost all this herself...</a:t>
            </a:r>
          </a:p>
          <a:p>
            <a:pPr fontAlgn="base"/>
            <a:r>
              <a:rPr lang="en-GB" sz="3600" u="sng" spc="-50" dirty="0">
                <a:solidFill>
                  <a:srgbClr val="201F1E"/>
                </a:solidFill>
                <a:latin typeface="Calibri Light" panose="020F0302020204030204" pitchFamily="34" charset="0"/>
              </a:rPr>
              <a:t>AMBER ‘S ADVENTURE STORY</a:t>
            </a:r>
            <a:endParaRPr lang="en-GB" sz="3600" spc="-50" dirty="0">
              <a:solidFill>
                <a:srgbClr val="201F1E"/>
              </a:solidFill>
              <a:latin typeface="Calibri Light" panose="020F0302020204030204" pitchFamily="34" charset="0"/>
            </a:endParaRPr>
          </a:p>
          <a:p>
            <a:pPr fontAlgn="base"/>
            <a:r>
              <a:rPr lang="en-GB" dirty="0">
                <a:solidFill>
                  <a:srgbClr val="201F1E"/>
                </a:solidFill>
                <a:latin typeface="Comic Sans MS" panose="030F0702030302020204" pitchFamily="66" charset="0"/>
              </a:rPr>
              <a:t>Once upon a time, there lived a young girl called Elizabeth. She lived in a tiny, cosy igloo with a fluffy cute rabbit called Snowdrop and her Mum and Dad. There were enormous snow-capped mountains, fresh white snow and dancing snowflakes floating gently all around them.</a:t>
            </a:r>
            <a:endParaRPr lang="en-GB" sz="1400" dirty="0">
              <a:solidFill>
                <a:srgbClr val="201F1E"/>
              </a:solidFill>
              <a:latin typeface="Calibri" panose="020F0502020204030204" pitchFamily="34" charset="0"/>
            </a:endParaRPr>
          </a:p>
          <a:p>
            <a:pPr fontAlgn="base"/>
            <a:r>
              <a:rPr lang="en-GB" dirty="0">
                <a:solidFill>
                  <a:srgbClr val="201F1E"/>
                </a:solidFill>
                <a:latin typeface="Comic Sans MS" panose="030F0702030302020204" pitchFamily="66" charset="0"/>
              </a:rPr>
              <a:t>Elizabeth’s mother told her not to leave the igloo because the angry alien will eat you both!</a:t>
            </a:r>
            <a:endParaRPr lang="en-GB" sz="1400" dirty="0">
              <a:solidFill>
                <a:srgbClr val="201F1E"/>
              </a:solidFill>
              <a:latin typeface="Calibri" panose="020F0502020204030204" pitchFamily="34" charset="0"/>
            </a:endParaRPr>
          </a:p>
          <a:p>
            <a:pPr fontAlgn="base"/>
            <a:r>
              <a:rPr lang="en-GB" dirty="0">
                <a:solidFill>
                  <a:srgbClr val="201F1E"/>
                </a:solidFill>
                <a:latin typeface="Comic Sans MS" panose="030F0702030302020204" pitchFamily="66" charset="0"/>
              </a:rPr>
              <a:t> </a:t>
            </a:r>
            <a:endParaRPr lang="en-GB" sz="1400" dirty="0">
              <a:solidFill>
                <a:srgbClr val="201F1E"/>
              </a:solidFill>
              <a:latin typeface="Calibri" panose="020F0502020204030204" pitchFamily="34" charset="0"/>
            </a:endParaRPr>
          </a:p>
          <a:p>
            <a:pPr fontAlgn="base"/>
            <a:r>
              <a:rPr lang="en-GB" dirty="0">
                <a:solidFill>
                  <a:srgbClr val="201F1E"/>
                </a:solidFill>
                <a:latin typeface="Comic Sans MS" panose="030F0702030302020204" pitchFamily="66" charset="0"/>
              </a:rPr>
              <a:t>One day Elizabeth was feeling bored, so she went out to play in the snow with Snowdrop. They were happy and excited and not worried because they had never seen the alien. They were walking down the snowy path and enjoying making footprints.</a:t>
            </a:r>
            <a:endParaRPr lang="en-GB" sz="1400" dirty="0">
              <a:solidFill>
                <a:srgbClr val="201F1E"/>
              </a:solidFill>
              <a:latin typeface="Calibri" panose="020F0502020204030204" pitchFamily="34" charset="0"/>
            </a:endParaRPr>
          </a:p>
          <a:p>
            <a:pPr fontAlgn="base"/>
            <a:r>
              <a:rPr lang="en-GB" dirty="0">
                <a:solidFill>
                  <a:srgbClr val="201F1E"/>
                </a:solidFill>
                <a:latin typeface="Comic Sans MS" panose="030F0702030302020204" pitchFamily="66" charset="0"/>
              </a:rPr>
              <a:t> </a:t>
            </a:r>
            <a:endParaRPr lang="en-GB" sz="1400" dirty="0">
              <a:solidFill>
                <a:srgbClr val="201F1E"/>
              </a:solidFill>
              <a:latin typeface="Calibri" panose="020F0502020204030204" pitchFamily="34" charset="0"/>
            </a:endParaRPr>
          </a:p>
          <a:p>
            <a:pPr fontAlgn="base"/>
            <a:r>
              <a:rPr lang="en-GB" dirty="0">
                <a:solidFill>
                  <a:srgbClr val="201F1E"/>
                </a:solidFill>
                <a:latin typeface="Comic Sans MS" panose="030F0702030302020204" pitchFamily="66" charset="0"/>
              </a:rPr>
              <a:t>Suddenly, a powerful Eagle swooped down and grabbed the rabbit with its sharp claws and took it to the mean alien. Elizabeth was shocked and stunned!</a:t>
            </a:r>
            <a:endParaRPr lang="en-GB" sz="1400" dirty="0">
              <a:solidFill>
                <a:srgbClr val="201F1E"/>
              </a:solidFill>
              <a:latin typeface="Calibri" panose="020F0502020204030204" pitchFamily="34" charset="0"/>
            </a:endParaRPr>
          </a:p>
          <a:p>
            <a:r>
              <a:rPr lang="en-GB" sz="1400" dirty="0">
                <a:solidFill>
                  <a:srgbClr val="201F1E"/>
                </a:solidFill>
                <a:latin typeface="Calibri" panose="020F0502020204030204" pitchFamily="34" charset="0"/>
              </a:rPr>
              <a:t> </a:t>
            </a:r>
            <a:endParaRPr lang="en-GB" sz="1400" b="0" i="0" dirty="0">
              <a:solidFill>
                <a:srgbClr val="201F1E"/>
              </a:solidFill>
              <a:effectLst/>
              <a:latin typeface="Calibri" panose="020F0502020204030204" pitchFamily="34" charset="0"/>
            </a:endParaRP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91988" y="484031"/>
            <a:ext cx="609600" cy="609600"/>
          </a:xfrm>
          <a:prstGeom prst="rect">
            <a:avLst/>
          </a:prstGeom>
        </p:spPr>
      </p:pic>
      <p:sp>
        <p:nvSpPr>
          <p:cNvPr id="4" name="TextBox 3"/>
          <p:cNvSpPr txBox="1"/>
          <p:nvPr/>
        </p:nvSpPr>
        <p:spPr>
          <a:xfrm>
            <a:off x="9211098" y="2550016"/>
            <a:ext cx="1585690" cy="584775"/>
          </a:xfrm>
          <a:prstGeom prst="rect">
            <a:avLst/>
          </a:prstGeom>
          <a:noFill/>
        </p:spPr>
        <p:txBody>
          <a:bodyPr wrap="none" rtlCol="0">
            <a:spAutoFit/>
          </a:bodyPr>
          <a:lstStyle/>
          <a:p>
            <a:r>
              <a:rPr lang="en-GB" sz="3200" dirty="0" smtClean="0">
                <a:solidFill>
                  <a:srgbClr val="002060"/>
                </a:solidFill>
              </a:rPr>
              <a:t>Amber</a:t>
            </a:r>
            <a:endParaRPr lang="en-GB" sz="3200" dirty="0">
              <a:solidFill>
                <a:srgbClr val="002060"/>
              </a:solidFill>
            </a:endParaRP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42852" y="3530784"/>
            <a:ext cx="922181" cy="882220"/>
          </a:xfrm>
          <a:prstGeom prst="rect">
            <a:avLst/>
          </a:prstGeom>
        </p:spPr>
      </p:pic>
    </p:spTree>
    <p:extLst>
      <p:ext uri="{BB962C8B-B14F-4D97-AF65-F5344CB8AC3E}">
        <p14:creationId xmlns:p14="http://schemas.microsoft.com/office/powerpoint/2010/main" val="3973251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7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1559955" y="-462031"/>
            <a:ext cx="5959700" cy="794626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327586" y="2833352"/>
            <a:ext cx="1414170" cy="584775"/>
          </a:xfrm>
          <a:prstGeom prst="rect">
            <a:avLst/>
          </a:prstGeom>
          <a:noFill/>
        </p:spPr>
        <p:txBody>
          <a:bodyPr wrap="none" rtlCol="0">
            <a:spAutoFit/>
          </a:bodyPr>
          <a:lstStyle/>
          <a:p>
            <a:r>
              <a:rPr lang="en-GB" sz="3200" dirty="0" smtClean="0">
                <a:solidFill>
                  <a:srgbClr val="002060"/>
                </a:solidFill>
              </a:rPr>
              <a:t>Harry</a:t>
            </a:r>
            <a:endParaRPr lang="en-GB" sz="3200" dirty="0">
              <a:solidFill>
                <a:srgbClr val="002060"/>
              </a:solidFill>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73580" y="3773511"/>
            <a:ext cx="922181" cy="882220"/>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034670" y="552179"/>
            <a:ext cx="609600" cy="609600"/>
          </a:xfrm>
          <a:prstGeom prst="rect">
            <a:avLst/>
          </a:prstGeom>
        </p:spPr>
      </p:pic>
    </p:spTree>
    <p:extLst>
      <p:ext uri="{BB962C8B-B14F-4D97-AF65-F5344CB8AC3E}">
        <p14:creationId xmlns:p14="http://schemas.microsoft.com/office/powerpoint/2010/main" val="1397657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77"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l="5078" t="9747" r="53473"/>
          <a:stretch/>
        </p:blipFill>
        <p:spPr bwMode="auto">
          <a:xfrm>
            <a:off x="618185" y="334850"/>
            <a:ext cx="3786389" cy="618346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l="53196" t="12020" r="4093" b="48829"/>
          <a:stretch/>
        </p:blipFill>
        <p:spPr bwMode="auto">
          <a:xfrm>
            <a:off x="4958366" y="579549"/>
            <a:ext cx="6200590" cy="426290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650051" y="5099170"/>
            <a:ext cx="1021433" cy="584775"/>
          </a:xfrm>
          <a:prstGeom prst="rect">
            <a:avLst/>
          </a:prstGeom>
          <a:noFill/>
        </p:spPr>
        <p:txBody>
          <a:bodyPr wrap="none" rtlCol="0">
            <a:spAutoFit/>
          </a:bodyPr>
          <a:lstStyle/>
          <a:p>
            <a:r>
              <a:rPr lang="en-GB" sz="3200" dirty="0" smtClean="0">
                <a:solidFill>
                  <a:srgbClr val="002060"/>
                </a:solidFill>
              </a:rPr>
              <a:t>Evie</a:t>
            </a:r>
            <a:endParaRPr lang="en-GB" sz="3200" dirty="0">
              <a:solidFill>
                <a:srgbClr val="002060"/>
              </a:solidFill>
            </a:endParaRP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6369" y="5099170"/>
            <a:ext cx="922181" cy="882220"/>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49356" y="5235480"/>
            <a:ext cx="609600" cy="609600"/>
          </a:xfrm>
          <a:prstGeom prst="rect">
            <a:avLst/>
          </a:prstGeom>
        </p:spPr>
      </p:pic>
    </p:spTree>
    <p:extLst>
      <p:ext uri="{BB962C8B-B14F-4D97-AF65-F5344CB8AC3E}">
        <p14:creationId xmlns:p14="http://schemas.microsoft.com/office/powerpoint/2010/main" val="1585864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8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82592" y="5773561"/>
            <a:ext cx="1181734" cy="584775"/>
          </a:xfrm>
          <a:prstGeom prst="rect">
            <a:avLst/>
          </a:prstGeom>
          <a:noFill/>
        </p:spPr>
        <p:txBody>
          <a:bodyPr wrap="none" rtlCol="0">
            <a:spAutoFit/>
          </a:bodyPr>
          <a:lstStyle/>
          <a:p>
            <a:r>
              <a:rPr lang="en-GB" sz="3200" dirty="0" err="1" smtClean="0">
                <a:solidFill>
                  <a:srgbClr val="002060"/>
                </a:solidFill>
              </a:rPr>
              <a:t>Ettie</a:t>
            </a:r>
            <a:endParaRPr lang="en-GB" sz="3200" dirty="0">
              <a:solidFill>
                <a:srgbClr val="002060"/>
              </a:solidFill>
            </a:endParaRPr>
          </a:p>
        </p:txBody>
      </p:sp>
      <p:pic>
        <p:nvPicPr>
          <p:cNvPr id="6148" name="Picture 4"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l="5605" t="3678" r="44325"/>
          <a:stretch/>
        </p:blipFill>
        <p:spPr bwMode="auto">
          <a:xfrm rot="5400000">
            <a:off x="7119601" y="-537768"/>
            <a:ext cx="3825028" cy="55187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547046" y="4465741"/>
            <a:ext cx="970137" cy="584775"/>
          </a:xfrm>
          <a:prstGeom prst="rect">
            <a:avLst/>
          </a:prstGeom>
          <a:noFill/>
        </p:spPr>
        <p:txBody>
          <a:bodyPr wrap="none" rtlCol="0">
            <a:spAutoFit/>
          </a:bodyPr>
          <a:lstStyle/>
          <a:p>
            <a:r>
              <a:rPr lang="en-GB" sz="3200" dirty="0" smtClean="0">
                <a:solidFill>
                  <a:srgbClr val="002060"/>
                </a:solidFill>
              </a:rPr>
              <a:t>Izzy</a:t>
            </a:r>
            <a:endParaRPr lang="en-GB" sz="3200" dirty="0">
              <a:solidFill>
                <a:srgbClr val="002060"/>
              </a:solidFill>
            </a:endParaRP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90031" y="4565544"/>
            <a:ext cx="922181" cy="88222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9642" y="5332451"/>
            <a:ext cx="922181" cy="882220"/>
          </a:xfrm>
          <a:prstGeom prst="rect">
            <a:avLst/>
          </a:prstGeom>
        </p:spPr>
      </p:pic>
      <p:pic>
        <p:nvPicPr>
          <p:cNvPr id="6150" name="Picture 6" descr="Image preview"/>
          <p:cNvPicPr>
            <a:picLocks noChangeAspect="1" noChangeArrowheads="1"/>
          </p:cNvPicPr>
          <p:nvPr/>
        </p:nvPicPr>
        <p:blipFill rotWithShape="1">
          <a:blip r:embed="rId6">
            <a:extLst>
              <a:ext uri="{28A0092B-C50C-407E-A947-70E740481C1C}">
                <a14:useLocalDpi xmlns:a14="http://schemas.microsoft.com/office/drawing/2010/main" val="0"/>
              </a:ext>
            </a:extLst>
          </a:blip>
          <a:srcRect l="8884" t="11868" r="3577" b="17277"/>
          <a:stretch/>
        </p:blipFill>
        <p:spPr bwMode="auto">
          <a:xfrm>
            <a:off x="561222" y="180303"/>
            <a:ext cx="4677985" cy="5048520"/>
          </a:xfrm>
          <a:prstGeom prst="rect">
            <a:avLst/>
          </a:prstGeom>
          <a:noFill/>
          <a:extLst>
            <a:ext uri="{909E8E84-426E-40DD-AFC4-6F175D3DCCD1}">
              <a14:hiddenFill xmlns:a14="http://schemas.microsoft.com/office/drawing/2010/main">
                <a:solidFill>
                  <a:srgbClr val="FFFFFF"/>
                </a:solidFill>
              </a14:hiddenFill>
            </a:ext>
          </a:extLst>
        </p:spPr>
      </p:pic>
      <p:pic>
        <p:nvPicPr>
          <p:cNvPr id="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437847" y="5050516"/>
            <a:ext cx="609600" cy="609600"/>
          </a:xfrm>
          <a:prstGeom prst="rect">
            <a:avLst/>
          </a:prstGeom>
        </p:spPr>
      </p:pic>
    </p:spTree>
    <p:extLst>
      <p:ext uri="{BB962C8B-B14F-4D97-AF65-F5344CB8AC3E}">
        <p14:creationId xmlns:p14="http://schemas.microsoft.com/office/powerpoint/2010/main" val="1734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146"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t="27377" b="19463"/>
          <a:stretch/>
        </p:blipFill>
        <p:spPr bwMode="auto">
          <a:xfrm>
            <a:off x="206443" y="826620"/>
            <a:ext cx="5356848" cy="379689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371901" y="5085923"/>
            <a:ext cx="1459054" cy="584775"/>
          </a:xfrm>
          <a:prstGeom prst="rect">
            <a:avLst/>
          </a:prstGeom>
          <a:noFill/>
        </p:spPr>
        <p:txBody>
          <a:bodyPr wrap="none" rtlCol="0">
            <a:spAutoFit/>
          </a:bodyPr>
          <a:lstStyle/>
          <a:p>
            <a:r>
              <a:rPr lang="en-GB" sz="3200" dirty="0" smtClean="0">
                <a:solidFill>
                  <a:srgbClr val="002060"/>
                </a:solidFill>
              </a:rPr>
              <a:t>Ruben</a:t>
            </a:r>
            <a:endParaRPr lang="en-GB" sz="3200" dirty="0">
              <a:solidFill>
                <a:srgbClr val="002060"/>
              </a:solidFill>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3757" y="5085923"/>
            <a:ext cx="922181" cy="882220"/>
          </a:xfrm>
          <a:prstGeom prst="rect">
            <a:avLst/>
          </a:prstGeom>
        </p:spPr>
      </p:pic>
      <p:pic>
        <p:nvPicPr>
          <p:cNvPr id="5" name="Picture 2" descr="Image"/>
          <p:cNvPicPr>
            <a:picLocks noChangeAspect="1" noChangeArrowheads="1"/>
          </p:cNvPicPr>
          <p:nvPr/>
        </p:nvPicPr>
        <p:blipFill rotWithShape="1">
          <a:blip r:embed="rId6">
            <a:extLst>
              <a:ext uri="{28A0092B-C50C-407E-A947-70E740481C1C}">
                <a14:useLocalDpi xmlns:a14="http://schemas.microsoft.com/office/drawing/2010/main" val="0"/>
              </a:ext>
            </a:extLst>
          </a:blip>
          <a:srcRect r="17629" b="32647"/>
          <a:stretch/>
        </p:blipFill>
        <p:spPr bwMode="auto">
          <a:xfrm>
            <a:off x="6569254" y="329597"/>
            <a:ext cx="5163400" cy="479094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113691" y="5383368"/>
            <a:ext cx="1245854" cy="584775"/>
          </a:xfrm>
          <a:prstGeom prst="rect">
            <a:avLst/>
          </a:prstGeom>
          <a:noFill/>
        </p:spPr>
        <p:txBody>
          <a:bodyPr wrap="none" rtlCol="0">
            <a:spAutoFit/>
          </a:bodyPr>
          <a:lstStyle/>
          <a:p>
            <a:r>
              <a:rPr lang="en-GB" sz="3200" dirty="0" smtClean="0">
                <a:solidFill>
                  <a:srgbClr val="002060"/>
                </a:solidFill>
              </a:rPr>
              <a:t>Noah</a:t>
            </a:r>
            <a:endParaRPr lang="en-GB" sz="3200" dirty="0">
              <a:solidFill>
                <a:srgbClr val="002060"/>
              </a:solidFill>
            </a:endParaRP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55289" y="5378310"/>
            <a:ext cx="922181" cy="882220"/>
          </a:xfrm>
          <a:prstGeom prst="rect">
            <a:avLst/>
          </a:prstGeom>
        </p:spPr>
      </p:pic>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563291" y="5527033"/>
            <a:ext cx="609600" cy="609600"/>
          </a:xfrm>
          <a:prstGeom prst="rect">
            <a:avLst/>
          </a:prstGeom>
        </p:spPr>
      </p:pic>
    </p:spTree>
    <p:extLst>
      <p:ext uri="{BB962C8B-B14F-4D97-AF65-F5344CB8AC3E}">
        <p14:creationId xmlns:p14="http://schemas.microsoft.com/office/powerpoint/2010/main" val="3340483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717"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l="16928" t="15563" r="7924" b="5780"/>
          <a:stretch/>
        </p:blipFill>
        <p:spPr bwMode="auto">
          <a:xfrm>
            <a:off x="502278" y="270455"/>
            <a:ext cx="3995797" cy="5576553"/>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Image preview"/>
          <p:cNvPicPr>
            <a:picLocks noChangeAspect="1" noChangeArrowheads="1"/>
          </p:cNvPicPr>
          <p:nvPr/>
        </p:nvPicPr>
        <p:blipFill rotWithShape="1">
          <a:blip r:embed="rId5">
            <a:extLst>
              <a:ext uri="{28A0092B-C50C-407E-A947-70E740481C1C}">
                <a14:useLocalDpi xmlns:a14="http://schemas.microsoft.com/office/drawing/2010/main" val="0"/>
              </a:ext>
            </a:extLst>
          </a:blip>
          <a:srcRect l="5430" t="30671" r="3640" b="45418"/>
          <a:stretch/>
        </p:blipFill>
        <p:spPr bwMode="auto">
          <a:xfrm>
            <a:off x="5190185" y="933884"/>
            <a:ext cx="4940016" cy="173204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328078" y="3348507"/>
            <a:ext cx="947695" cy="584775"/>
          </a:xfrm>
          <a:prstGeom prst="rect">
            <a:avLst/>
          </a:prstGeom>
          <a:noFill/>
        </p:spPr>
        <p:txBody>
          <a:bodyPr wrap="none" rtlCol="0">
            <a:spAutoFit/>
          </a:bodyPr>
          <a:lstStyle/>
          <a:p>
            <a:r>
              <a:rPr lang="en-GB" sz="3200" dirty="0" smtClean="0">
                <a:solidFill>
                  <a:srgbClr val="002060"/>
                </a:solidFill>
              </a:rPr>
              <a:t>Zac</a:t>
            </a:r>
            <a:endParaRPr lang="en-GB" sz="3200" dirty="0">
              <a:solidFill>
                <a:srgbClr val="002060"/>
              </a:solidFill>
            </a:endParaRPr>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30864" y="4174752"/>
            <a:ext cx="922181" cy="882220"/>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225607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6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1875" y="622009"/>
            <a:ext cx="2601495" cy="794667"/>
          </a:xfrm>
        </p:spPr>
        <p:txBody>
          <a:bodyPr/>
          <a:lstStyle/>
          <a:p>
            <a:r>
              <a:rPr lang="en-GB" u="sng" dirty="0" smtClean="0">
                <a:solidFill>
                  <a:srgbClr val="002060"/>
                </a:solidFill>
              </a:rPr>
              <a:t>Phonics</a:t>
            </a:r>
            <a:endParaRPr lang="en-GB" u="sng" dirty="0">
              <a:solidFill>
                <a:srgbClr val="002060"/>
              </a:solidFill>
            </a:endParaRPr>
          </a:p>
        </p:txBody>
      </p:sp>
      <p:sp>
        <p:nvSpPr>
          <p:cNvPr id="4" name="Text Placeholder 3"/>
          <p:cNvSpPr>
            <a:spLocks noGrp="1"/>
          </p:cNvSpPr>
          <p:nvPr>
            <p:ph type="body" sz="half" idx="2"/>
          </p:nvPr>
        </p:nvSpPr>
        <p:spPr>
          <a:xfrm>
            <a:off x="8420170" y="2576727"/>
            <a:ext cx="1767019" cy="2168517"/>
          </a:xfrm>
        </p:spPr>
        <p:txBody>
          <a:bodyPr>
            <a:normAutofit/>
          </a:bodyPr>
          <a:lstStyle/>
          <a:p>
            <a:r>
              <a:rPr lang="en-GB" sz="3200" dirty="0" smtClean="0">
                <a:solidFill>
                  <a:srgbClr val="002060"/>
                </a:solidFill>
              </a:rPr>
              <a:t>Matilda</a:t>
            </a:r>
            <a:endParaRPr lang="en-GB" sz="3200" dirty="0">
              <a:solidFill>
                <a:srgbClr val="002060"/>
              </a:solidFill>
            </a:endParaRPr>
          </a:p>
        </p:txBody>
      </p:sp>
      <p:pic>
        <p:nvPicPr>
          <p:cNvPr id="5" name="Picture 2" descr="Image preview"/>
          <p:cNvPicPr>
            <a:picLocks noChangeAspect="1" noChangeArrowheads="1"/>
          </p:cNvPicPr>
          <p:nvPr/>
        </p:nvPicPr>
        <p:blipFill rotWithShape="1">
          <a:blip r:embed="rId4">
            <a:extLst>
              <a:ext uri="{28A0092B-C50C-407E-A947-70E740481C1C}">
                <a14:useLocalDpi xmlns:a14="http://schemas.microsoft.com/office/drawing/2010/main" val="0"/>
              </a:ext>
            </a:extLst>
          </a:blip>
          <a:srcRect l="5340" t="18557" r="30862" b="9559"/>
          <a:stretch/>
        </p:blipFill>
        <p:spPr bwMode="auto">
          <a:xfrm rot="16200000">
            <a:off x="1455794" y="1403316"/>
            <a:ext cx="4481852" cy="37873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56702" y="2576727"/>
            <a:ext cx="922181" cy="882220"/>
          </a:xfrm>
          <a:prstGeom prst="rect">
            <a:avLst/>
          </a:prstGeo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03679" y="4440444"/>
            <a:ext cx="609600" cy="609600"/>
          </a:xfrm>
          <a:prstGeom prst="rect">
            <a:avLst/>
          </a:prstGeom>
        </p:spPr>
      </p:pic>
    </p:spTree>
    <p:extLst>
      <p:ext uri="{BB962C8B-B14F-4D97-AF65-F5344CB8AC3E}">
        <p14:creationId xmlns:p14="http://schemas.microsoft.com/office/powerpoint/2010/main" val="1505688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26"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42456" y="218941"/>
            <a:ext cx="1593706" cy="646331"/>
          </a:xfrm>
          <a:prstGeom prst="rect">
            <a:avLst/>
          </a:prstGeom>
          <a:noFill/>
        </p:spPr>
        <p:txBody>
          <a:bodyPr wrap="none" rtlCol="0">
            <a:spAutoFit/>
          </a:bodyPr>
          <a:lstStyle/>
          <a:p>
            <a:r>
              <a:rPr lang="en-GB" sz="3600" u="sng" dirty="0" smtClean="0">
                <a:solidFill>
                  <a:srgbClr val="002060"/>
                </a:solidFill>
              </a:rPr>
              <a:t>Maths</a:t>
            </a:r>
            <a:endParaRPr lang="en-GB" sz="3600" u="sng" dirty="0">
              <a:solidFill>
                <a:srgbClr val="002060"/>
              </a:solidFill>
            </a:endParaRPr>
          </a:p>
        </p:txBody>
      </p:sp>
      <p:pic>
        <p:nvPicPr>
          <p:cNvPr id="1028" name="Picture 4" descr="Image preview"/>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6267"/>
          <a:stretch/>
        </p:blipFill>
        <p:spPr bwMode="auto">
          <a:xfrm>
            <a:off x="1044401" y="865272"/>
            <a:ext cx="3258354" cy="45807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77370" y="5683406"/>
            <a:ext cx="1332416" cy="584775"/>
          </a:xfrm>
          <a:prstGeom prst="rect">
            <a:avLst/>
          </a:prstGeom>
          <a:noFill/>
        </p:spPr>
        <p:txBody>
          <a:bodyPr wrap="none" rtlCol="0">
            <a:spAutoFit/>
          </a:bodyPr>
          <a:lstStyle/>
          <a:p>
            <a:r>
              <a:rPr lang="en-GB" sz="3200" dirty="0" smtClean="0">
                <a:solidFill>
                  <a:srgbClr val="002060"/>
                </a:solidFill>
              </a:rPr>
              <a:t>Freya</a:t>
            </a:r>
            <a:endParaRPr lang="en-GB" sz="3200" dirty="0">
              <a:solidFill>
                <a:srgbClr val="002060"/>
              </a:solidFill>
            </a:endParaRPr>
          </a:p>
        </p:txBody>
      </p:sp>
      <p:pic>
        <p:nvPicPr>
          <p:cNvPr id="7" name="Picture 2" descr="https://attachments.office.net/owa/Year2HomeLearning%40stalbans.cheshire.sch.uk/service.svc/s/GetAttachmentThumbnail?id=AAMkADI3ZjEzNjdhLTZkYjEtNGI4MC1iYWFmLWMzNDQ1NDcyMzhiMgBGAAAAAACvUH1WUaReQ7gA1IEtOPTwBwClFzNypQprTJu%2BmYWJP788AAAAAAEMAAClFzNypQprTJu%2BmYWJP788AACeH9tzAAABEgAQAKM6NxjijFRJojqDCa0n7%2BM%3D&amp;thumbnailType=2&amp;token=eyJhbGciOiJSUzI1NiIsImtpZCI6IjMwODE3OUNFNUY0QjUyRTc4QjJEQjg5NjZCQUY0RUNDMzcyN0FFRUUiLCJ0eXAiOiJKV1QiLCJ4NXQiOiJNSUY1emw5TFV1ZUxMYmlXYTY5T3pEY25ydTQifQ.eyJvcmlnaW4iOiJodHRwczovL291dGxvb2sub2ZmaWNlLmNvbSIsInVjIjoiZjdmNWU5ZGE4MjA5NGEwOWFjYmQzZTFkNTE1Y2MyN2QiLCJ2ZXIiOiJFeGNoYW5nZS5DYWxsYmFjay5WMSIsImFwcGN0eHNlbmRlciI6Ik93YURvd25sb2FkQGUzMmRiZDExLWEzZjQtNDkzYi04ZDY4LTYxYmE2NzBjOTAxZiIsImlzc3JpbmciOiJXVyIsImFwcGN0eCI6IntcIm1zZXhjaHByb3RcIjpcIm93YVwiLFwicHVpZFwiOlwiMTE1MzgwMTExNzIyNDE0MTY5OFwiLFwic2NvcGVcIjpcIk93YURvd25sb2FkXCIsXCJvaWRcIjpcImM1YmU1NjIyLTNlMTctNDE4ZS1iMmRiLWQwNmEzMmJlNTA0M1wiLFwicHJpbWFyeXNpZFwiOlwiUy0xLTUtMjEtNDU4MzY3MDI1LTIwNjQ1ODExMTUtMjk1MDE3OTA3NS0yOTM0MTU3NVwifSIsIm5iZiI6MTYxMjM0MTEyMiwiZXhwIjoxNjEyMzQxNzIyLCJpc3MiOiIwMDAwMDAwMi0wMDAwLTBmZjEtY2UwMC0wMDAwMDAwMDAwMDBAZTMyZGJkMTEtYTNmNC00OTNiLThkNjgtNjFiYTY3MGM5MDFmIiwiYXVkIjoiMDAwMDAwMDItMDAwMC0wZmYxLWNlMDAtMDAwMDAwMDAwMDAwL2F0dGFjaG1lbnRzLm9mZmljZS5uZXRAZTMyZGJkMTEtYTNmNC00OTNiLThkNjgtNjFiYTY3MGM5MDFmIiwiaGFwcCI6Im93YSJ9.MXw63oHJl87REH2NJIBwltz4DvrBp7XsAFobEcMu5K0wsagLNufHS4gWcusGUuXC3YU-mZTkdYJZOjhNhFmZnoXPMr3JZPOAu28WU6nHsd4ZRZvD_Kv4wN0Qkyrw_4AoSBzJYwBLbi1voYD3at9koU-KLQG85ajfE5M-BMxUUhyw-yT2YukluJLWUG0omp0SSSNgeJ14ECah0oK5B-H6lM7kX88tMKsmE02hvMs_lPRVFELjLEmk8RZSDWqnVFgUbEAqVrs3JpC6s5GSDV-0THk6aIV-ayi9mHvSl7p5mNFORMyJrYmAo9O0c_6CVMoABRB-e_UviHFi7h_rZcHhwA&amp;X-OWA-CANARY=zKCe85N7hkmoMtGumN6xCuAZvH4eyNgY9mFfglLbSY7dlqz-ht9VOYFWGiLEXCXDJIn40rKH2ts.&amp;owa=outlook.office.com&amp;scriptVer=20210125001.09&amp;animation=true"/>
          <p:cNvPicPr>
            <a:picLocks noChangeAspect="1" noChangeArrowheads="1"/>
          </p:cNvPicPr>
          <p:nvPr/>
        </p:nvPicPr>
        <p:blipFill rotWithShape="1">
          <a:blip r:embed="rId5">
            <a:extLst>
              <a:ext uri="{28A0092B-C50C-407E-A947-70E740481C1C}">
                <a14:useLocalDpi xmlns:a14="http://schemas.microsoft.com/office/drawing/2010/main" val="0"/>
              </a:ext>
            </a:extLst>
          </a:blip>
          <a:srcRect l="25893" r="20714"/>
          <a:stretch/>
        </p:blipFill>
        <p:spPr bwMode="auto">
          <a:xfrm>
            <a:off x="7333181" y="865272"/>
            <a:ext cx="3261028" cy="45807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452978" y="5675575"/>
            <a:ext cx="1021433" cy="584775"/>
          </a:xfrm>
          <a:prstGeom prst="rect">
            <a:avLst/>
          </a:prstGeom>
          <a:noFill/>
        </p:spPr>
        <p:txBody>
          <a:bodyPr wrap="none" rtlCol="0">
            <a:spAutoFit/>
          </a:bodyPr>
          <a:lstStyle/>
          <a:p>
            <a:r>
              <a:rPr lang="en-GB" sz="3200" dirty="0" smtClean="0">
                <a:solidFill>
                  <a:srgbClr val="002060"/>
                </a:solidFill>
              </a:rPr>
              <a:t>Evie</a:t>
            </a:r>
            <a:endParaRPr lang="en-GB" sz="3200" dirty="0">
              <a:solidFill>
                <a:srgbClr val="002060"/>
              </a:solidFill>
            </a:endParaRPr>
          </a:p>
        </p:txBody>
      </p:sp>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5902" y="5677579"/>
            <a:ext cx="922181" cy="882220"/>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59219" y="5683406"/>
            <a:ext cx="922181" cy="882220"/>
          </a:xfrm>
          <a:prstGeom prst="rect">
            <a:avLst/>
          </a:prstGeom>
        </p:spPr>
      </p:pic>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97679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70"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642" y="360608"/>
            <a:ext cx="3261896" cy="45333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 preview"/>
          <p:cNvPicPr>
            <a:picLocks noChangeAspect="1" noChangeArrowheads="1"/>
          </p:cNvPicPr>
          <p:nvPr/>
        </p:nvPicPr>
        <p:blipFill rotWithShape="1">
          <a:blip r:embed="rId5">
            <a:extLst>
              <a:ext uri="{28A0092B-C50C-407E-A947-70E740481C1C}">
                <a14:useLocalDpi xmlns:a14="http://schemas.microsoft.com/office/drawing/2010/main" val="0"/>
              </a:ext>
            </a:extLst>
          </a:blip>
          <a:srcRect t="37960" b="17219"/>
          <a:stretch/>
        </p:blipFill>
        <p:spPr bwMode="auto">
          <a:xfrm>
            <a:off x="5537916" y="1210614"/>
            <a:ext cx="5847931" cy="34948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508527" y="5074276"/>
            <a:ext cx="1818126" cy="584775"/>
          </a:xfrm>
          <a:prstGeom prst="rect">
            <a:avLst/>
          </a:prstGeom>
          <a:noFill/>
        </p:spPr>
        <p:txBody>
          <a:bodyPr wrap="none" rtlCol="0">
            <a:spAutoFit/>
          </a:bodyPr>
          <a:lstStyle/>
          <a:p>
            <a:r>
              <a:rPr lang="en-GB" sz="3200" dirty="0" smtClean="0">
                <a:solidFill>
                  <a:srgbClr val="002060"/>
                </a:solidFill>
              </a:rPr>
              <a:t>Edward</a:t>
            </a:r>
            <a:endParaRPr lang="en-GB" sz="3200" dirty="0">
              <a:solidFill>
                <a:srgbClr val="002060"/>
              </a:solidFill>
            </a:endParaRPr>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6346" y="5659051"/>
            <a:ext cx="922181" cy="882220"/>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05941" y="5069218"/>
            <a:ext cx="922181" cy="882220"/>
          </a:xfrm>
          <a:prstGeom prst="rect">
            <a:avLst/>
          </a:prstGeom>
        </p:spPr>
      </p:pic>
      <p:sp>
        <p:nvSpPr>
          <p:cNvPr id="7" name="TextBox 6"/>
          <p:cNvSpPr txBox="1"/>
          <p:nvPr/>
        </p:nvSpPr>
        <p:spPr>
          <a:xfrm>
            <a:off x="8113690" y="5217941"/>
            <a:ext cx="947695" cy="584775"/>
          </a:xfrm>
          <a:prstGeom prst="rect">
            <a:avLst/>
          </a:prstGeom>
          <a:noFill/>
        </p:spPr>
        <p:txBody>
          <a:bodyPr wrap="none" rtlCol="0">
            <a:spAutoFit/>
          </a:bodyPr>
          <a:lstStyle/>
          <a:p>
            <a:r>
              <a:rPr lang="en-GB" sz="3200" dirty="0" smtClean="0">
                <a:solidFill>
                  <a:srgbClr val="002060"/>
                </a:solidFill>
              </a:rPr>
              <a:t>Zac</a:t>
            </a:r>
            <a:endParaRPr lang="en-GB" sz="3200" dirty="0">
              <a:solidFill>
                <a:srgbClr val="002060"/>
              </a:solidFill>
            </a:endParaRPr>
          </a:p>
        </p:txBody>
      </p: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156697" y="5659051"/>
            <a:ext cx="609600" cy="609600"/>
          </a:xfrm>
          <a:prstGeom prst="rect">
            <a:avLst/>
          </a:prstGeom>
        </p:spPr>
      </p:pic>
    </p:spTree>
    <p:extLst>
      <p:ext uri="{BB962C8B-B14F-4D97-AF65-F5344CB8AC3E}">
        <p14:creationId xmlns:p14="http://schemas.microsoft.com/office/powerpoint/2010/main" val="393836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36"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p:cNvPicPr>
            <a:picLocks noChangeAspect="1" noChangeArrowheads="1"/>
          </p:cNvPicPr>
          <p:nvPr/>
        </p:nvPicPr>
        <p:blipFill rotWithShape="1">
          <a:blip r:embed="rId4">
            <a:extLst>
              <a:ext uri="{28A0092B-C50C-407E-A947-70E740481C1C}">
                <a14:useLocalDpi xmlns:a14="http://schemas.microsoft.com/office/drawing/2010/main" val="0"/>
              </a:ext>
            </a:extLst>
          </a:blip>
          <a:srcRect t="26221" b="24207"/>
          <a:stretch/>
        </p:blipFill>
        <p:spPr bwMode="auto">
          <a:xfrm>
            <a:off x="3323777" y="579549"/>
            <a:ext cx="5923436" cy="391517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532451" y="4816698"/>
            <a:ext cx="3506088" cy="523220"/>
          </a:xfrm>
          <a:prstGeom prst="rect">
            <a:avLst/>
          </a:prstGeom>
          <a:noFill/>
        </p:spPr>
        <p:txBody>
          <a:bodyPr wrap="none" rtlCol="0">
            <a:spAutoFit/>
          </a:bodyPr>
          <a:lstStyle/>
          <a:p>
            <a:r>
              <a:rPr lang="en-GB" sz="2800" dirty="0" smtClean="0">
                <a:solidFill>
                  <a:srgbClr val="002060"/>
                </a:solidFill>
              </a:rPr>
              <a:t>Noah’s Lego Robot</a:t>
            </a:r>
            <a:endParaRPr lang="en-GB" sz="2800" dirty="0">
              <a:solidFill>
                <a:srgbClr val="002060"/>
              </a:solidFill>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927144" y="5661889"/>
            <a:ext cx="609600" cy="609600"/>
          </a:xfrm>
          <a:prstGeom prst="rect">
            <a:avLst/>
          </a:prstGeom>
        </p:spPr>
      </p:pic>
    </p:spTree>
    <p:extLst>
      <p:ext uri="{BB962C8B-B14F-4D97-AF65-F5344CB8AC3E}">
        <p14:creationId xmlns:p14="http://schemas.microsoft.com/office/powerpoint/2010/main" val="3895980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4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4226884" cy="2103120"/>
          </a:xfrm>
        </p:spPr>
        <p:txBody>
          <a:bodyPr>
            <a:normAutofit fontScale="90000"/>
          </a:bodyPr>
          <a:lstStyle/>
          <a:p>
            <a:pPr algn="ctr"/>
            <a:r>
              <a:rPr lang="en-GB" dirty="0">
                <a:solidFill>
                  <a:srgbClr val="002060"/>
                </a:solidFill>
              </a:rPr>
              <a:t> </a:t>
            </a:r>
            <a:r>
              <a:rPr lang="en-GB" dirty="0" smtClean="0">
                <a:solidFill>
                  <a:srgbClr val="002060"/>
                </a:solidFill>
              </a:rPr>
              <a:t> Year 2 Hazel</a:t>
            </a:r>
            <a:br>
              <a:rPr lang="en-GB" dirty="0" smtClean="0">
                <a:solidFill>
                  <a:srgbClr val="002060"/>
                </a:solidFill>
              </a:rPr>
            </a:br>
            <a:r>
              <a:rPr lang="en-GB" dirty="0" smtClean="0">
                <a:solidFill>
                  <a:srgbClr val="002060"/>
                </a:solidFill>
              </a:rPr>
              <a:t>Star of the Week</a:t>
            </a:r>
            <a:br>
              <a:rPr lang="en-GB" dirty="0" smtClean="0">
                <a:solidFill>
                  <a:srgbClr val="002060"/>
                </a:solidFill>
              </a:rPr>
            </a:br>
            <a:r>
              <a:rPr lang="en-GB" dirty="0" smtClean="0">
                <a:solidFill>
                  <a:srgbClr val="002060"/>
                </a:solidFill>
              </a:rPr>
              <a:t> is </a:t>
            </a:r>
            <a:br>
              <a:rPr lang="en-GB" dirty="0" smtClean="0">
                <a:solidFill>
                  <a:srgbClr val="002060"/>
                </a:solidFill>
              </a:rPr>
            </a:br>
            <a:r>
              <a:rPr lang="en-GB" dirty="0" smtClean="0">
                <a:solidFill>
                  <a:srgbClr val="002060"/>
                </a:solidFill>
              </a:rPr>
              <a:t/>
            </a:r>
            <a:br>
              <a:rPr lang="en-GB" dirty="0" smtClean="0">
                <a:solidFill>
                  <a:srgbClr val="002060"/>
                </a:solidFill>
              </a:rPr>
            </a:br>
            <a:endParaRPr lang="en-GB" dirty="0">
              <a:solidFill>
                <a:srgbClr val="002060"/>
              </a:solidFill>
            </a:endParaRPr>
          </a:p>
        </p:txBody>
      </p:sp>
      <p:pic>
        <p:nvPicPr>
          <p:cNvPr id="7" name="Picture 6" descr="See the source image">
            <a:extLst>
              <a:ext uri="{FF2B5EF4-FFF2-40B4-BE49-F238E27FC236}">
                <a16:creationId xmlns:a16="http://schemas.microsoft.com/office/drawing/2014/main" id="{06985E2A-02EC-4B89-992D-C9E25270B48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330"/>
          <a:stretch/>
        </p:blipFill>
        <p:spPr bwMode="auto">
          <a:xfrm>
            <a:off x="1503895" y="1000407"/>
            <a:ext cx="4278137" cy="46130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Placeholder 5"/>
          <p:cNvPicPr>
            <a:picLocks noGrp="1" noChangeAspect="1"/>
          </p:cNvPicPr>
          <p:nvPr>
            <p:ph type="pic" idx="1"/>
          </p:nvPr>
        </p:nvPicPr>
        <p:blipFill>
          <a:blip r:embed="rId5">
            <a:extLst>
              <a:ext uri="{28A0092B-C50C-407E-A947-70E740481C1C}">
                <a14:useLocalDpi xmlns:a14="http://schemas.microsoft.com/office/drawing/2010/main" val="0"/>
              </a:ext>
            </a:extLst>
          </a:blip>
          <a:srcRect t="4231" b="4231"/>
          <a:stretch>
            <a:fillRect/>
          </a:stretch>
        </p:blipFill>
        <p:spPr>
          <a:xfrm>
            <a:off x="7492891" y="2532858"/>
            <a:ext cx="4444633" cy="3418948"/>
          </a:xfrm>
        </p:spPr>
      </p:pic>
      <p:sp>
        <p:nvSpPr>
          <p:cNvPr id="3" name="TextBox 2"/>
          <p:cNvSpPr txBox="1"/>
          <p:nvPr/>
        </p:nvSpPr>
        <p:spPr>
          <a:xfrm>
            <a:off x="8908736" y="4431026"/>
            <a:ext cx="1613303" cy="523220"/>
          </a:xfrm>
          <a:prstGeom prst="rect">
            <a:avLst/>
          </a:prstGeom>
          <a:noFill/>
        </p:spPr>
        <p:txBody>
          <a:bodyPr wrap="square" rtlCol="0">
            <a:spAutoFit/>
          </a:bodyPr>
          <a:lstStyle/>
          <a:p>
            <a:pPr algn="ctr"/>
            <a:r>
              <a:rPr lang="en-GB" sz="2800" dirty="0" smtClean="0">
                <a:solidFill>
                  <a:srgbClr val="002060"/>
                </a:solidFill>
              </a:rPr>
              <a:t>Noah</a:t>
            </a:r>
            <a:endParaRPr lang="en-GB" sz="2800" dirty="0">
              <a:solidFill>
                <a:srgbClr val="002060"/>
              </a:solidFill>
            </a:endParaRPr>
          </a:p>
        </p:txBody>
      </p:sp>
      <p:sp>
        <p:nvSpPr>
          <p:cNvPr id="4" name="TextBox 3"/>
          <p:cNvSpPr txBox="1"/>
          <p:nvPr/>
        </p:nvSpPr>
        <p:spPr>
          <a:xfrm>
            <a:off x="3090568" y="3891062"/>
            <a:ext cx="780983" cy="369332"/>
          </a:xfrm>
          <a:prstGeom prst="rect">
            <a:avLst/>
          </a:prstGeom>
          <a:noFill/>
        </p:spPr>
        <p:txBody>
          <a:bodyPr wrap="none" rtlCol="0">
            <a:spAutoFit/>
          </a:bodyPr>
          <a:lstStyle/>
          <a:p>
            <a:r>
              <a:rPr lang="en-GB" dirty="0" smtClean="0">
                <a:solidFill>
                  <a:schemeClr val="tx2"/>
                </a:solidFill>
              </a:rPr>
              <a:t>Noah</a:t>
            </a:r>
            <a:endParaRPr lang="en-GB" dirty="0">
              <a:solidFill>
                <a:schemeClr val="tx2"/>
              </a:solidFill>
            </a:endParaRPr>
          </a:p>
        </p:txBody>
      </p:sp>
      <p:sp>
        <p:nvSpPr>
          <p:cNvPr id="5" name="TextBox 4"/>
          <p:cNvSpPr txBox="1"/>
          <p:nvPr/>
        </p:nvSpPr>
        <p:spPr>
          <a:xfrm>
            <a:off x="1854558" y="4658067"/>
            <a:ext cx="3927473" cy="369332"/>
          </a:xfrm>
          <a:prstGeom prst="rect">
            <a:avLst/>
          </a:prstGeom>
          <a:noFill/>
        </p:spPr>
        <p:txBody>
          <a:bodyPr wrap="square" rtlCol="0">
            <a:spAutoFit/>
          </a:bodyPr>
          <a:lstStyle/>
          <a:p>
            <a:r>
              <a:rPr lang="en-GB" dirty="0" smtClean="0">
                <a:solidFill>
                  <a:schemeClr val="tx2"/>
                </a:solidFill>
              </a:rPr>
              <a:t> your fantastic story writing   </a:t>
            </a:r>
            <a:endParaRPr lang="en-GB" dirty="0">
              <a:solidFill>
                <a:schemeClr val="tx2"/>
              </a:solidFill>
            </a:endParaRPr>
          </a:p>
        </p:txBody>
      </p:sp>
      <p:sp>
        <p:nvSpPr>
          <p:cNvPr id="6" name="TextBox 5"/>
          <p:cNvSpPr txBox="1"/>
          <p:nvPr/>
        </p:nvSpPr>
        <p:spPr>
          <a:xfrm>
            <a:off x="2684051" y="5027399"/>
            <a:ext cx="1321279" cy="400110"/>
          </a:xfrm>
          <a:prstGeom prst="rect">
            <a:avLst/>
          </a:prstGeom>
          <a:noFill/>
        </p:spPr>
        <p:txBody>
          <a:bodyPr wrap="square" rtlCol="0">
            <a:spAutoFit/>
          </a:bodyPr>
          <a:lstStyle/>
          <a:p>
            <a:r>
              <a:rPr lang="en-GB" sz="1000" dirty="0" smtClean="0">
                <a:solidFill>
                  <a:schemeClr val="tx2"/>
                </a:solidFill>
              </a:rPr>
              <a:t>Mrs </a:t>
            </a:r>
            <a:r>
              <a:rPr lang="en-GB" sz="1000" dirty="0" err="1" smtClean="0">
                <a:solidFill>
                  <a:schemeClr val="tx2"/>
                </a:solidFill>
              </a:rPr>
              <a:t>Sherratt</a:t>
            </a:r>
            <a:endParaRPr lang="en-GB" sz="1000" dirty="0" smtClean="0">
              <a:solidFill>
                <a:schemeClr val="tx2"/>
              </a:solidFill>
            </a:endParaRPr>
          </a:p>
          <a:p>
            <a:r>
              <a:rPr lang="en-GB" sz="1000" dirty="0" smtClean="0">
                <a:solidFill>
                  <a:schemeClr val="tx2"/>
                </a:solidFill>
              </a:rPr>
              <a:t>Mrs Wadsworth</a:t>
            </a:r>
            <a:endParaRPr lang="en-GB" sz="1000" dirty="0">
              <a:solidFill>
                <a:schemeClr val="tx2"/>
              </a:solidFill>
            </a:endParaRPr>
          </a:p>
        </p:txBody>
      </p:sp>
      <p:sp>
        <p:nvSpPr>
          <p:cNvPr id="10" name="TextBox 9"/>
          <p:cNvSpPr txBox="1"/>
          <p:nvPr/>
        </p:nvSpPr>
        <p:spPr>
          <a:xfrm>
            <a:off x="4189701" y="5205012"/>
            <a:ext cx="910827" cy="230832"/>
          </a:xfrm>
          <a:prstGeom prst="rect">
            <a:avLst/>
          </a:prstGeom>
          <a:noFill/>
        </p:spPr>
        <p:txBody>
          <a:bodyPr wrap="none" rtlCol="0">
            <a:spAutoFit/>
          </a:bodyPr>
          <a:lstStyle/>
          <a:p>
            <a:r>
              <a:rPr lang="en-GB" sz="900" dirty="0">
                <a:solidFill>
                  <a:schemeClr val="tx2"/>
                </a:solidFill>
              </a:rPr>
              <a:t>5</a:t>
            </a:r>
            <a:r>
              <a:rPr lang="en-GB" sz="900" dirty="0" smtClean="0">
                <a:solidFill>
                  <a:schemeClr val="tx2"/>
                </a:solidFill>
              </a:rPr>
              <a:t>/02/2021</a:t>
            </a:r>
            <a:endParaRPr lang="en-GB" sz="900" dirty="0">
              <a:solidFill>
                <a:schemeClr val="tx2"/>
              </a:solidFill>
            </a:endParaRPr>
          </a:p>
        </p:txBody>
      </p:sp>
      <p:pic>
        <p:nvPicPr>
          <p:cNvPr id="1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91469" y="332788"/>
            <a:ext cx="609600" cy="609600"/>
          </a:xfrm>
          <a:prstGeom prst="rect">
            <a:avLst/>
          </a:prstGeom>
        </p:spPr>
      </p:pic>
    </p:spTree>
    <p:extLst>
      <p:ext uri="{BB962C8B-B14F-4D97-AF65-F5344CB8AC3E}">
        <p14:creationId xmlns:p14="http://schemas.microsoft.com/office/powerpoint/2010/main" val="3900206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195" fill="hold"/>
                                        <p:tgtEl>
                                          <p:spTgt spid="11"/>
                                        </p:tgtEl>
                                      </p:cBhvr>
                                    </p:cmd>
                                  </p:childTnLst>
                                </p:cTn>
                              </p:par>
                            </p:childTnLst>
                          </p:cTn>
                        </p:par>
                      </p:childTnLst>
                    </p:cTn>
                  </p:par>
                </p:childTnLst>
              </p:cTn>
              <p:nextCondLst>
                <p:cond evt="onClick" delay="0">
                  <p:tgtEl>
                    <p:spTgt spid="11"/>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4226884" cy="2103120"/>
          </a:xfrm>
        </p:spPr>
        <p:txBody>
          <a:bodyPr>
            <a:normAutofit fontScale="90000"/>
          </a:bodyPr>
          <a:lstStyle/>
          <a:p>
            <a:pPr algn="ctr"/>
            <a:r>
              <a:rPr lang="en-GB" dirty="0">
                <a:solidFill>
                  <a:srgbClr val="002060"/>
                </a:solidFill>
              </a:rPr>
              <a:t> </a:t>
            </a:r>
            <a:r>
              <a:rPr lang="en-GB" dirty="0" smtClean="0">
                <a:solidFill>
                  <a:srgbClr val="002060"/>
                </a:solidFill>
              </a:rPr>
              <a:t> Year 2 Juniper</a:t>
            </a:r>
            <a:br>
              <a:rPr lang="en-GB" dirty="0" smtClean="0">
                <a:solidFill>
                  <a:srgbClr val="002060"/>
                </a:solidFill>
              </a:rPr>
            </a:br>
            <a:r>
              <a:rPr lang="en-GB" dirty="0" smtClean="0">
                <a:solidFill>
                  <a:srgbClr val="002060"/>
                </a:solidFill>
              </a:rPr>
              <a:t>Star of the Week</a:t>
            </a:r>
            <a:br>
              <a:rPr lang="en-GB" dirty="0" smtClean="0">
                <a:solidFill>
                  <a:srgbClr val="002060"/>
                </a:solidFill>
              </a:rPr>
            </a:br>
            <a:r>
              <a:rPr lang="en-GB" dirty="0" smtClean="0">
                <a:solidFill>
                  <a:srgbClr val="002060"/>
                </a:solidFill>
              </a:rPr>
              <a:t> is </a:t>
            </a:r>
            <a:br>
              <a:rPr lang="en-GB" dirty="0" smtClean="0">
                <a:solidFill>
                  <a:srgbClr val="002060"/>
                </a:solidFill>
              </a:rPr>
            </a:br>
            <a:r>
              <a:rPr lang="en-GB" dirty="0" smtClean="0">
                <a:solidFill>
                  <a:srgbClr val="002060"/>
                </a:solidFill>
              </a:rPr>
              <a:t/>
            </a:r>
            <a:br>
              <a:rPr lang="en-GB" dirty="0" smtClean="0">
                <a:solidFill>
                  <a:srgbClr val="002060"/>
                </a:solidFill>
              </a:rPr>
            </a:br>
            <a:endParaRPr lang="en-GB" dirty="0">
              <a:solidFill>
                <a:srgbClr val="002060"/>
              </a:solidFill>
            </a:endParaRPr>
          </a:p>
        </p:txBody>
      </p:sp>
      <p:pic>
        <p:nvPicPr>
          <p:cNvPr id="6" name="Picture Placeholder 5"/>
          <p:cNvPicPr>
            <a:picLocks noGrp="1" noChangeAspect="1"/>
          </p:cNvPicPr>
          <p:nvPr>
            <p:ph type="pic" idx="1"/>
          </p:nvPr>
        </p:nvPicPr>
        <p:blipFill>
          <a:blip r:embed="rId4">
            <a:extLst>
              <a:ext uri="{28A0092B-C50C-407E-A947-70E740481C1C}">
                <a14:useLocalDpi xmlns:a14="http://schemas.microsoft.com/office/drawing/2010/main" val="0"/>
              </a:ext>
            </a:extLst>
          </a:blip>
          <a:srcRect t="4231" b="4231"/>
          <a:stretch>
            <a:fillRect/>
          </a:stretch>
        </p:blipFill>
        <p:spPr>
          <a:xfrm>
            <a:off x="7492891" y="2532858"/>
            <a:ext cx="4444633" cy="3418948"/>
          </a:xfrm>
        </p:spPr>
      </p:pic>
      <p:sp>
        <p:nvSpPr>
          <p:cNvPr id="7" name="TextBox 6"/>
          <p:cNvSpPr txBox="1"/>
          <p:nvPr/>
        </p:nvSpPr>
        <p:spPr>
          <a:xfrm>
            <a:off x="8900721" y="4400249"/>
            <a:ext cx="1505409" cy="584775"/>
          </a:xfrm>
          <a:prstGeom prst="rect">
            <a:avLst/>
          </a:prstGeom>
          <a:noFill/>
        </p:spPr>
        <p:txBody>
          <a:bodyPr wrap="square" rtlCol="0">
            <a:spAutoFit/>
          </a:bodyPr>
          <a:lstStyle/>
          <a:p>
            <a:pPr algn="ctr"/>
            <a:r>
              <a:rPr lang="en-GB" sz="3200" dirty="0" err="1" smtClean="0">
                <a:solidFill>
                  <a:srgbClr val="002060"/>
                </a:solidFill>
              </a:rPr>
              <a:t>Tayah</a:t>
            </a:r>
            <a:endParaRPr lang="en-GB" sz="3200" dirty="0">
              <a:solidFill>
                <a:srgbClr val="002060"/>
              </a:solidFill>
            </a:endParaRPr>
          </a:p>
        </p:txBody>
      </p:sp>
      <p:pic>
        <p:nvPicPr>
          <p:cNvPr id="8" name="Picture 7" descr="See the source image">
            <a:extLst>
              <a:ext uri="{FF2B5EF4-FFF2-40B4-BE49-F238E27FC236}">
                <a16:creationId xmlns:a16="http://schemas.microsoft.com/office/drawing/2014/main" id="{06985E2A-02EC-4B89-992D-C9E25270B4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87132" y="862884"/>
            <a:ext cx="4094900" cy="481669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284685" y="4030917"/>
            <a:ext cx="986167" cy="369332"/>
          </a:xfrm>
          <a:prstGeom prst="rect">
            <a:avLst/>
          </a:prstGeom>
          <a:noFill/>
        </p:spPr>
        <p:txBody>
          <a:bodyPr wrap="none" rtlCol="0">
            <a:spAutoFit/>
          </a:bodyPr>
          <a:lstStyle/>
          <a:p>
            <a:r>
              <a:rPr lang="en-GB" dirty="0" err="1" smtClean="0">
                <a:solidFill>
                  <a:schemeClr val="tx2"/>
                </a:solidFill>
              </a:rPr>
              <a:t>Tayah</a:t>
            </a:r>
            <a:r>
              <a:rPr lang="en-GB" dirty="0" smtClean="0">
                <a:solidFill>
                  <a:schemeClr val="tx2"/>
                </a:solidFill>
              </a:rPr>
              <a:t> </a:t>
            </a:r>
            <a:endParaRPr lang="en-GB" dirty="0">
              <a:solidFill>
                <a:schemeClr val="tx2"/>
              </a:solidFill>
            </a:endParaRPr>
          </a:p>
        </p:txBody>
      </p:sp>
      <p:sp>
        <p:nvSpPr>
          <p:cNvPr id="11" name="TextBox 10"/>
          <p:cNvSpPr txBox="1"/>
          <p:nvPr/>
        </p:nvSpPr>
        <p:spPr>
          <a:xfrm>
            <a:off x="2847042" y="5248696"/>
            <a:ext cx="1125629" cy="246221"/>
          </a:xfrm>
          <a:prstGeom prst="rect">
            <a:avLst/>
          </a:prstGeom>
          <a:noFill/>
        </p:spPr>
        <p:txBody>
          <a:bodyPr wrap="none" rtlCol="0">
            <a:spAutoFit/>
          </a:bodyPr>
          <a:lstStyle/>
          <a:p>
            <a:r>
              <a:rPr lang="en-GB" sz="1000" dirty="0" smtClean="0">
                <a:solidFill>
                  <a:schemeClr val="tx2"/>
                </a:solidFill>
              </a:rPr>
              <a:t>Miss Wakefield</a:t>
            </a:r>
            <a:endParaRPr lang="en-GB" sz="1000" dirty="0">
              <a:solidFill>
                <a:schemeClr val="tx2"/>
              </a:solidFill>
            </a:endParaRPr>
          </a:p>
        </p:txBody>
      </p:sp>
      <p:sp>
        <p:nvSpPr>
          <p:cNvPr id="12" name="TextBox 11"/>
          <p:cNvSpPr txBox="1"/>
          <p:nvPr/>
        </p:nvSpPr>
        <p:spPr>
          <a:xfrm>
            <a:off x="4290132" y="5248695"/>
            <a:ext cx="830677" cy="215444"/>
          </a:xfrm>
          <a:prstGeom prst="rect">
            <a:avLst/>
          </a:prstGeom>
          <a:noFill/>
        </p:spPr>
        <p:txBody>
          <a:bodyPr wrap="none" rtlCol="0">
            <a:spAutoFit/>
          </a:bodyPr>
          <a:lstStyle/>
          <a:p>
            <a:r>
              <a:rPr lang="en-GB" sz="800" dirty="0">
                <a:solidFill>
                  <a:schemeClr val="tx2"/>
                </a:solidFill>
              </a:rPr>
              <a:t>5</a:t>
            </a:r>
            <a:r>
              <a:rPr lang="en-GB" sz="800" dirty="0" smtClean="0">
                <a:solidFill>
                  <a:schemeClr val="tx2"/>
                </a:solidFill>
              </a:rPr>
              <a:t>/02/2021</a:t>
            </a:r>
            <a:endParaRPr lang="en-GB" sz="800" dirty="0">
              <a:solidFill>
                <a:schemeClr val="tx2"/>
              </a:solidFill>
            </a:endParaRPr>
          </a:p>
        </p:txBody>
      </p:sp>
      <p:sp>
        <p:nvSpPr>
          <p:cNvPr id="3" name="TextBox 2"/>
          <p:cNvSpPr txBox="1"/>
          <p:nvPr/>
        </p:nvSpPr>
        <p:spPr>
          <a:xfrm>
            <a:off x="2653048" y="4694698"/>
            <a:ext cx="3292396" cy="338554"/>
          </a:xfrm>
          <a:prstGeom prst="rect">
            <a:avLst/>
          </a:prstGeom>
          <a:noFill/>
        </p:spPr>
        <p:txBody>
          <a:bodyPr wrap="square" rtlCol="0">
            <a:spAutoFit/>
          </a:bodyPr>
          <a:lstStyle/>
          <a:p>
            <a:r>
              <a:rPr lang="en-GB" sz="1600" dirty="0" smtClean="0">
                <a:solidFill>
                  <a:schemeClr val="tx2"/>
                </a:solidFill>
              </a:rPr>
              <a:t>all your hard work</a:t>
            </a:r>
            <a:endParaRPr lang="en-GB" sz="1600" dirty="0">
              <a:solidFill>
                <a:schemeClr val="tx2"/>
              </a:solidFill>
            </a:endParaRPr>
          </a:p>
        </p:txBody>
      </p:sp>
      <p:pic>
        <p:nvPicPr>
          <p:cNvPr id="1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645758" y="227525"/>
            <a:ext cx="609600" cy="609600"/>
          </a:xfrm>
          <a:prstGeom prst="rect">
            <a:avLst/>
          </a:prstGeom>
        </p:spPr>
      </p:pic>
    </p:spTree>
    <p:extLst>
      <p:ext uri="{BB962C8B-B14F-4D97-AF65-F5344CB8AC3E}">
        <p14:creationId xmlns:p14="http://schemas.microsoft.com/office/powerpoint/2010/main" val="2053643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70" fill="hold"/>
                                        <p:tgtEl>
                                          <p:spTgt spid="10"/>
                                        </p:tgtEl>
                                      </p:cBhvr>
                                    </p:cmd>
                                  </p:childTnLst>
                                </p:cTn>
                              </p:par>
                            </p:childTnLst>
                          </p:cTn>
                        </p:par>
                      </p:childTnLst>
                    </p:cTn>
                  </p:par>
                </p:childTnLst>
              </p:cTn>
              <p:nextCondLst>
                <p:cond evt="onClick" delay="0">
                  <p:tgtEl>
                    <p:spTgt spid="10"/>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94133" y="528034"/>
            <a:ext cx="7966972" cy="5151419"/>
          </a:xfrm>
          <a:prstGeom prst="rect">
            <a:avLst/>
          </a:prstGeom>
        </p:spPr>
      </p:pic>
      <p:pic>
        <p:nvPicPr>
          <p:cNvPr id="5" name="Happy Birthday in English Mal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391177" y="528034"/>
            <a:ext cx="609600" cy="609600"/>
          </a:xfrm>
          <a:prstGeom prst="rect">
            <a:avLst/>
          </a:prstGeom>
        </p:spPr>
      </p:pic>
      <p:pic>
        <p:nvPicPr>
          <p:cNvPr id="4"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0582141" y="528034"/>
            <a:ext cx="609600" cy="609600"/>
          </a:xfrm>
          <a:prstGeom prst="rect">
            <a:avLst/>
          </a:prstGeom>
        </p:spPr>
      </p:pic>
    </p:spTree>
    <p:extLst>
      <p:ext uri="{BB962C8B-B14F-4D97-AF65-F5344CB8AC3E}">
        <p14:creationId xmlns:p14="http://schemas.microsoft.com/office/powerpoint/2010/main" val="1147538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6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1998" fill="hold"/>
                                        <p:tgtEl>
                                          <p:spTgt spid="4"/>
                                        </p:tgtEl>
                                      </p:cBhvr>
                                    </p:cmd>
                                  </p:childTnLst>
                                </p:cTn>
                              </p:par>
                            </p:childTnLst>
                          </p:cTn>
                        </p:par>
                      </p:childTnLst>
                    </p:cTn>
                  </p:par>
                </p:childTnLst>
              </p:cTn>
              <p:nextCondLst>
                <p:cond evt="onClick" delay="0">
                  <p:tgtEl>
                    <p:spTgt spid="4"/>
                  </p:tgtEl>
                </p:cond>
              </p:nextCondLst>
            </p:seq>
            <p:audio>
              <p:cMediaNode vol="80000">
                <p:cTn id="13"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5018" y="314342"/>
            <a:ext cx="8470567" cy="1828800"/>
          </a:xfrm>
        </p:spPr>
        <p:txBody>
          <a:bodyPr>
            <a:noAutofit/>
          </a:bodyPr>
          <a:lstStyle/>
          <a:p>
            <a:r>
              <a:rPr lang="en-GB" dirty="0" smtClean="0">
                <a:solidFill>
                  <a:srgbClr val="002060"/>
                </a:solidFill>
              </a:rPr>
              <a:t>Well done everyone. </a:t>
            </a:r>
            <a:r>
              <a:rPr lang="en-GB" dirty="0" smtClean="0">
                <a:solidFill>
                  <a:srgbClr val="002060"/>
                </a:solidFill>
                <a:sym typeface="Wingdings" panose="05000000000000000000" pitchFamily="2" charset="2"/>
              </a:rPr>
              <a:t></a:t>
            </a:r>
            <a:br>
              <a:rPr lang="en-GB" dirty="0" smtClean="0">
                <a:solidFill>
                  <a:srgbClr val="002060"/>
                </a:solidFill>
                <a:sym typeface="Wingdings" panose="05000000000000000000" pitchFamily="2" charset="2"/>
              </a:rPr>
            </a:br>
            <a:r>
              <a:rPr lang="en-GB" dirty="0" smtClean="0">
                <a:solidFill>
                  <a:srgbClr val="002060"/>
                </a:solidFill>
              </a:rPr>
              <a:t/>
            </a:r>
            <a:br>
              <a:rPr lang="en-GB" dirty="0" smtClean="0">
                <a:solidFill>
                  <a:srgbClr val="002060"/>
                </a:solidFill>
              </a:rPr>
            </a:br>
            <a:r>
              <a:rPr lang="en-GB" dirty="0" smtClean="0">
                <a:solidFill>
                  <a:srgbClr val="002060"/>
                </a:solidFill>
              </a:rPr>
              <a:t>Have a lovely weekend!!</a:t>
            </a:r>
            <a:endParaRPr lang="en-GB" dirty="0">
              <a:solidFill>
                <a:srgbClr val="002060"/>
              </a:solidFill>
            </a:endParaRPr>
          </a:p>
        </p:txBody>
      </p:sp>
      <p:pic>
        <p:nvPicPr>
          <p:cNvPr id="4" name="Picture 3"/>
          <p:cNvPicPr>
            <a:picLocks noChangeAspect="1"/>
          </p:cNvPicPr>
          <p:nvPr/>
        </p:nvPicPr>
        <p:blipFill>
          <a:blip r:embed="rId4"/>
          <a:stretch>
            <a:fillRect/>
          </a:stretch>
        </p:blipFill>
        <p:spPr>
          <a:xfrm>
            <a:off x="9886925" y="2281702"/>
            <a:ext cx="1433605" cy="1890359"/>
          </a:xfrm>
          <a:prstGeom prst="rect">
            <a:avLst/>
          </a:prstGeom>
          <a:ln w="88900" cap="sq" cmpd="thickThin">
            <a:solidFill>
              <a:srgbClr val="000000"/>
            </a:solidFill>
            <a:prstDash val="solid"/>
            <a:miter lim="800000"/>
          </a:ln>
          <a:effectLst>
            <a:innerShdw blurRad="76200">
              <a:srgbClr val="000000"/>
            </a:innerShdw>
          </a:effectLst>
        </p:spPr>
      </p:pic>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t="30021" r="20762"/>
          <a:stretch/>
        </p:blipFill>
        <p:spPr>
          <a:xfrm rot="5400000">
            <a:off x="2924878" y="2671178"/>
            <a:ext cx="2307054" cy="1528101"/>
          </a:xfrm>
          <a:prstGeom prst="rect">
            <a:avLst/>
          </a:prstGeom>
          <a:ln w="88900" cap="sq" cmpd="thickThin">
            <a:solidFill>
              <a:srgbClr val="000000"/>
            </a:solidFill>
            <a:prstDash val="solid"/>
            <a:miter lim="800000"/>
          </a:ln>
          <a:effectLst>
            <a:innerShdw blurRad="76200">
              <a:srgbClr val="000000"/>
            </a:innerShdw>
          </a:effectLst>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60122" y="2281702"/>
            <a:ext cx="1900361" cy="1800697"/>
          </a:xfrm>
          <a:prstGeom prst="rect">
            <a:avLst/>
          </a:prstGeom>
          <a:ln w="88900" cap="sq" cmpd="thickThin">
            <a:solidFill>
              <a:srgbClr val="000000"/>
            </a:solidFill>
            <a:prstDash val="solid"/>
            <a:miter lim="800000"/>
          </a:ln>
          <a:effectLst>
            <a:innerShdw blurRad="76200">
              <a:srgbClr val="000000"/>
            </a:innerShdw>
          </a:effectLst>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24414" y="4449179"/>
            <a:ext cx="1482973" cy="2178715"/>
          </a:xfrm>
          <a:prstGeom prst="rect">
            <a:avLst/>
          </a:prstGeom>
          <a:ln w="88900" cap="sq" cmpd="thickThin">
            <a:solidFill>
              <a:srgbClr val="000000"/>
            </a:solidFill>
            <a:prstDash val="solid"/>
            <a:miter lim="800000"/>
          </a:ln>
          <a:effectLst>
            <a:innerShdw blurRad="76200">
              <a:srgbClr val="000000"/>
            </a:innerShdw>
          </a:effectLst>
        </p:spPr>
      </p:pic>
      <p:pic>
        <p:nvPicPr>
          <p:cNvPr id="8" name="Picture 7"/>
          <p:cNvPicPr/>
          <p:nvPr/>
        </p:nvPicPr>
        <p:blipFill rotWithShape="1">
          <a:blip r:embed="rId8"/>
          <a:srcRect l="37226" t="22850" r="39109" b="14496"/>
          <a:stretch/>
        </p:blipFill>
        <p:spPr bwMode="auto">
          <a:xfrm>
            <a:off x="6950606" y="4538071"/>
            <a:ext cx="1665052" cy="2161917"/>
          </a:xfrm>
          <a:prstGeom prst="rect">
            <a:avLst/>
          </a:prstGeom>
          <a:ln w="88900" cap="sq" cmpd="thickThin">
            <a:solidFill>
              <a:srgbClr val="000000"/>
            </a:solidFill>
            <a:prstDash val="solid"/>
            <a:miter lim="800000"/>
          </a:ln>
          <a:effectLst>
            <a:innerShdw blurRad="76200">
              <a:srgbClr val="000000"/>
            </a:innerShdw>
          </a:effectLst>
          <a:extLst>
            <a:ext uri="{53640926-AAD7-44D8-BBD7-CCE9431645EC}">
              <a14:shadowObscured xmlns:a14="http://schemas.microsoft.com/office/drawing/2010/main"/>
            </a:ext>
          </a:extLst>
        </p:spPr>
      </p:pic>
      <p:pic>
        <p:nvPicPr>
          <p:cNvPr id="9" name="Picture 8"/>
          <p:cNvPicPr>
            <a:picLocks noChangeAspect="1"/>
          </p:cNvPicPr>
          <p:nvPr/>
        </p:nvPicPr>
        <p:blipFill rotWithShape="1">
          <a:blip r:embed="rId9"/>
          <a:srcRect l="7802" t="9541" r="5792" b="8259"/>
          <a:stretch/>
        </p:blipFill>
        <p:spPr>
          <a:xfrm>
            <a:off x="3924017" y="4893972"/>
            <a:ext cx="1296282" cy="1812534"/>
          </a:xfrm>
          <a:prstGeom prst="rect">
            <a:avLst/>
          </a:prstGeom>
          <a:ln w="88900" cap="sq" cmpd="thickThin">
            <a:solidFill>
              <a:srgbClr val="000000"/>
            </a:solidFill>
            <a:prstDash val="solid"/>
            <a:miter lim="800000"/>
          </a:ln>
          <a:effectLst>
            <a:innerShdw blurRad="76200">
              <a:srgbClr val="000000"/>
            </a:innerShdw>
          </a:effec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579809" y="471152"/>
            <a:ext cx="609600" cy="609600"/>
          </a:xfrm>
          <a:prstGeom prst="rect">
            <a:avLst/>
          </a:prstGeom>
        </p:spPr>
      </p:pic>
    </p:spTree>
    <p:extLst>
      <p:ext uri="{BB962C8B-B14F-4D97-AF65-F5344CB8AC3E}">
        <p14:creationId xmlns:p14="http://schemas.microsoft.com/office/powerpoint/2010/main" val="267140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93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Rainbow presentation</Template>
  <TotalTime>2390</TotalTime>
  <Words>177</Words>
  <Application>Microsoft Office PowerPoint</Application>
  <PresentationFormat>Widescreen</PresentationFormat>
  <Paragraphs>55</Paragraphs>
  <Slides>22</Slides>
  <Notes>0</Notes>
  <HiddenSlides>0</HiddenSlides>
  <MMClips>23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Calibri Light</vt:lpstr>
      <vt:lpstr>Comic Sans MS</vt:lpstr>
      <vt:lpstr>Segoe Print</vt:lpstr>
      <vt:lpstr>Wingdings</vt:lpstr>
      <vt:lpstr>Nature Illustration 16x9</vt:lpstr>
      <vt:lpstr>Year 2  Celebration Assembly!</vt:lpstr>
      <vt:lpstr>It is time to celebrate all the fantastic work you have been doing this week. </vt:lpstr>
      <vt:lpstr>PowerPoint Presentation</vt:lpstr>
      <vt:lpstr>PowerPoint Presentation</vt:lpstr>
      <vt:lpstr>     Jo Jo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Phonics</vt:lpstr>
      <vt:lpstr>PowerPoint Presentation</vt:lpstr>
      <vt:lpstr>PowerPoint Presentation</vt:lpstr>
      <vt:lpstr>PowerPoint Presentation</vt:lpstr>
      <vt:lpstr>  Year 2 Hazel Star of the Week  is   </vt:lpstr>
      <vt:lpstr>  Year 2 Juniper Star of the Week  is   </vt:lpstr>
      <vt:lpstr>PowerPoint Presentation</vt:lpstr>
      <vt:lpstr>Well done everyone.   Have a lovely weekend!!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Celebration Assembly!</dc:title>
  <dc:creator>Charlotte Clarke</dc:creator>
  <cp:lastModifiedBy>Home</cp:lastModifiedBy>
  <cp:revision>130</cp:revision>
  <dcterms:created xsi:type="dcterms:W3CDTF">2021-01-14T17:04:53Z</dcterms:created>
  <dcterms:modified xsi:type="dcterms:W3CDTF">2021-02-09T16:47:53Z</dcterms:modified>
</cp:coreProperties>
</file>