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E93D53-F697-C8F5-B225-763D7B730461}" v="28" dt="2020-01-12T08:31:35.8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75" d="100"/>
          <a:sy n="75" d="100"/>
        </p:scale>
        <p:origin x="835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158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>
              <a:buClr>
                <a:schemeClr val="accent1">
                  <a:lumMod val="75000"/>
                </a:schemeClr>
              </a:buClr>
              <a:defRPr/>
            </a:lvl1pPr>
            <a:lvl2pPr>
              <a:buClr>
                <a:schemeClr val="accent1">
                  <a:lumMod val="75000"/>
                </a:schemeClr>
              </a:buClr>
              <a:defRPr/>
            </a:lvl2pPr>
            <a:lvl3pPr>
              <a:buClr>
                <a:schemeClr val="accent1">
                  <a:lumMod val="75000"/>
                </a:schemeClr>
              </a:buClr>
              <a:defRPr/>
            </a:lvl3pPr>
            <a:lvl4pPr>
              <a:buClr>
                <a:schemeClr val="accent1">
                  <a:lumMod val="75000"/>
                </a:schemeClr>
              </a:buClr>
              <a:defRPr/>
            </a:lvl4pPr>
            <a:lvl5pPr>
              <a:buClr>
                <a:schemeClr val="accent1">
                  <a:lumMod val="75000"/>
                </a:schemeClr>
              </a:buCl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585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576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848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511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00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771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899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648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15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129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8319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413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719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507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9183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48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69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google.co.uk/imgres?imgurl=https://i2.wp.com/vietnaminsider.vn/wp-content/uploads/2019/07/income-tax.jpg&amp;imgrefurl=https://vietnaminsider.vn/personal-income-tax-for-foreigners-in-vietnamreductions-and-exemptions/&amp;docid=5or64m4DLIRf7M&amp;tbnid=1-rHw_Cr3Jk9GM:&amp;vet=10ahUKEwi_08Xo1P3mAhUU4OAKHUHSDA0QMwiMASgLMAs..i&amp;w=660&amp;h=388&amp;bih=722&amp;biw=1477&amp;q=Income%20Tax&amp;ved=0ahUKEwi_08Xo1P3mAhUU4OAKHUHSDA0QMwiMASgLMAs&amp;iact=mrc&amp;uact=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imgres?imgurl=https://i2.wp.com/vietnaminsider.vn/wp-content/uploads/2019/07/income-tax.jpg&amp;imgrefurl=https://vietnaminsider.vn/personal-income-tax-for-foreigners-in-vietnamreductions-and-exemptions/&amp;docid=5or64m4DLIRf7M&amp;tbnid=1-rHw_Cr3Jk9GM:&amp;vet=10ahUKEwi_08Xo1P3mAhUU4OAKHUHSDA0QMwiMASgLMAs..i&amp;w=660&amp;h=388&amp;bih=722&amp;biw=1477&amp;q=Income%20Tax&amp;ved=0ahUKEwi_08Xo1P3mAhUU4OAKHUHSDA0QMwiMASgLMAs&amp;iact=mrc&amp;uact=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s://www.google.co.uk/imgres?imgurl=https://i2.wp.com/vietnaminsider.vn/wp-content/uploads/2019/07/income-tax.jpg&amp;imgrefurl=https://vietnaminsider.vn/personal-income-tax-for-foreigners-in-vietnamreductions-and-exemptions/&amp;docid=5or64m4DLIRf7M&amp;tbnid=1-rHw_Cr3Jk9GM:&amp;vet=10ahUKEwi_08Xo1P3mAhUU4OAKHUHSDA0QMwiMASgLMAs..i&amp;w=660&amp;h=388&amp;bih=722&amp;biw=1477&amp;q=Income%20Tax&amp;ved=0ahUKEwi_08Xo1P3mAhUU4OAKHUHSDA0QMwiMASgLMAs&amp;iact=mrc&amp;uact=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8A52ED48-7BA3-4D41-89CA-D8DE0DAF67C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1742" y="648930"/>
            <a:ext cx="3461281" cy="3347337"/>
          </a:xfrm>
        </p:spPr>
        <p:txBody>
          <a:bodyPr>
            <a:normAutofit/>
          </a:bodyPr>
          <a:lstStyle/>
          <a:p>
            <a:r>
              <a:rPr lang="en-US" sz="4800" dirty="0">
                <a:cs typeface="Calibri Light"/>
              </a:rPr>
              <a:t>Zacchaeus – who was he?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1742" y="3996267"/>
            <a:ext cx="3461281" cy="1887008"/>
          </a:xfrm>
        </p:spPr>
        <p:txBody>
          <a:bodyPr>
            <a:normAutofit/>
          </a:bodyPr>
          <a:lstStyle/>
          <a:p>
            <a:endParaRPr lang="en-US" sz="180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8B9CD1EF-01C1-48B4-9F0E-3ED8A9878D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886714" y="-4763"/>
            <a:ext cx="5014912" cy="6862763"/>
            <a:chOff x="2928938" y="-4763"/>
            <a:chExt cx="5014912" cy="6862763"/>
          </a:xfrm>
        </p:grpSpPr>
        <p:sp>
          <p:nvSpPr>
            <p:cNvPr id="12" name="Freeform 6">
              <a:extLst>
                <a:ext uri="{FF2B5EF4-FFF2-40B4-BE49-F238E27FC236}">
                  <a16:creationId xmlns="" xmlns:a16="http://schemas.microsoft.com/office/drawing/2014/main" id="{0B11C776-A269-420E-8A45-01871212E2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25A997C2-CCC6-4C9F-8A7F-CD0E7B405E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25">
              <a:extLst>
                <a:ext uri="{FF2B5EF4-FFF2-40B4-BE49-F238E27FC236}">
                  <a16:creationId xmlns="" xmlns:a16="http://schemas.microsoft.com/office/drawing/2014/main" id="{075AB2EA-AC81-454C-8176-40AFBAA7F6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26">
              <a:extLst>
                <a:ext uri="{FF2B5EF4-FFF2-40B4-BE49-F238E27FC236}">
                  <a16:creationId xmlns="" xmlns:a16="http://schemas.microsoft.com/office/drawing/2014/main" id="{E4F6EE63-683A-4781-9CE9-B21FB05968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27">
              <a:extLst>
                <a:ext uri="{FF2B5EF4-FFF2-40B4-BE49-F238E27FC236}">
                  <a16:creationId xmlns="" xmlns:a16="http://schemas.microsoft.com/office/drawing/2014/main" id="{ECC2F271-A3DA-43CC-9A45-7D9C07EEBA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28">
              <a:extLst>
                <a:ext uri="{FF2B5EF4-FFF2-40B4-BE49-F238E27FC236}">
                  <a16:creationId xmlns="" xmlns:a16="http://schemas.microsoft.com/office/drawing/2014/main" id="{D1E6010C-E8FD-495D-B422-53D4C416368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9" name="Rounded Rectangle 16">
            <a:extLst>
              <a:ext uri="{FF2B5EF4-FFF2-40B4-BE49-F238E27FC236}">
                <a16:creationId xmlns="" xmlns:a16="http://schemas.microsoft.com/office/drawing/2014/main" id="{7F87B64D-2D9A-476A-BBAA-92E5E5E0FE4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56693" y="648931"/>
            <a:ext cx="6854433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outdoor, man, young, group&#10;&#10;Description generated with very high confidence">
            <a:extLst>
              <a:ext uri="{FF2B5EF4-FFF2-40B4-BE49-F238E27FC236}">
                <a16:creationId xmlns="" xmlns:a16="http://schemas.microsoft.com/office/drawing/2014/main" id="{DF261950-74A5-41A6-A1EB-616000ADD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550" y="1726671"/>
            <a:ext cx="6202778" cy="311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5288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9020" y="1199072"/>
            <a:ext cx="10278072" cy="558991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Tax –   </a:t>
            </a:r>
            <a:r>
              <a:rPr lang="en-US" b="1" u="sng" dirty="0" smtClean="0"/>
              <a:t>Today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/>
              <a:t>Every adult over the age of 16 in employment has to pay taxes if you earn over a certain amount of money.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/>
              <a:t>Income Tax,  National Insurance,  Council Tax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/>
              <a:t>Depending on what you earn – a certain proportion of your income will go to the Government.  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/>
              <a:t>In </a:t>
            </a:r>
            <a:r>
              <a:rPr lang="en-US" b="1" dirty="0" smtClean="0"/>
              <a:t>basic </a:t>
            </a:r>
            <a:r>
              <a:rPr lang="en-US" b="1" dirty="0" smtClean="0"/>
              <a:t>terms -The more you earn the more tax you pay.  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3" descr="Image result for Income Tax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853" y="4569825"/>
            <a:ext cx="4435188" cy="260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89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5288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Tax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199072"/>
            <a:ext cx="10018713" cy="5745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Why are we taxed?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Adults mention the ‘Tax Man’/Woman’  but there isn’t a person who knocks on your parents’ door and asks for the money it is all sorted ‘online’. The tax is automatically deducted taken away before a person receives their wages.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But in Zacchaeus’s day it was very different …  He was a tax </a:t>
            </a:r>
            <a:r>
              <a:rPr lang="en-US" b="1" u="sng" dirty="0" smtClean="0"/>
              <a:t>collector.</a:t>
            </a:r>
            <a:endParaRPr lang="en-GB" b="1" u="sng" dirty="0"/>
          </a:p>
        </p:txBody>
      </p:sp>
      <p:sp>
        <p:nvSpPr>
          <p:cNvPr id="4" name="AutoShape 3" descr="Image result for Income Tax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TELEMMGLPICT000111344569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885" y="1498654"/>
            <a:ext cx="1722168" cy="275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683" y="2147974"/>
            <a:ext cx="3419895" cy="19236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5" y="1965518"/>
            <a:ext cx="3441301" cy="22886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951" y="2219133"/>
            <a:ext cx="2692976" cy="151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8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5288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9020" y="1199072"/>
            <a:ext cx="10278072" cy="558991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3" descr="Image result for Income Tax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41878" y="1199072"/>
            <a:ext cx="1087235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Zacchaeus collected taxes.  In Jesus’s time they were under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Roman 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rule: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T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he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Jews of Jesus’ day paid a </a:t>
            </a:r>
            <a:r>
              <a:rPr lang="en-GB" sz="2800" b="1" dirty="0">
                <a:solidFill>
                  <a:srgbClr val="111111"/>
                </a:solidFill>
                <a:latin typeface="&amp;quot"/>
              </a:rPr>
              <a:t>religious tax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 to the Jewish </a:t>
            </a:r>
            <a:endParaRPr lang="en-GB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 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    authorities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for the maintenance of the temple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.</a:t>
            </a:r>
          </a:p>
          <a:p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They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also paid a tax to the Roman government, </a:t>
            </a:r>
            <a:endParaRPr lang="en-GB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a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tax that was often collected by harsh methods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161" y="2870343"/>
            <a:ext cx="2937772" cy="18361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6143" y="2627099"/>
            <a:ext cx="2935857" cy="431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3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737755"/>
          </a:xfrm>
        </p:spPr>
        <p:txBody>
          <a:bodyPr/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8" y="665018"/>
            <a:ext cx="10018713" cy="619298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 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He </a:t>
            </a:r>
            <a:r>
              <a:rPr lang="en-GB" sz="3200" dirty="0"/>
              <a:t>was a Jew and an employee of the Roman Empire Under the Roman system, men bid on those positions, pledging to raise a certain amount of money. Anything they raised over that amount was their </a:t>
            </a:r>
            <a:r>
              <a:rPr lang="en-GB" sz="3200" b="1" u="sng" dirty="0"/>
              <a:t>own personal </a:t>
            </a:r>
            <a:r>
              <a:rPr lang="en-GB" sz="3200" b="1" u="sng" dirty="0" smtClean="0"/>
              <a:t>                        profit</a:t>
            </a:r>
            <a:r>
              <a:rPr lang="en-GB" sz="3200" b="1" u="sng" dirty="0"/>
              <a:t>. </a:t>
            </a:r>
            <a:endParaRPr lang="en-GB" sz="3200" b="1" u="sng" dirty="0" smtClean="0"/>
          </a:p>
          <a:p>
            <a:pPr marL="0" indent="0">
              <a:buNone/>
            </a:pPr>
            <a:endParaRPr lang="en-US" sz="3200" b="1" u="sng" dirty="0"/>
          </a:p>
          <a:p>
            <a:pPr marL="0" indent="0">
              <a:buNone/>
            </a:pPr>
            <a:endParaRPr lang="en-GB" sz="3200" b="1" u="sng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130" y="768927"/>
            <a:ext cx="5384800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82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737755"/>
          </a:xfrm>
        </p:spPr>
        <p:txBody>
          <a:bodyPr/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8" y="1056408"/>
            <a:ext cx="10018713" cy="2892137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Zacchaeus was a chief tax collector.  In Luke’s story he says ‘Zacchaeus was a wealthy man’, so he must have extorted (obtain by force, threats or unfair means) a great deal from the people in Jericho.</a:t>
            </a:r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  </a:t>
            </a:r>
            <a:endParaRPr lang="en-US" sz="3200" dirty="0"/>
          </a:p>
          <a:p>
            <a:endParaRPr lang="en-GB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964" y="3172450"/>
            <a:ext cx="5316682" cy="379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52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737755"/>
          </a:xfrm>
        </p:spPr>
        <p:txBody>
          <a:bodyPr/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8" y="1056408"/>
            <a:ext cx="10018713" cy="2892137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He lived in Jericho</a:t>
            </a:r>
          </a:p>
          <a:p>
            <a:endParaRPr lang="en-US" sz="3200" dirty="0"/>
          </a:p>
          <a:p>
            <a:endParaRPr lang="en-GB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  </a:t>
            </a:r>
            <a:endParaRPr lang="en-US" sz="3200" dirty="0"/>
          </a:p>
          <a:p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441" y="2009524"/>
            <a:ext cx="2965796" cy="4769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85" y="1929014"/>
            <a:ext cx="7861116" cy="462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41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737755"/>
          </a:xfrm>
        </p:spPr>
        <p:txBody>
          <a:bodyPr/>
          <a:lstStyle/>
          <a:p>
            <a:r>
              <a:rPr lang="en-US" dirty="0" smtClean="0"/>
              <a:t>What did the Romans want the money for?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8" y="1056408"/>
            <a:ext cx="10018713" cy="2892137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2800" dirty="0" smtClean="0"/>
              <a:t>To fund the Roman army  (The very people who ruled over and were extremely brutal to the Jews)</a:t>
            </a:r>
          </a:p>
          <a:p>
            <a:r>
              <a:rPr lang="en-GB" sz="2800" dirty="0" smtClean="0"/>
              <a:t>Taxes paid for Governor of a town and other important officials of that time for their lavish homes </a:t>
            </a:r>
            <a:r>
              <a:rPr lang="en-GB" sz="2800" dirty="0" err="1" smtClean="0"/>
              <a:t>e.g</a:t>
            </a:r>
            <a:r>
              <a:rPr lang="en-GB" sz="2800" dirty="0" smtClean="0"/>
              <a:t> palaces and expensive clothes, their food and their servants.</a:t>
            </a:r>
            <a:endParaRPr lang="en-US" sz="2800" dirty="0"/>
          </a:p>
          <a:p>
            <a:endParaRPr lang="en-US" sz="3200" dirty="0"/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US" sz="3200" dirty="0"/>
          </a:p>
          <a:p>
            <a:endParaRPr lang="en-GB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  </a:t>
            </a:r>
            <a:endParaRPr lang="en-US" sz="3200" dirty="0"/>
          </a:p>
          <a:p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600" y="737755"/>
            <a:ext cx="3467245" cy="221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82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Zacchaeus – Tax Collector and extortionist!!!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Extortion obtain </a:t>
            </a:r>
            <a:r>
              <a:rPr lang="en-GB" sz="4400" dirty="0"/>
              <a:t>by force, threats or unfair </a:t>
            </a:r>
            <a:r>
              <a:rPr lang="en-GB" sz="4400" dirty="0" smtClean="0"/>
              <a:t>means</a:t>
            </a:r>
            <a:endParaRPr lang="en-GB" sz="4400" dirty="0"/>
          </a:p>
        </p:txBody>
      </p:sp>
      <p:sp>
        <p:nvSpPr>
          <p:cNvPr id="4" name="Rectangle 3"/>
          <p:cNvSpPr/>
          <p:nvPr/>
        </p:nvSpPr>
        <p:spPr>
          <a:xfrm>
            <a:off x="6096000" y="4667815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err="1"/>
              <a:t>Zaccheus</a:t>
            </a:r>
            <a:r>
              <a:rPr lang="en-US" sz="2800" dirty="0"/>
              <a:t> was despised and hated by the Jewish people because he worked for the Romans and represented everything that was bad about Roman rule</a:t>
            </a:r>
            <a:r>
              <a:rPr lang="en-US" sz="2800" dirty="0" smtClean="0"/>
              <a:t>.                                                        Demo</a:t>
            </a:r>
            <a:endParaRPr lang="en-GB" sz="2800" dirty="0"/>
          </a:p>
        </p:txBody>
      </p:sp>
      <p:pic>
        <p:nvPicPr>
          <p:cNvPr id="1026" name="Picture 2" descr="https://s3.amazonaws.com/pix.iemoji.com/images/emoji/apple/ios-12/256/angry-fac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23" y="4932680"/>
            <a:ext cx="1925320" cy="192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49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3879" y="3489958"/>
            <a:ext cx="8930747" cy="382006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Our </a:t>
            </a:r>
            <a:r>
              <a:rPr lang="en-US" dirty="0" smtClean="0"/>
              <a:t>jobs today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What have we learnt about Zacchaeus?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Why do you think Jesus chose to have dinner with Zacchaeus – an enemy of the Jews?</a:t>
            </a:r>
            <a:br>
              <a:rPr lang="en-US" dirty="0" smtClean="0"/>
            </a:br>
            <a:r>
              <a:rPr lang="en-US" dirty="0"/>
              <a:t>W</a:t>
            </a:r>
            <a:r>
              <a:rPr lang="en-US" dirty="0" smtClean="0"/>
              <a:t>hat does this teach us about </a:t>
            </a:r>
            <a:r>
              <a:rPr lang="en-US" dirty="0" smtClean="0"/>
              <a:t>Jesus?</a:t>
            </a:r>
            <a:br>
              <a:rPr lang="en-US" dirty="0" smtClean="0"/>
            </a:br>
            <a:r>
              <a:rPr lang="en-US" dirty="0" smtClean="0"/>
              <a:t>How did Zacchaeus change?</a:t>
            </a:r>
            <a:br>
              <a:rPr lang="en-US" dirty="0" smtClean="0"/>
            </a:br>
            <a:r>
              <a:rPr lang="en-US" dirty="0"/>
              <a:t>Why do you think this story comes under our topic of Reconciliation?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13485" y="3071003"/>
            <a:ext cx="8930748" cy="3631721"/>
          </a:xfrm>
        </p:spPr>
        <p:txBody>
          <a:bodyPr/>
          <a:lstStyle/>
          <a:p>
            <a:r>
              <a:rPr lang="en-US" dirty="0" smtClean="0"/>
              <a:t>       </a:t>
            </a:r>
            <a:endParaRPr lang="en-GB" dirty="0"/>
          </a:p>
        </p:txBody>
      </p:sp>
      <p:pic>
        <p:nvPicPr>
          <p:cNvPr id="2050" name="Picture 2" descr="http://t1.gstatic.com/images?q=tbn:ANd9GcS9ZsAUfyaVVFSL3dwu4hk9iVYf3sEnnPUVw_G39nUu0vtSOb1ohKwm4z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1" y="4487333"/>
            <a:ext cx="3200400" cy="237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90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EB8F22"/>
      </a:accent1>
      <a:accent2>
        <a:srgbClr val="CD4223"/>
      </a:accent2>
      <a:accent3>
        <a:srgbClr val="A89374"/>
      </a:accent3>
      <a:accent4>
        <a:srgbClr val="83AA67"/>
      </a:accent4>
      <a:accent5>
        <a:srgbClr val="4FA9C1"/>
      </a:accent5>
      <a:accent6>
        <a:srgbClr val="9390AF"/>
      </a:accent6>
      <a:hlink>
        <a:srgbClr val="EC7220"/>
      </a:hlink>
      <a:folHlink>
        <a:srgbClr val="F09355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397</Words>
  <Application>Microsoft Office PowerPoint</Application>
  <PresentationFormat>Widescreen</PresentationFormat>
  <Paragraphs>128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&amp;quot</vt:lpstr>
      <vt:lpstr>Arial</vt:lpstr>
      <vt:lpstr>Calibri Light</vt:lpstr>
      <vt:lpstr>Corbel</vt:lpstr>
      <vt:lpstr>Segoe UI</vt:lpstr>
      <vt:lpstr>Parallax</vt:lpstr>
      <vt:lpstr>Zacchaeus – who was he?</vt:lpstr>
      <vt:lpstr>Zacchaeus</vt:lpstr>
      <vt:lpstr>Tax</vt:lpstr>
      <vt:lpstr>Zacchaeus</vt:lpstr>
      <vt:lpstr>Zacchaeus</vt:lpstr>
      <vt:lpstr>Zacchaeus</vt:lpstr>
      <vt:lpstr>Zacchaeus</vt:lpstr>
      <vt:lpstr>What did the Romans want the money for?</vt:lpstr>
      <vt:lpstr>Zacchaeus – Tax Collector and extortionist!!! </vt:lpstr>
      <vt:lpstr>                 Our jobs today: What have we learnt about Zacchaeus? Why do you think Jesus chose to have dinner with Zacchaeus – an enemy of the Jews? What does this teach us about Jesus? How did Zacchaeus change? Why do you think this story comes under our topic of Reconciliation?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</dc:creator>
  <cp:lastModifiedBy>psmith</cp:lastModifiedBy>
  <cp:revision>32</cp:revision>
  <dcterms:created xsi:type="dcterms:W3CDTF">2020-01-12T08:26:08Z</dcterms:created>
  <dcterms:modified xsi:type="dcterms:W3CDTF">2020-01-17T08:23:37Z</dcterms:modified>
</cp:coreProperties>
</file>