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5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6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7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8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9.xml" ContentType="application/vnd.openxmlformats-officedocument.theme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96" r:id="rId3"/>
    <p:sldMasterId id="2147483704" r:id="rId4"/>
    <p:sldMasterId id="2147483712" r:id="rId5"/>
    <p:sldMasterId id="2147483732" r:id="rId6"/>
    <p:sldMasterId id="2147483744" r:id="rId7"/>
    <p:sldMasterId id="2147483749" r:id="rId8"/>
    <p:sldMasterId id="2147483754" r:id="rId9"/>
    <p:sldMasterId id="2147483759" r:id="rId10"/>
  </p:sldMasterIdLst>
  <p:notesMasterIdLst>
    <p:notesMasterId r:id="rId26"/>
  </p:notesMasterIdLst>
  <p:sldIdLst>
    <p:sldId id="275" r:id="rId11"/>
    <p:sldId id="276" r:id="rId12"/>
    <p:sldId id="285" r:id="rId13"/>
    <p:sldId id="295" r:id="rId14"/>
    <p:sldId id="257" r:id="rId15"/>
    <p:sldId id="258" r:id="rId16"/>
    <p:sldId id="259" r:id="rId17"/>
    <p:sldId id="274" r:id="rId18"/>
    <p:sldId id="260" r:id="rId19"/>
    <p:sldId id="261" r:id="rId20"/>
    <p:sldId id="308" r:id="rId21"/>
    <p:sldId id="262" r:id="rId22"/>
    <p:sldId id="266" r:id="rId23"/>
    <p:sldId id="273" r:id="rId24"/>
    <p:sldId id="287" r:id="rId2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1244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E2845D-F2DD-4968-B25D-10B2E618C0A3}" type="datetimeFigureOut">
              <a:rPr lang="en-GB" smtClean="0"/>
              <a:t>10/01/2025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0197B7-6141-4FFF-96A6-0674AA1E7A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8581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https://ukhosted62.renlearn.co.uk/1892677/default.aspx   If they can’t find 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9ABE-8109-4CCB-9A9D-5E168FA7A917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2319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10/01/2025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5263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10/01/2025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460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10/01/2025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5761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10/01/2025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193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10/01/2025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1761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10/01/2025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0067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10/01/2025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0211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10/01/2025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6990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10/01/2025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0077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10/01/2025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6081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10/01/2025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8383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0534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3897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2383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4876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6430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734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799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3597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89648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328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8808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4200">
                <a:solidFill>
                  <a:srgbClr val="326295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Source Sans Pro Light" panose="020B0403030403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6" name="Picture 6" descr="\\wrpwi\rligraph\GRAPHIC FILES\Collateral\Misc Projects\2013 Collateral Projects\000000 Current Marketing templates\Assess_blue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397" y="54827"/>
            <a:ext cx="648003" cy="93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09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4200">
                <a:solidFill>
                  <a:srgbClr val="326295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pic>
        <p:nvPicPr>
          <p:cNvPr id="5" name="Picture 5" descr="\\wrpwi\rligraph\GRAPHIC FILES\Collateral\Misc Projects\2013 Collateral Projects\000000 Current Marketing templates\Teach_blue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770" y="42601"/>
            <a:ext cx="413255" cy="947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95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066800"/>
            <a:ext cx="8229600" cy="884238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1" y="2027237"/>
            <a:ext cx="8229600" cy="35353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6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60437"/>
            <a:ext cx="8229600" cy="884238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51037"/>
            <a:ext cx="4038600" cy="4144963"/>
          </a:xfrm>
        </p:spPr>
        <p:txBody>
          <a:bodyPr/>
          <a:lstStyle>
            <a:lvl1pPr>
              <a:defRPr sz="26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51037"/>
            <a:ext cx="4038600" cy="4144963"/>
          </a:xfrm>
        </p:spPr>
        <p:txBody>
          <a:bodyPr/>
          <a:lstStyle>
            <a:lvl1pPr>
              <a:defRPr sz="26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86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0" y="990600"/>
            <a:ext cx="4953001" cy="884238"/>
          </a:xfrm>
        </p:spPr>
        <p:txBody>
          <a:bodyPr>
            <a:normAutofit/>
          </a:bodyPr>
          <a:lstStyle>
            <a:lvl1pPr algn="l"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09999" y="1981199"/>
            <a:ext cx="4876801" cy="4038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85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1" y="1020762"/>
            <a:ext cx="8229600" cy="884238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35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780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4200">
                <a:solidFill>
                  <a:srgbClr val="326295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Source Sans Pro Light" panose="020B0403030403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6" name="Picture 6" descr="\\wrpwi\rligraph\GRAPHIC FILES\Collateral\Misc Projects\2013 Collateral Projects\000000 Current Marketing templates\Assess_blue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397" y="54827"/>
            <a:ext cx="648003" cy="93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665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4200">
                <a:solidFill>
                  <a:srgbClr val="326295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pic>
        <p:nvPicPr>
          <p:cNvPr id="5" name="Picture 5" descr="\\wrpwi\rligraph\GRAPHIC FILES\Collateral\Misc Projects\2013 Collateral Projects\000000 Current Marketing templates\Teach_blue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770" y="42601"/>
            <a:ext cx="413255" cy="947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835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066800"/>
            <a:ext cx="8229600" cy="884238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1" y="2027237"/>
            <a:ext cx="8229600" cy="35353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491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60437"/>
            <a:ext cx="8229600" cy="884238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51037"/>
            <a:ext cx="4038600" cy="4144963"/>
          </a:xfrm>
        </p:spPr>
        <p:txBody>
          <a:bodyPr/>
          <a:lstStyle>
            <a:lvl1pPr>
              <a:defRPr sz="26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51037"/>
            <a:ext cx="4038600" cy="4144963"/>
          </a:xfrm>
        </p:spPr>
        <p:txBody>
          <a:bodyPr/>
          <a:lstStyle>
            <a:lvl1pPr>
              <a:defRPr sz="26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20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0" y="990600"/>
            <a:ext cx="4953001" cy="884238"/>
          </a:xfrm>
        </p:spPr>
        <p:txBody>
          <a:bodyPr>
            <a:normAutofit/>
          </a:bodyPr>
          <a:lstStyle>
            <a:lvl1pPr algn="l"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09999" y="1981199"/>
            <a:ext cx="4876801" cy="4038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03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1" y="1020762"/>
            <a:ext cx="8229600" cy="884238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994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675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4200">
                <a:solidFill>
                  <a:srgbClr val="326295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Source Sans Pro Light" panose="020B0403030403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6" name="Picture 6" descr="\\wrpwi\rligraph\GRAPHIC FILES\Collateral\Misc Projects\2013 Collateral Projects\000000 Current Marketing templates\Assess_blue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397" y="54827"/>
            <a:ext cx="648003" cy="93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84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4200">
                <a:solidFill>
                  <a:srgbClr val="326295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pic>
        <p:nvPicPr>
          <p:cNvPr id="5" name="Picture 5" descr="\\wrpwi\rligraph\GRAPHIC FILES\Collateral\Misc Projects\2013 Collateral Projects\000000 Current Marketing templates\Teach_blue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770" y="42601"/>
            <a:ext cx="413255" cy="947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21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066800"/>
            <a:ext cx="8229600" cy="884238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1" y="2027237"/>
            <a:ext cx="8229600" cy="35353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96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60437"/>
            <a:ext cx="8229600" cy="884238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51037"/>
            <a:ext cx="4038600" cy="4144963"/>
          </a:xfrm>
        </p:spPr>
        <p:txBody>
          <a:bodyPr/>
          <a:lstStyle>
            <a:lvl1pPr>
              <a:defRPr sz="26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51037"/>
            <a:ext cx="4038600" cy="4144963"/>
          </a:xfrm>
        </p:spPr>
        <p:txBody>
          <a:bodyPr/>
          <a:lstStyle>
            <a:lvl1pPr>
              <a:defRPr sz="26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46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0" y="990600"/>
            <a:ext cx="4953001" cy="884238"/>
          </a:xfrm>
        </p:spPr>
        <p:txBody>
          <a:bodyPr>
            <a:normAutofit/>
          </a:bodyPr>
          <a:lstStyle>
            <a:lvl1pPr algn="l"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09999" y="1981199"/>
            <a:ext cx="4876801" cy="4038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445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1" y="1020762"/>
            <a:ext cx="8229600" cy="884238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29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331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5995-A3D2-4150-BDD1-11622FAD8F1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6221-1A24-4722-BC1C-E51FB5A51D0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40253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5995-A3D2-4150-BDD1-11622FAD8F1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6221-1A24-4722-BC1C-E51FB5A51D0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14642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5995-A3D2-4150-BDD1-11622FAD8F1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6221-1A24-4722-BC1C-E51FB5A51D0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92333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5995-A3D2-4150-BDD1-11622FAD8F1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6221-1A24-4722-BC1C-E51FB5A51D0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3283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5995-A3D2-4150-BDD1-11622FAD8F1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6221-1A24-4722-BC1C-E51FB5A51D0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03756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5995-A3D2-4150-BDD1-11622FAD8F1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6221-1A24-4722-BC1C-E51FB5A51D0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80860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5995-A3D2-4150-BDD1-11622FAD8F1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6221-1A24-4722-BC1C-E51FB5A51D0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4569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5995-A3D2-4150-BDD1-11622FAD8F1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6221-1A24-4722-BC1C-E51FB5A51D0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34645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5995-A3D2-4150-BDD1-11622FAD8F1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6221-1A24-4722-BC1C-E51FB5A51D0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18511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5995-A3D2-4150-BDD1-11622FAD8F1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6221-1A24-4722-BC1C-E51FB5A51D0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95963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5995-A3D2-4150-BDD1-11622FAD8F1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6221-1A24-4722-BC1C-E51FB5A51D0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15204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 b="1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entury Gothic" panose="020B0502020202020204" pitchFamily="34" charset="0"/>
              </a:defRPr>
            </a:lvl1pPr>
            <a:lvl2pPr>
              <a:defRPr>
                <a:latin typeface="Century Gothic" panose="020B0502020202020204" pitchFamily="34" charset="0"/>
              </a:defRPr>
            </a:lvl2pPr>
            <a:lvl3pPr>
              <a:defRPr>
                <a:latin typeface="Century Gothic" panose="020B0502020202020204" pitchFamily="34" charset="0"/>
              </a:defRPr>
            </a:lvl3pPr>
            <a:lvl4pPr>
              <a:defRPr>
                <a:latin typeface="Century Gothic" panose="020B0502020202020204" pitchFamily="34" charset="0"/>
              </a:defRPr>
            </a:lvl4pPr>
            <a:lvl5pPr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</a:rPr>
              <a:t>(c) Focus Education (UK)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6B546-D5AF-48F3-AE7E-6EBE9F16C36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49270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505223" y="6324032"/>
            <a:ext cx="2133554" cy="364206"/>
          </a:xfrm>
          <a:prstGeom prst="rect">
            <a:avLst/>
          </a:prstGeom>
        </p:spPr>
        <p:txBody>
          <a:bodyPr lIns="91428" tIns="45715" rIns="91428" bIns="45715"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(c) Focus Education (UK)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8F4CB-9FED-4C94-9687-62DAAC24243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13510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12"/>
            <a:ext cx="4038600" cy="4525963"/>
          </a:xfrm>
        </p:spPr>
        <p:txBody>
          <a:bodyPr/>
          <a:lstStyle>
            <a:lvl1pPr>
              <a:defRPr sz="2738"/>
            </a:lvl1pPr>
            <a:lvl2pPr>
              <a:defRPr sz="2310"/>
            </a:lvl2pPr>
            <a:lvl3pPr>
              <a:defRPr sz="1968"/>
            </a:lvl3pPr>
            <a:lvl4pPr>
              <a:defRPr sz="1797"/>
            </a:lvl4pPr>
            <a:lvl5pPr>
              <a:defRPr sz="1797"/>
            </a:lvl5pPr>
            <a:lvl6pPr>
              <a:defRPr sz="1797"/>
            </a:lvl6pPr>
            <a:lvl7pPr>
              <a:defRPr sz="1797"/>
            </a:lvl7pPr>
            <a:lvl8pPr>
              <a:defRPr sz="1797"/>
            </a:lvl8pPr>
            <a:lvl9pPr>
              <a:defRPr sz="179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12"/>
            <a:ext cx="4038600" cy="4525963"/>
          </a:xfrm>
        </p:spPr>
        <p:txBody>
          <a:bodyPr/>
          <a:lstStyle>
            <a:lvl1pPr>
              <a:defRPr sz="2738"/>
            </a:lvl1pPr>
            <a:lvl2pPr>
              <a:defRPr sz="2310"/>
            </a:lvl2pPr>
            <a:lvl3pPr>
              <a:defRPr sz="1968"/>
            </a:lvl3pPr>
            <a:lvl4pPr>
              <a:defRPr sz="1797"/>
            </a:lvl4pPr>
            <a:lvl5pPr>
              <a:defRPr sz="1797"/>
            </a:lvl5pPr>
            <a:lvl6pPr>
              <a:defRPr sz="1797"/>
            </a:lvl6pPr>
            <a:lvl7pPr>
              <a:defRPr sz="1797"/>
            </a:lvl7pPr>
            <a:lvl8pPr>
              <a:defRPr sz="1797"/>
            </a:lvl8pPr>
            <a:lvl9pPr>
              <a:defRPr sz="179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FC5B9-DBDC-439D-9FFC-D3534770D0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3505223" y="6324032"/>
            <a:ext cx="2133554" cy="364206"/>
          </a:xfrm>
          <a:prstGeom prst="rect">
            <a:avLst/>
          </a:prstGeom>
        </p:spPr>
        <p:txBody>
          <a:bodyPr lIns="91428" tIns="45715" rIns="91428" bIns="45715"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(c) Focus Education (UK)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98517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 b="1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entury Gothic" panose="020B0502020202020204" pitchFamily="34" charset="0"/>
              </a:defRPr>
            </a:lvl1pPr>
            <a:lvl2pPr>
              <a:defRPr>
                <a:latin typeface="Century Gothic" panose="020B0502020202020204" pitchFamily="34" charset="0"/>
              </a:defRPr>
            </a:lvl2pPr>
            <a:lvl3pPr>
              <a:defRPr>
                <a:latin typeface="Century Gothic" panose="020B0502020202020204" pitchFamily="34" charset="0"/>
              </a:defRPr>
            </a:lvl3pPr>
            <a:lvl4pPr>
              <a:defRPr>
                <a:latin typeface="Century Gothic" panose="020B0502020202020204" pitchFamily="34" charset="0"/>
              </a:defRPr>
            </a:lvl4pPr>
            <a:lvl5pPr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</a:rPr>
              <a:t>(c) Focus Education (UK)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6B546-D5AF-48F3-AE7E-6EBE9F16C36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22948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505223" y="6324032"/>
            <a:ext cx="2133554" cy="364206"/>
          </a:xfrm>
          <a:prstGeom prst="rect">
            <a:avLst/>
          </a:prstGeom>
        </p:spPr>
        <p:txBody>
          <a:bodyPr lIns="91428" tIns="45715" rIns="91428" bIns="45715"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(c) Focus Education (UK)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8F4CB-9FED-4C94-9687-62DAAC24243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00022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12"/>
            <a:ext cx="4038600" cy="4525963"/>
          </a:xfrm>
        </p:spPr>
        <p:txBody>
          <a:bodyPr/>
          <a:lstStyle>
            <a:lvl1pPr>
              <a:defRPr sz="2738"/>
            </a:lvl1pPr>
            <a:lvl2pPr>
              <a:defRPr sz="2310"/>
            </a:lvl2pPr>
            <a:lvl3pPr>
              <a:defRPr sz="1968"/>
            </a:lvl3pPr>
            <a:lvl4pPr>
              <a:defRPr sz="1797"/>
            </a:lvl4pPr>
            <a:lvl5pPr>
              <a:defRPr sz="1797"/>
            </a:lvl5pPr>
            <a:lvl6pPr>
              <a:defRPr sz="1797"/>
            </a:lvl6pPr>
            <a:lvl7pPr>
              <a:defRPr sz="1797"/>
            </a:lvl7pPr>
            <a:lvl8pPr>
              <a:defRPr sz="1797"/>
            </a:lvl8pPr>
            <a:lvl9pPr>
              <a:defRPr sz="179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12"/>
            <a:ext cx="4038600" cy="4525963"/>
          </a:xfrm>
        </p:spPr>
        <p:txBody>
          <a:bodyPr/>
          <a:lstStyle>
            <a:lvl1pPr>
              <a:defRPr sz="2738"/>
            </a:lvl1pPr>
            <a:lvl2pPr>
              <a:defRPr sz="2310"/>
            </a:lvl2pPr>
            <a:lvl3pPr>
              <a:defRPr sz="1968"/>
            </a:lvl3pPr>
            <a:lvl4pPr>
              <a:defRPr sz="1797"/>
            </a:lvl4pPr>
            <a:lvl5pPr>
              <a:defRPr sz="1797"/>
            </a:lvl5pPr>
            <a:lvl6pPr>
              <a:defRPr sz="1797"/>
            </a:lvl6pPr>
            <a:lvl7pPr>
              <a:defRPr sz="1797"/>
            </a:lvl7pPr>
            <a:lvl8pPr>
              <a:defRPr sz="1797"/>
            </a:lvl8pPr>
            <a:lvl9pPr>
              <a:defRPr sz="179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FC5B9-DBDC-439D-9FFC-D3534770D0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3505223" y="6324032"/>
            <a:ext cx="2133554" cy="364206"/>
          </a:xfrm>
          <a:prstGeom prst="rect">
            <a:avLst/>
          </a:prstGeom>
        </p:spPr>
        <p:txBody>
          <a:bodyPr lIns="91428" tIns="45715" rIns="91428" bIns="45715"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(c) Focus Education (UK)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83896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 b="1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entury Gothic" panose="020B0502020202020204" pitchFamily="34" charset="0"/>
              </a:defRPr>
            </a:lvl1pPr>
            <a:lvl2pPr>
              <a:defRPr>
                <a:latin typeface="Century Gothic" panose="020B0502020202020204" pitchFamily="34" charset="0"/>
              </a:defRPr>
            </a:lvl2pPr>
            <a:lvl3pPr>
              <a:defRPr>
                <a:latin typeface="Century Gothic" panose="020B0502020202020204" pitchFamily="34" charset="0"/>
              </a:defRPr>
            </a:lvl3pPr>
            <a:lvl4pPr>
              <a:defRPr>
                <a:latin typeface="Century Gothic" panose="020B0502020202020204" pitchFamily="34" charset="0"/>
              </a:defRPr>
            </a:lvl4pPr>
            <a:lvl5pPr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</a:rPr>
              <a:t>(c) Focus Education (UK)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6B546-D5AF-48F3-AE7E-6EBE9F16C36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76234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505223" y="6324032"/>
            <a:ext cx="2133554" cy="364206"/>
          </a:xfrm>
          <a:prstGeom prst="rect">
            <a:avLst/>
          </a:prstGeom>
        </p:spPr>
        <p:txBody>
          <a:bodyPr lIns="91428" tIns="45715" rIns="91428" bIns="45715"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(c) Focus Education (UK)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8F4CB-9FED-4C94-9687-62DAAC24243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26276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12"/>
            <a:ext cx="4038600" cy="4525963"/>
          </a:xfrm>
        </p:spPr>
        <p:txBody>
          <a:bodyPr/>
          <a:lstStyle>
            <a:lvl1pPr>
              <a:defRPr sz="2738"/>
            </a:lvl1pPr>
            <a:lvl2pPr>
              <a:defRPr sz="2310"/>
            </a:lvl2pPr>
            <a:lvl3pPr>
              <a:defRPr sz="1968"/>
            </a:lvl3pPr>
            <a:lvl4pPr>
              <a:defRPr sz="1797"/>
            </a:lvl4pPr>
            <a:lvl5pPr>
              <a:defRPr sz="1797"/>
            </a:lvl5pPr>
            <a:lvl6pPr>
              <a:defRPr sz="1797"/>
            </a:lvl6pPr>
            <a:lvl7pPr>
              <a:defRPr sz="1797"/>
            </a:lvl7pPr>
            <a:lvl8pPr>
              <a:defRPr sz="1797"/>
            </a:lvl8pPr>
            <a:lvl9pPr>
              <a:defRPr sz="179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12"/>
            <a:ext cx="4038600" cy="4525963"/>
          </a:xfrm>
        </p:spPr>
        <p:txBody>
          <a:bodyPr/>
          <a:lstStyle>
            <a:lvl1pPr>
              <a:defRPr sz="2738"/>
            </a:lvl1pPr>
            <a:lvl2pPr>
              <a:defRPr sz="2310"/>
            </a:lvl2pPr>
            <a:lvl3pPr>
              <a:defRPr sz="1968"/>
            </a:lvl3pPr>
            <a:lvl4pPr>
              <a:defRPr sz="1797"/>
            </a:lvl4pPr>
            <a:lvl5pPr>
              <a:defRPr sz="1797"/>
            </a:lvl5pPr>
            <a:lvl6pPr>
              <a:defRPr sz="1797"/>
            </a:lvl6pPr>
            <a:lvl7pPr>
              <a:defRPr sz="1797"/>
            </a:lvl7pPr>
            <a:lvl8pPr>
              <a:defRPr sz="1797"/>
            </a:lvl8pPr>
            <a:lvl9pPr>
              <a:defRPr sz="179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FC5B9-DBDC-439D-9FFC-D3534770D0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3505223" y="6324032"/>
            <a:ext cx="2133554" cy="364206"/>
          </a:xfrm>
          <a:prstGeom prst="rect">
            <a:avLst/>
          </a:prstGeom>
        </p:spPr>
        <p:txBody>
          <a:bodyPr lIns="91428" tIns="45715" rIns="91428" bIns="45715"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(c) Focus Education (UK)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72818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 b="1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entury Gothic" panose="020B0502020202020204" pitchFamily="34" charset="0"/>
              </a:defRPr>
            </a:lvl1pPr>
            <a:lvl2pPr>
              <a:defRPr>
                <a:latin typeface="Century Gothic" panose="020B0502020202020204" pitchFamily="34" charset="0"/>
              </a:defRPr>
            </a:lvl2pPr>
            <a:lvl3pPr>
              <a:defRPr>
                <a:latin typeface="Century Gothic" panose="020B0502020202020204" pitchFamily="34" charset="0"/>
              </a:defRPr>
            </a:lvl3pPr>
            <a:lvl4pPr>
              <a:defRPr>
                <a:latin typeface="Century Gothic" panose="020B0502020202020204" pitchFamily="34" charset="0"/>
              </a:defRPr>
            </a:lvl4pPr>
            <a:lvl5pPr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</a:rPr>
              <a:t>(c) Focus Education (UK)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6B546-D5AF-48F3-AE7E-6EBE9F16C36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89848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505223" y="6324032"/>
            <a:ext cx="2133554" cy="364206"/>
          </a:xfrm>
          <a:prstGeom prst="rect">
            <a:avLst/>
          </a:prstGeom>
        </p:spPr>
        <p:txBody>
          <a:bodyPr lIns="91428" tIns="45715" rIns="91428" bIns="45715"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(c) Focus Education (UK)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8F4CB-9FED-4C94-9687-62DAAC24243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68325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12"/>
            <a:ext cx="4038600" cy="4525963"/>
          </a:xfrm>
        </p:spPr>
        <p:txBody>
          <a:bodyPr/>
          <a:lstStyle>
            <a:lvl1pPr>
              <a:defRPr sz="2738"/>
            </a:lvl1pPr>
            <a:lvl2pPr>
              <a:defRPr sz="2310"/>
            </a:lvl2pPr>
            <a:lvl3pPr>
              <a:defRPr sz="1968"/>
            </a:lvl3pPr>
            <a:lvl4pPr>
              <a:defRPr sz="1797"/>
            </a:lvl4pPr>
            <a:lvl5pPr>
              <a:defRPr sz="1797"/>
            </a:lvl5pPr>
            <a:lvl6pPr>
              <a:defRPr sz="1797"/>
            </a:lvl6pPr>
            <a:lvl7pPr>
              <a:defRPr sz="1797"/>
            </a:lvl7pPr>
            <a:lvl8pPr>
              <a:defRPr sz="1797"/>
            </a:lvl8pPr>
            <a:lvl9pPr>
              <a:defRPr sz="179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12"/>
            <a:ext cx="4038600" cy="4525963"/>
          </a:xfrm>
        </p:spPr>
        <p:txBody>
          <a:bodyPr/>
          <a:lstStyle>
            <a:lvl1pPr>
              <a:defRPr sz="2738"/>
            </a:lvl1pPr>
            <a:lvl2pPr>
              <a:defRPr sz="2310"/>
            </a:lvl2pPr>
            <a:lvl3pPr>
              <a:defRPr sz="1968"/>
            </a:lvl3pPr>
            <a:lvl4pPr>
              <a:defRPr sz="1797"/>
            </a:lvl4pPr>
            <a:lvl5pPr>
              <a:defRPr sz="1797"/>
            </a:lvl5pPr>
            <a:lvl6pPr>
              <a:defRPr sz="1797"/>
            </a:lvl6pPr>
            <a:lvl7pPr>
              <a:defRPr sz="1797"/>
            </a:lvl7pPr>
            <a:lvl8pPr>
              <a:defRPr sz="1797"/>
            </a:lvl8pPr>
            <a:lvl9pPr>
              <a:defRPr sz="179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FC5B9-DBDC-439D-9FFC-D3534770D0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3505223" y="6324032"/>
            <a:ext cx="2133554" cy="364206"/>
          </a:xfrm>
          <a:prstGeom prst="rect">
            <a:avLst/>
          </a:prstGeom>
        </p:spPr>
        <p:txBody>
          <a:bodyPr lIns="91428" tIns="45715" rIns="91428" bIns="45715"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(c) Focus Education (UK)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25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26.xml"/><Relationship Id="rId9" Type="http://schemas.openxmlformats.org/officeDocument/2006/relationships/hyperlink" Target="http://www.renlearn.com/" TargetMode="Externa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5" Type="http://schemas.openxmlformats.org/officeDocument/2006/relationships/slideLayout" Target="../slideLayouts/slideLayout34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33.xml"/><Relationship Id="rId9" Type="http://schemas.openxmlformats.org/officeDocument/2006/relationships/hyperlink" Target="http://www.renlearn.com/" TargetMode="Externa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5" Type="http://schemas.openxmlformats.org/officeDocument/2006/relationships/slideLayout" Target="../slideLayouts/slideLayout41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0.xml"/><Relationship Id="rId9" Type="http://schemas.openxmlformats.org/officeDocument/2006/relationships/hyperlink" Target="http://www.renlearn.com/" TargetMode="Externa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image" Target="../media/image4.jpg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7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3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4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6.xml"/><Relationship Id="rId2" Type="http://schemas.openxmlformats.org/officeDocument/2006/relationships/slideLayout" Target="../slideLayouts/slideLayout65.xml"/><Relationship Id="rId1" Type="http://schemas.openxmlformats.org/officeDocument/2006/relationships/slideLayout" Target="../slideLayouts/slideLayout64.xml"/><Relationship Id="rId4" Type="http://schemas.openxmlformats.org/officeDocument/2006/relationships/theme" Target="../theme/theme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56E58-461C-4FC5-BAE9-300D705DF3EC}" type="datetimeFigureOut">
              <a:rPr lang="en-GB" smtClean="0"/>
              <a:t>10/01/2025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5D2D5-29AE-44E2-8C62-179DFDCEB23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0672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B156E58-461C-4FC5-BAE9-300D705DF3EC}" type="datetimeFigureOut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4C5D2D5-29AE-44E2-8C62-179DFDCEB23C}" type="slidenum">
              <a:rPr lang="en-GB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083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-12970"/>
            <a:ext cx="9144000" cy="774970"/>
          </a:xfrm>
          <a:prstGeom prst="rect">
            <a:avLst/>
          </a:prstGeom>
          <a:solidFill>
            <a:srgbClr val="CCCCCB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1" y="960437"/>
            <a:ext cx="82296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1" y="1951037"/>
            <a:ext cx="8229600" cy="3763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685800"/>
            <a:ext cx="9144000" cy="76200"/>
          </a:xfrm>
          <a:prstGeom prst="rect">
            <a:avLst/>
          </a:prstGeom>
          <a:solidFill>
            <a:srgbClr val="3262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F4801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6425642"/>
            <a:ext cx="4343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800" dirty="0" smtClean="0">
                <a:solidFill>
                  <a:srgbClr val="FFFFFF">
                    <a:lumMod val="75000"/>
                  </a:srgbClr>
                </a:solidFill>
                <a:latin typeface="Source Sans Pro" panose="020B0503030403020204" pitchFamily="34" charset="0"/>
                <a:ea typeface="SimSun" pitchFamily="2" charset="-122"/>
                <a:cs typeface="Arial" charset="0"/>
              </a:rPr>
              <a:t>@2013 Renaissance Learning. All rights reserved.</a:t>
            </a:r>
          </a:p>
        </p:txBody>
      </p:sp>
      <p:sp>
        <p:nvSpPr>
          <p:cNvPr id="13" name="TextBox 12">
            <a:hlinkClick r:id="rId9"/>
          </p:cNvPr>
          <p:cNvSpPr txBox="1"/>
          <p:nvPr/>
        </p:nvSpPr>
        <p:spPr>
          <a:xfrm>
            <a:off x="3962400" y="6425642"/>
            <a:ext cx="2438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800" dirty="0" smtClean="0">
                <a:solidFill>
                  <a:srgbClr val="FFFFFF">
                    <a:lumMod val="75000"/>
                  </a:srgbClr>
                </a:solidFill>
                <a:latin typeface="Source Sans Pro" panose="020B0503030403020204" pitchFamily="34" charset="0"/>
                <a:ea typeface="SimSun" pitchFamily="2" charset="-122"/>
                <a:cs typeface="Arial" charset="0"/>
              </a:rPr>
              <a:t>www.renaissancelearning.com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05800" y="6425642"/>
            <a:ext cx="609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49263" fontAlgn="base">
              <a:spcBef>
                <a:spcPct val="0"/>
              </a:spcBef>
              <a:spcAft>
                <a:spcPct val="0"/>
              </a:spcAft>
            </a:pPr>
            <a:fld id="{96EC3B01-43E4-4826-8DCE-3092956CF322}" type="slidenum">
              <a:rPr lang="en-US" sz="800" smtClean="0">
                <a:solidFill>
                  <a:srgbClr val="FFFFFF">
                    <a:lumMod val="75000"/>
                  </a:srgbClr>
                </a:solidFill>
                <a:latin typeface="Source Sans Pro" panose="020B0503030403020204" pitchFamily="34" charset="0"/>
                <a:ea typeface="SimSun" pitchFamily="2" charset="-122"/>
                <a:cs typeface="Arial" charset="0"/>
              </a:rPr>
              <a:pPr algn="r" defTabSz="449263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800" dirty="0">
              <a:solidFill>
                <a:srgbClr val="FFFFFF">
                  <a:lumMod val="75000"/>
                </a:srgbClr>
              </a:solidFill>
              <a:latin typeface="Source Sans Pro" panose="020B0503030403020204" pitchFamily="34" charset="0"/>
              <a:ea typeface="SimSun" pitchFamily="2" charset="-122"/>
              <a:cs typeface="Arial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17" y="177138"/>
            <a:ext cx="2444884" cy="33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878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rgbClr val="898989"/>
          </a:solidFill>
          <a:latin typeface="Source Sans Pro" panose="020B050303040302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SzPct val="86000"/>
        <a:buFont typeface="Arial" panose="020B0604020202020204" pitchFamily="34" charset="0"/>
        <a:buChar char="•"/>
        <a:defRPr sz="2400" kern="1200">
          <a:solidFill>
            <a:srgbClr val="555555"/>
          </a:solidFill>
          <a:latin typeface="Source Sans Pro Light" panose="020B040303040302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SzPct val="86000"/>
        <a:buFont typeface="Arial" panose="020B0604020202020204" pitchFamily="34" charset="0"/>
        <a:buChar char="–"/>
        <a:defRPr sz="2000" kern="1200">
          <a:solidFill>
            <a:srgbClr val="555555"/>
          </a:solidFill>
          <a:latin typeface="Source Sans Pro Light" panose="020B04030304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rgbClr val="555555"/>
          </a:solidFill>
          <a:latin typeface="Source Sans Pro Light" panose="020B04030304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800" kern="1200">
          <a:solidFill>
            <a:srgbClr val="555555"/>
          </a:solidFill>
          <a:latin typeface="Source Sans Pro Light" panose="020B04030304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800" kern="1200">
          <a:solidFill>
            <a:srgbClr val="555555"/>
          </a:solidFill>
          <a:latin typeface="Source Sans Pro Light" panose="020B04030304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-12970"/>
            <a:ext cx="9144000" cy="774970"/>
          </a:xfrm>
          <a:prstGeom prst="rect">
            <a:avLst/>
          </a:prstGeom>
          <a:solidFill>
            <a:srgbClr val="CCCCCB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1" y="960437"/>
            <a:ext cx="82296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1" y="1951037"/>
            <a:ext cx="8229600" cy="3763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685800"/>
            <a:ext cx="9144000" cy="76200"/>
          </a:xfrm>
          <a:prstGeom prst="rect">
            <a:avLst/>
          </a:prstGeom>
          <a:solidFill>
            <a:srgbClr val="3262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F4801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6425642"/>
            <a:ext cx="4343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800" dirty="0" smtClean="0">
                <a:solidFill>
                  <a:srgbClr val="FFFFFF">
                    <a:lumMod val="75000"/>
                  </a:srgbClr>
                </a:solidFill>
                <a:latin typeface="Source Sans Pro" panose="020B0503030403020204" pitchFamily="34" charset="0"/>
                <a:ea typeface="SimSun" pitchFamily="2" charset="-122"/>
                <a:cs typeface="Arial" charset="0"/>
              </a:rPr>
              <a:t>@2013 Renaissance Learning. All rights reserved.</a:t>
            </a:r>
          </a:p>
        </p:txBody>
      </p:sp>
      <p:sp>
        <p:nvSpPr>
          <p:cNvPr id="13" name="TextBox 12">
            <a:hlinkClick r:id="rId9"/>
          </p:cNvPr>
          <p:cNvSpPr txBox="1"/>
          <p:nvPr/>
        </p:nvSpPr>
        <p:spPr>
          <a:xfrm>
            <a:off x="3962400" y="6425642"/>
            <a:ext cx="2438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800" dirty="0" smtClean="0">
                <a:solidFill>
                  <a:srgbClr val="FFFFFF">
                    <a:lumMod val="75000"/>
                  </a:srgbClr>
                </a:solidFill>
                <a:latin typeface="Source Sans Pro" panose="020B0503030403020204" pitchFamily="34" charset="0"/>
                <a:ea typeface="SimSun" pitchFamily="2" charset="-122"/>
                <a:cs typeface="Arial" charset="0"/>
              </a:rPr>
              <a:t>www.renaissancelearning.com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05800" y="6425642"/>
            <a:ext cx="609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49263" fontAlgn="base">
              <a:spcBef>
                <a:spcPct val="0"/>
              </a:spcBef>
              <a:spcAft>
                <a:spcPct val="0"/>
              </a:spcAft>
            </a:pPr>
            <a:fld id="{96EC3B01-43E4-4826-8DCE-3092956CF322}" type="slidenum">
              <a:rPr lang="en-US" sz="800" smtClean="0">
                <a:solidFill>
                  <a:srgbClr val="FFFFFF">
                    <a:lumMod val="75000"/>
                  </a:srgbClr>
                </a:solidFill>
                <a:latin typeface="Source Sans Pro" panose="020B0503030403020204" pitchFamily="34" charset="0"/>
                <a:ea typeface="SimSun" pitchFamily="2" charset="-122"/>
                <a:cs typeface="Arial" charset="0"/>
              </a:rPr>
              <a:pPr algn="r" defTabSz="449263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800" dirty="0">
              <a:solidFill>
                <a:srgbClr val="FFFFFF">
                  <a:lumMod val="75000"/>
                </a:srgbClr>
              </a:solidFill>
              <a:latin typeface="Source Sans Pro" panose="020B0503030403020204" pitchFamily="34" charset="0"/>
              <a:ea typeface="SimSun" pitchFamily="2" charset="-122"/>
              <a:cs typeface="Arial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17" y="177138"/>
            <a:ext cx="2444884" cy="33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188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rgbClr val="898989"/>
          </a:solidFill>
          <a:latin typeface="Source Sans Pro" panose="020B050303040302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SzPct val="86000"/>
        <a:buFont typeface="Arial" panose="020B0604020202020204" pitchFamily="34" charset="0"/>
        <a:buChar char="•"/>
        <a:defRPr sz="2400" kern="1200">
          <a:solidFill>
            <a:srgbClr val="555555"/>
          </a:solidFill>
          <a:latin typeface="Source Sans Pro Light" panose="020B040303040302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SzPct val="86000"/>
        <a:buFont typeface="Arial" panose="020B0604020202020204" pitchFamily="34" charset="0"/>
        <a:buChar char="–"/>
        <a:defRPr sz="2000" kern="1200">
          <a:solidFill>
            <a:srgbClr val="555555"/>
          </a:solidFill>
          <a:latin typeface="Source Sans Pro Light" panose="020B04030304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rgbClr val="555555"/>
          </a:solidFill>
          <a:latin typeface="Source Sans Pro Light" panose="020B04030304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800" kern="1200">
          <a:solidFill>
            <a:srgbClr val="555555"/>
          </a:solidFill>
          <a:latin typeface="Source Sans Pro Light" panose="020B04030304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800" kern="1200">
          <a:solidFill>
            <a:srgbClr val="555555"/>
          </a:solidFill>
          <a:latin typeface="Source Sans Pro Light" panose="020B04030304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-12970"/>
            <a:ext cx="9144000" cy="774970"/>
          </a:xfrm>
          <a:prstGeom prst="rect">
            <a:avLst/>
          </a:prstGeom>
          <a:solidFill>
            <a:srgbClr val="CCCCCB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1" y="960437"/>
            <a:ext cx="82296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1" y="1951037"/>
            <a:ext cx="8229600" cy="3763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685800"/>
            <a:ext cx="9144000" cy="76200"/>
          </a:xfrm>
          <a:prstGeom prst="rect">
            <a:avLst/>
          </a:prstGeom>
          <a:solidFill>
            <a:srgbClr val="3262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F4801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6425642"/>
            <a:ext cx="4343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800" dirty="0" smtClean="0">
                <a:solidFill>
                  <a:srgbClr val="FFFFFF">
                    <a:lumMod val="75000"/>
                  </a:srgbClr>
                </a:solidFill>
                <a:latin typeface="Source Sans Pro" panose="020B0503030403020204" pitchFamily="34" charset="0"/>
                <a:ea typeface="SimSun" pitchFamily="2" charset="-122"/>
                <a:cs typeface="Arial" charset="0"/>
              </a:rPr>
              <a:t>@2013 Renaissance Learning. All rights reserved.</a:t>
            </a:r>
          </a:p>
        </p:txBody>
      </p:sp>
      <p:sp>
        <p:nvSpPr>
          <p:cNvPr id="13" name="TextBox 12">
            <a:hlinkClick r:id="rId9"/>
          </p:cNvPr>
          <p:cNvSpPr txBox="1"/>
          <p:nvPr/>
        </p:nvSpPr>
        <p:spPr>
          <a:xfrm>
            <a:off x="3962400" y="6425642"/>
            <a:ext cx="2438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800" dirty="0" smtClean="0">
                <a:solidFill>
                  <a:srgbClr val="FFFFFF">
                    <a:lumMod val="75000"/>
                  </a:srgbClr>
                </a:solidFill>
                <a:latin typeface="Source Sans Pro" panose="020B0503030403020204" pitchFamily="34" charset="0"/>
                <a:ea typeface="SimSun" pitchFamily="2" charset="-122"/>
                <a:cs typeface="Arial" charset="0"/>
              </a:rPr>
              <a:t>www.renaissancelearning.com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05800" y="6425642"/>
            <a:ext cx="609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49263" fontAlgn="base">
              <a:spcBef>
                <a:spcPct val="0"/>
              </a:spcBef>
              <a:spcAft>
                <a:spcPct val="0"/>
              </a:spcAft>
            </a:pPr>
            <a:fld id="{96EC3B01-43E4-4826-8DCE-3092956CF322}" type="slidenum">
              <a:rPr lang="en-US" sz="800" smtClean="0">
                <a:solidFill>
                  <a:srgbClr val="FFFFFF">
                    <a:lumMod val="75000"/>
                  </a:srgbClr>
                </a:solidFill>
                <a:latin typeface="Source Sans Pro" panose="020B0503030403020204" pitchFamily="34" charset="0"/>
                <a:ea typeface="SimSun" pitchFamily="2" charset="-122"/>
                <a:cs typeface="Arial" charset="0"/>
              </a:rPr>
              <a:pPr algn="r" defTabSz="449263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800" dirty="0">
              <a:solidFill>
                <a:srgbClr val="FFFFFF">
                  <a:lumMod val="75000"/>
                </a:srgbClr>
              </a:solidFill>
              <a:latin typeface="Source Sans Pro" panose="020B0503030403020204" pitchFamily="34" charset="0"/>
              <a:ea typeface="SimSun" pitchFamily="2" charset="-122"/>
              <a:cs typeface="Arial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17" y="177138"/>
            <a:ext cx="2444884" cy="33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478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rgbClr val="898989"/>
          </a:solidFill>
          <a:latin typeface="Source Sans Pro" panose="020B050303040302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SzPct val="86000"/>
        <a:buFont typeface="Arial" panose="020B0604020202020204" pitchFamily="34" charset="0"/>
        <a:buChar char="•"/>
        <a:defRPr sz="2400" kern="1200">
          <a:solidFill>
            <a:srgbClr val="555555"/>
          </a:solidFill>
          <a:latin typeface="Source Sans Pro Light" panose="020B040303040302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SzPct val="86000"/>
        <a:buFont typeface="Arial" panose="020B0604020202020204" pitchFamily="34" charset="0"/>
        <a:buChar char="–"/>
        <a:defRPr sz="2000" kern="1200">
          <a:solidFill>
            <a:srgbClr val="555555"/>
          </a:solidFill>
          <a:latin typeface="Source Sans Pro Light" panose="020B04030304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rgbClr val="555555"/>
          </a:solidFill>
          <a:latin typeface="Source Sans Pro Light" panose="020B04030304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800" kern="1200">
          <a:solidFill>
            <a:srgbClr val="555555"/>
          </a:solidFill>
          <a:latin typeface="Source Sans Pro Light" panose="020B04030304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800" kern="1200">
          <a:solidFill>
            <a:srgbClr val="555555"/>
          </a:solidFill>
          <a:latin typeface="Source Sans Pro Light" panose="020B04030304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1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F65995-A3D2-4150-BDD1-11622FAD8F18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10/01/2025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E6221-1A24-4722-BC1C-E51FB5A51D0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485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90900" y="6316036"/>
            <a:ext cx="2362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(c) Focus Education (UK) Ltd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56704" y="6316036"/>
            <a:ext cx="1219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29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7" r:id="rId2"/>
    <p:sldLayoutId id="2147483748" r:id="rId3"/>
  </p:sldLayoutIdLst>
  <p:hf hdr="0" ftr="0"/>
  <p:txStyles>
    <p:titleStyle>
      <a:lvl1pPr algn="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Century Gothic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90900" y="6316036"/>
            <a:ext cx="2362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(c) Focus Education (UK) Ltd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56704" y="6316036"/>
            <a:ext cx="1219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248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2" r:id="rId2"/>
    <p:sldLayoutId id="2147483753" r:id="rId3"/>
  </p:sldLayoutIdLst>
  <p:hf hdr="0" ftr="0"/>
  <p:txStyles>
    <p:titleStyle>
      <a:lvl1pPr algn="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Century Gothic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90900" y="6316036"/>
            <a:ext cx="2362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(c) Focus Education (UK) Ltd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56704" y="6316036"/>
            <a:ext cx="1219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649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7" r:id="rId2"/>
    <p:sldLayoutId id="2147483758" r:id="rId3"/>
  </p:sldLayoutIdLst>
  <p:hf hdr="0" ftr="0"/>
  <p:txStyles>
    <p:titleStyle>
      <a:lvl1pPr algn="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Century Gothic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90900" y="6316036"/>
            <a:ext cx="2362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(c) Focus Education (UK) Ltd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56704" y="6316036"/>
            <a:ext cx="1219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353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2" r:id="rId2"/>
    <p:sldLayoutId id="2147483763" r:id="rId3"/>
  </p:sldLayoutIdLst>
  <p:hf hdr="0" ftr="0"/>
  <p:txStyles>
    <p:titleStyle>
      <a:lvl1pPr algn="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Century Gothic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5" Type="http://schemas.openxmlformats.org/officeDocument/2006/relationships/image" Target="../media/image8.jpeg"/><Relationship Id="rId4" Type="http://schemas.openxmlformats.org/officeDocument/2006/relationships/hyperlink" Target="https://www.youtube.com/watch?v=Orb6xXPPBKo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3314799"/>
          </a:xfrm>
        </p:spPr>
        <p:txBody>
          <a:bodyPr>
            <a:normAutofit/>
          </a:bodyPr>
          <a:lstStyle/>
          <a:p>
            <a:r>
              <a:rPr lang="en-GB" sz="7200" dirty="0"/>
              <a:t>Accelerated Reader: A Guide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273" y="188640"/>
            <a:ext cx="331470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Image result for star te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123" y="5153024"/>
            <a:ext cx="1905000" cy="170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2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303619"/>
            <a:ext cx="813690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solidFill>
                  <a:prstClr val="black"/>
                </a:solidFill>
              </a:rPr>
              <a:t>The importance of Reading</a:t>
            </a:r>
            <a:endParaRPr lang="en-GB" sz="3200" b="1" u="sng" dirty="0">
              <a:solidFill>
                <a:prstClr val="black"/>
              </a:solidFill>
            </a:endParaRPr>
          </a:p>
          <a:p>
            <a:endParaRPr lang="en-GB" sz="3200" dirty="0">
              <a:solidFill>
                <a:prstClr val="black"/>
              </a:solidFill>
            </a:endParaRPr>
          </a:p>
          <a:p>
            <a:endParaRPr lang="en-GB" dirty="0">
              <a:solidFill>
                <a:prstClr val="black"/>
              </a:solidFill>
            </a:endParaRPr>
          </a:p>
        </p:txBody>
      </p:sp>
      <p:pic>
        <p:nvPicPr>
          <p:cNvPr id="1026" name="Picture 2" descr="Image result for importance of rea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264" y="3789040"/>
            <a:ext cx="6624736" cy="297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importance of readi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7" y="980728"/>
            <a:ext cx="5781675" cy="3695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2465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u="sng" dirty="0" smtClean="0">
                <a:solidFill>
                  <a:srgbClr val="0070C0"/>
                </a:solidFill>
              </a:rPr>
              <a:t>Why should </a:t>
            </a:r>
            <a:r>
              <a:rPr lang="en-US" u="sng" dirty="0" smtClean="0">
                <a:solidFill>
                  <a:srgbClr val="0070C0"/>
                </a:solidFill>
              </a:rPr>
              <a:t>our children </a:t>
            </a:r>
            <a:r>
              <a:rPr lang="en-US" u="sng" dirty="0" smtClean="0">
                <a:solidFill>
                  <a:srgbClr val="0070C0"/>
                </a:solidFill>
              </a:rPr>
              <a:t>be encouraged to read books?</a:t>
            </a:r>
            <a:endParaRPr lang="en-GB" u="sng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5576" y="1700808"/>
            <a:ext cx="79312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Research indicates one of the greatest influences upon a child’s growth as a reader and their success in school is the </a:t>
            </a:r>
            <a:r>
              <a:rPr lang="en-US" sz="3200" u="sng" dirty="0" smtClean="0"/>
              <a:t>amount</a:t>
            </a:r>
            <a:r>
              <a:rPr lang="en-US" sz="3200" dirty="0" smtClean="0"/>
              <a:t> of text or words the child reads. </a:t>
            </a:r>
          </a:p>
          <a:p>
            <a:r>
              <a:rPr lang="en-US" sz="3200" dirty="0" smtClean="0"/>
              <a:t>Therefore, the more words per day a child reads, the better reader the child becomes. </a:t>
            </a:r>
          </a:p>
          <a:p>
            <a:r>
              <a:rPr lang="en-US" sz="3200" dirty="0" smtClean="0"/>
              <a:t>Accelerated Reader </a:t>
            </a:r>
            <a:r>
              <a:rPr lang="en-US" sz="3200" dirty="0" smtClean="0"/>
              <a:t>encourages students to read a large amount of text of their choice and at the desirable reading level.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4032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766328" y="2646648"/>
            <a:ext cx="4042792" cy="1143000"/>
          </a:xfrm>
        </p:spPr>
        <p:txBody>
          <a:bodyPr/>
          <a:lstStyle/>
          <a:p>
            <a:r>
              <a:rPr lang="en-GB" b="1" dirty="0" smtClean="0">
                <a:solidFill>
                  <a:srgbClr val="002060"/>
                </a:solidFill>
                <a:latin typeface="CCW Precursive 7N" panose="03050602040000000000" pitchFamily="66" charset="0"/>
              </a:rPr>
              <a:t>Reading</a:t>
            </a:r>
            <a:endParaRPr lang="en-GB" b="1" dirty="0">
              <a:solidFill>
                <a:srgbClr val="002060"/>
              </a:solidFill>
              <a:latin typeface="CCW Precursive 7N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-32852"/>
            <a:ext cx="6660232" cy="8968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88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112" y="5805264"/>
            <a:ext cx="1665368" cy="84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548680"/>
            <a:ext cx="8136904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/>
              <a:t>Accelerated Reader: A Guide </a:t>
            </a:r>
          </a:p>
          <a:p>
            <a:endParaRPr lang="en-GB" sz="3200" dirty="0"/>
          </a:p>
          <a:p>
            <a:r>
              <a:rPr lang="en-GB" sz="3200" dirty="0" smtClean="0"/>
              <a:t>Accelerated reader is a reading programme designed to improve motivation by ensuring that books match the child’s reading ability and by building a competitive element into the reading approach. </a:t>
            </a:r>
          </a:p>
          <a:p>
            <a:r>
              <a:rPr lang="en-US" sz="3200" dirty="0" smtClean="0"/>
              <a:t>The programme is designed to: </a:t>
            </a:r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7030A0"/>
                </a:solidFill>
              </a:rPr>
              <a:t>m</a:t>
            </a:r>
            <a:r>
              <a:rPr lang="en-GB" sz="3200" dirty="0" smtClean="0">
                <a:solidFill>
                  <a:srgbClr val="7030A0"/>
                </a:solidFill>
              </a:rPr>
              <a:t>atch </a:t>
            </a:r>
            <a:r>
              <a:rPr lang="en-GB" sz="3200" dirty="0">
                <a:solidFill>
                  <a:srgbClr val="7030A0"/>
                </a:solidFill>
              </a:rPr>
              <a:t>books </a:t>
            </a:r>
            <a:r>
              <a:rPr lang="en-GB" sz="3200" dirty="0" smtClean="0">
                <a:solidFill>
                  <a:srgbClr val="7030A0"/>
                </a:solidFill>
              </a:rPr>
              <a:t>to the child’s reading level.</a:t>
            </a:r>
            <a:endParaRPr lang="en-GB" sz="3200" dirty="0">
              <a:solidFill>
                <a:srgbClr val="7030A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7030A0"/>
                </a:solidFill>
              </a:rPr>
              <a:t>e</a:t>
            </a:r>
            <a:r>
              <a:rPr lang="en-GB" sz="3200" dirty="0" smtClean="0">
                <a:solidFill>
                  <a:srgbClr val="7030A0"/>
                </a:solidFill>
              </a:rPr>
              <a:t>ncourage every </a:t>
            </a:r>
            <a:r>
              <a:rPr lang="en-GB" sz="3200" dirty="0">
                <a:solidFill>
                  <a:srgbClr val="7030A0"/>
                </a:solidFill>
              </a:rPr>
              <a:t>child to read more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7030A0"/>
                </a:solidFill>
              </a:rPr>
              <a:t>i</a:t>
            </a:r>
            <a:r>
              <a:rPr lang="en-GB" sz="3200" dirty="0" smtClean="0">
                <a:solidFill>
                  <a:srgbClr val="7030A0"/>
                </a:solidFill>
              </a:rPr>
              <a:t>mprove our children’s </a:t>
            </a:r>
            <a:r>
              <a:rPr lang="en-GB" sz="3200" dirty="0">
                <a:solidFill>
                  <a:srgbClr val="7030A0"/>
                </a:solidFill>
              </a:rPr>
              <a:t>reading ability.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8902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922114"/>
          </a:xfrm>
        </p:spPr>
        <p:txBody>
          <a:bodyPr/>
          <a:lstStyle/>
          <a:p>
            <a:r>
              <a:rPr lang="en-GB" dirty="0"/>
              <a:t>How it works…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1196752"/>
            <a:ext cx="7344816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At the start of the year every </a:t>
            </a:r>
            <a:r>
              <a:rPr lang="en-GB" sz="2400" dirty="0" smtClean="0"/>
              <a:t>child in KS2 will take a </a:t>
            </a:r>
            <a:r>
              <a:rPr lang="en-GB" sz="2400" b="1" dirty="0"/>
              <a:t>Star Test</a:t>
            </a:r>
            <a:r>
              <a:rPr lang="en-GB" sz="2400" dirty="0"/>
              <a:t>, which is a computer-based test that measures a student’s reading ability through a series of 34 questions.</a:t>
            </a:r>
          </a:p>
          <a:p>
            <a:endParaRPr lang="en-GB" sz="2400" dirty="0"/>
          </a:p>
          <a:p>
            <a:r>
              <a:rPr lang="en-GB" sz="2400" dirty="0"/>
              <a:t>Every test for every </a:t>
            </a:r>
            <a:r>
              <a:rPr lang="en-GB" sz="2400" dirty="0" smtClean="0"/>
              <a:t>child</a:t>
            </a:r>
            <a:r>
              <a:rPr lang="en-GB" sz="2400" dirty="0" smtClean="0"/>
              <a:t> </a:t>
            </a:r>
            <a:r>
              <a:rPr lang="en-GB" sz="2400" dirty="0"/>
              <a:t>is different, and the computer selects different questions for each student  </a:t>
            </a:r>
            <a:r>
              <a:rPr lang="en-GB" sz="2400" dirty="0" smtClean="0"/>
              <a:t>based </a:t>
            </a:r>
            <a:r>
              <a:rPr lang="en-GB" sz="2400" dirty="0"/>
              <a:t>on how well they answer the previous questions. Essentially, the computer adapts the test to </a:t>
            </a:r>
            <a:r>
              <a:rPr lang="en-GB" sz="2400" dirty="0" smtClean="0"/>
              <a:t>suit each child. It measures reading growth over time. </a:t>
            </a:r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Once the </a:t>
            </a:r>
            <a:r>
              <a:rPr lang="en-GB" sz="2400" dirty="0" smtClean="0"/>
              <a:t>child </a:t>
            </a:r>
            <a:r>
              <a:rPr lang="en-GB" sz="2400" dirty="0"/>
              <a:t>has completed the test, they are then given a </a:t>
            </a:r>
            <a:r>
              <a:rPr lang="en-GB" sz="2400" b="1" dirty="0"/>
              <a:t>ZPD score </a:t>
            </a:r>
            <a:r>
              <a:rPr lang="en-GB" sz="2400" dirty="0"/>
              <a:t>by their teacher</a:t>
            </a:r>
            <a:r>
              <a:rPr lang="en-GB" sz="2400" dirty="0" smtClean="0"/>
              <a:t>. </a:t>
            </a:r>
          </a:p>
          <a:p>
            <a:r>
              <a:rPr lang="en-GB" sz="2400" b="1" dirty="0" smtClean="0">
                <a:solidFill>
                  <a:srgbClr val="FF0000"/>
                </a:solidFill>
              </a:rPr>
              <a:t>(</a:t>
            </a:r>
            <a:r>
              <a:rPr lang="en-GB" b="1" dirty="0" smtClean="0">
                <a:solidFill>
                  <a:srgbClr val="FF0000"/>
                </a:solidFill>
              </a:rPr>
              <a:t>The </a:t>
            </a:r>
            <a:r>
              <a:rPr lang="en-GB" b="1" dirty="0">
                <a:solidFill>
                  <a:srgbClr val="FF0000"/>
                </a:solidFill>
              </a:rPr>
              <a:t>Zone of Proximal Development (ZPD) defines the readability range within which pupils should read to best develop their reading, while avoiding frustration</a:t>
            </a:r>
            <a:r>
              <a:rPr lang="en-GB" b="1" dirty="0" smtClean="0">
                <a:solidFill>
                  <a:srgbClr val="FF0000"/>
                </a:solidFill>
              </a:rPr>
              <a:t>.) 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Image result for star te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6296" y="0"/>
            <a:ext cx="1658975" cy="14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369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0070C0"/>
                </a:solidFill>
              </a:rPr>
              <a:t>How STAR tests work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59632" y="1417638"/>
            <a:ext cx="6552728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en-GB" sz="2400" dirty="0">
                <a:solidFill>
                  <a:schemeClr val="accent1"/>
                </a:solidFill>
              </a:rPr>
              <a:t>The student </a:t>
            </a:r>
            <a:r>
              <a:rPr lang="en-GB" sz="2400" u="sng" dirty="0">
                <a:solidFill>
                  <a:schemeClr val="accent1"/>
                </a:solidFill>
              </a:rPr>
              <a:t>must  take their time. </a:t>
            </a:r>
            <a:r>
              <a:rPr lang="en-GB" sz="2400" dirty="0">
                <a:solidFill>
                  <a:schemeClr val="accent1"/>
                </a:solidFill>
              </a:rPr>
              <a:t>It is recommended that each child should spend </a:t>
            </a:r>
            <a:r>
              <a:rPr lang="en-GB" sz="2400" b="1" dirty="0" smtClean="0">
                <a:solidFill>
                  <a:schemeClr val="accent1"/>
                </a:solidFill>
              </a:rPr>
              <a:t>up to </a:t>
            </a:r>
            <a:r>
              <a:rPr lang="en-GB" sz="2400" i="1" dirty="0" smtClean="0">
                <a:solidFill>
                  <a:schemeClr val="accent1"/>
                </a:solidFill>
              </a:rPr>
              <a:t>20 </a:t>
            </a:r>
            <a:r>
              <a:rPr lang="en-GB" sz="2400" i="1" dirty="0">
                <a:solidFill>
                  <a:schemeClr val="accent1"/>
                </a:solidFill>
              </a:rPr>
              <a:t>minutes</a:t>
            </a:r>
            <a:r>
              <a:rPr lang="en-GB" sz="2400" dirty="0">
                <a:solidFill>
                  <a:schemeClr val="accent1"/>
                </a:solidFill>
              </a:rPr>
              <a:t> on their tests. </a:t>
            </a:r>
            <a:r>
              <a:rPr lang="en-GB" sz="2400" dirty="0" smtClean="0">
                <a:solidFill>
                  <a:schemeClr val="accent1"/>
                </a:solidFill>
              </a:rPr>
              <a:t> The STAR test </a:t>
            </a:r>
            <a:r>
              <a:rPr lang="en-GB" sz="2400" dirty="0">
                <a:solidFill>
                  <a:schemeClr val="accent1"/>
                </a:solidFill>
              </a:rPr>
              <a:t>is about concentration, focus and careful reading.</a:t>
            </a:r>
          </a:p>
          <a:p>
            <a:pPr marL="342900" indent="-342900">
              <a:buAutoNum type="arabicParenR"/>
            </a:pPr>
            <a:r>
              <a:rPr lang="en-GB" sz="2400" dirty="0" smtClean="0">
                <a:solidFill>
                  <a:schemeClr val="accent1"/>
                </a:solidFill>
              </a:rPr>
              <a:t>Tests </a:t>
            </a:r>
            <a:r>
              <a:rPr lang="en-GB" sz="2400" dirty="0">
                <a:solidFill>
                  <a:schemeClr val="accent1"/>
                </a:solidFill>
              </a:rPr>
              <a:t>are done in exam conditions without any help from other students or the teacher. </a:t>
            </a:r>
            <a:r>
              <a:rPr lang="en-GB" sz="2400" dirty="0" smtClean="0">
                <a:solidFill>
                  <a:schemeClr val="accent1"/>
                </a:solidFill>
              </a:rPr>
              <a:t>(Probably half a class at a time.)</a:t>
            </a:r>
          </a:p>
          <a:p>
            <a:pPr lvl="0">
              <a:spcBef>
                <a:spcPts val="600"/>
              </a:spcBef>
              <a:buClr>
                <a:srgbClr val="555555">
                  <a:lumMod val="60000"/>
                  <a:lumOff val="40000"/>
                </a:srgbClr>
              </a:buClr>
              <a:buSzPct val="100000"/>
              <a:tabLst>
                <a:tab pos="228600" algn="l"/>
                <a:tab pos="333375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</a:tabLst>
            </a:pPr>
            <a:r>
              <a:rPr lang="en-US" sz="2400" dirty="0" smtClean="0">
                <a:solidFill>
                  <a:schemeClr val="accent1"/>
                </a:solidFill>
                <a:cs typeface="Arial" panose="020B0604020202020204" pitchFamily="34" charset="0"/>
              </a:rPr>
              <a:t>3) Questions </a:t>
            </a:r>
            <a:r>
              <a:rPr lang="en-US" sz="2400" dirty="0">
                <a:solidFill>
                  <a:schemeClr val="accent1"/>
                </a:solidFill>
                <a:cs typeface="Arial" panose="020B0604020202020204" pitchFamily="34" charset="0"/>
              </a:rPr>
              <a:t>have time </a:t>
            </a:r>
            <a:r>
              <a:rPr lang="en-US" sz="2400" dirty="0" smtClean="0">
                <a:solidFill>
                  <a:schemeClr val="accent1"/>
                </a:solidFill>
                <a:cs typeface="Arial" panose="020B0604020202020204" pitchFamily="34" charset="0"/>
              </a:rPr>
              <a:t>limits.</a:t>
            </a:r>
            <a:endParaRPr lang="en-US" sz="2400" dirty="0">
              <a:solidFill>
                <a:schemeClr val="accent1"/>
              </a:solidFill>
              <a:cs typeface="Arial" panose="020B0604020202020204" pitchFamily="34" charset="0"/>
            </a:endParaRPr>
          </a:p>
          <a:p>
            <a:pPr lvl="0">
              <a:spcBef>
                <a:spcPts val="600"/>
              </a:spcBef>
              <a:buClr>
                <a:srgbClr val="555555">
                  <a:lumMod val="60000"/>
                  <a:lumOff val="40000"/>
                </a:srgbClr>
              </a:buClr>
              <a:buSzPct val="100000"/>
              <a:tabLst>
                <a:tab pos="228600" algn="l"/>
                <a:tab pos="333375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</a:tabLst>
            </a:pPr>
            <a:r>
              <a:rPr lang="en-US" sz="2400" dirty="0" smtClean="0">
                <a:solidFill>
                  <a:schemeClr val="accent1"/>
                </a:solidFill>
                <a:cs typeface="Arial" panose="020B0604020202020204" pitchFamily="34" charset="0"/>
              </a:rPr>
              <a:t>4) The test is computer adaptive.</a:t>
            </a:r>
            <a:r>
              <a:rPr lang="en-US" sz="2400" dirty="0">
                <a:solidFill>
                  <a:schemeClr val="accent1"/>
                </a:solidFill>
                <a:cs typeface="Arial" panose="020B0604020202020204" pitchFamily="34" charset="0"/>
              </a:rPr>
              <a:t/>
            </a:r>
            <a:br>
              <a:rPr lang="en-US" sz="2400" dirty="0">
                <a:solidFill>
                  <a:schemeClr val="accent1"/>
                </a:solidFill>
                <a:cs typeface="Arial" panose="020B0604020202020204" pitchFamily="34" charset="0"/>
              </a:rPr>
            </a:br>
            <a:r>
              <a:rPr lang="en-GB" sz="2400" dirty="0" smtClean="0">
                <a:solidFill>
                  <a:schemeClr val="accent1"/>
                </a:solidFill>
                <a:cs typeface="Arial" panose="020B0604020202020204" pitchFamily="34" charset="0"/>
              </a:rPr>
              <a:t>5) The results will allow us to track/monitor </a:t>
            </a:r>
            <a:r>
              <a:rPr lang="en-GB" sz="2400" dirty="0">
                <a:solidFill>
                  <a:schemeClr val="accent1"/>
                </a:solidFill>
                <a:cs typeface="Arial" panose="020B0604020202020204" pitchFamily="34" charset="0"/>
              </a:rPr>
              <a:t>data– standardised scores, reading ages, scaled score, </a:t>
            </a:r>
            <a:r>
              <a:rPr lang="en-GB" sz="2400" dirty="0" smtClean="0">
                <a:solidFill>
                  <a:schemeClr val="accent1"/>
                </a:solidFill>
                <a:cs typeface="Arial" panose="020B0604020202020204" pitchFamily="34" charset="0"/>
              </a:rPr>
              <a:t>ZPD, compare classes and year </a:t>
            </a:r>
            <a:r>
              <a:rPr lang="en-GB" sz="2400" dirty="0" smtClean="0">
                <a:solidFill>
                  <a:schemeClr val="accent1"/>
                </a:solidFill>
                <a:cs typeface="Arial" panose="020B0604020202020204" pitchFamily="34" charset="0"/>
              </a:rPr>
              <a:t>groups.</a:t>
            </a:r>
            <a:endParaRPr lang="en-GB" sz="2400" dirty="0">
              <a:solidFill>
                <a:schemeClr val="accent1"/>
              </a:solidFill>
              <a:cs typeface="Arial" panose="020B0604020202020204" pitchFamily="34" charset="0"/>
            </a:endParaRPr>
          </a:p>
          <a:p>
            <a:pPr marL="342900" indent="-342900">
              <a:buAutoNum type="arabicParenR"/>
            </a:pPr>
            <a:endParaRPr lang="en-GB" sz="2400" b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33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31407"/>
            <a:ext cx="8208912" cy="5452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59632" y="260648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 Questions: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82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63888" y="274638"/>
            <a:ext cx="5122912" cy="1143000"/>
          </a:xfrm>
        </p:spPr>
        <p:txBody>
          <a:bodyPr>
            <a:noAutofit/>
          </a:bodyPr>
          <a:lstStyle/>
          <a:p>
            <a:r>
              <a:rPr lang="en-GB" sz="3200" dirty="0"/>
              <a:t>A ZPD score is given </a:t>
            </a:r>
            <a:r>
              <a:rPr lang="en-GB" sz="3200" dirty="0" smtClean="0"/>
              <a:t>to the </a:t>
            </a:r>
            <a:r>
              <a:rPr lang="en-GB" sz="3200" dirty="0"/>
              <a:t>child after completing the STAR test</a:t>
            </a: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61048"/>
            <a:ext cx="3005653" cy="278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111555" y="1772816"/>
            <a:ext cx="482453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ZPD is </a:t>
            </a:r>
            <a:r>
              <a:rPr lang="en-GB" sz="2000" dirty="0" smtClean="0"/>
              <a:t>made up of two </a:t>
            </a:r>
            <a:r>
              <a:rPr lang="en-GB" sz="2000" dirty="0"/>
              <a:t>numbers that the </a:t>
            </a:r>
            <a:r>
              <a:rPr lang="en-GB" sz="2000" dirty="0" smtClean="0"/>
              <a:t>child </a:t>
            </a:r>
            <a:r>
              <a:rPr lang="en-GB" sz="2000" dirty="0"/>
              <a:t>uses to choose their next reading book.</a:t>
            </a:r>
          </a:p>
          <a:p>
            <a:endParaRPr lang="en-GB" sz="2000" dirty="0"/>
          </a:p>
          <a:p>
            <a:r>
              <a:rPr lang="en-GB" sz="2000" dirty="0"/>
              <a:t>The lowest number is the lowest level of book the student should be choosing.</a:t>
            </a:r>
          </a:p>
          <a:p>
            <a:endParaRPr lang="en-GB" sz="2000" dirty="0"/>
          </a:p>
          <a:p>
            <a:r>
              <a:rPr lang="en-GB" sz="2000" dirty="0"/>
              <a:t>The highest number is the highest level of book the student should be choosing.</a:t>
            </a:r>
          </a:p>
          <a:p>
            <a:endParaRPr lang="en-GB" sz="2000" dirty="0"/>
          </a:p>
          <a:p>
            <a:r>
              <a:rPr lang="en-GB" sz="2000" dirty="0" smtClean="0"/>
              <a:t>The children need to keep </a:t>
            </a:r>
            <a:r>
              <a:rPr lang="en-GB" sz="2000" dirty="0"/>
              <a:t>a record of all their ZPDs in their </a:t>
            </a:r>
            <a:r>
              <a:rPr lang="en-GB" sz="2000" dirty="0" smtClean="0"/>
              <a:t>reading logs. </a:t>
            </a:r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A new STAR test </a:t>
            </a:r>
            <a:r>
              <a:rPr lang="en-GB" sz="2000" dirty="0" smtClean="0"/>
              <a:t>will take </a:t>
            </a:r>
            <a:r>
              <a:rPr lang="en-GB" sz="2000" dirty="0"/>
              <a:t>place </a:t>
            </a:r>
            <a:r>
              <a:rPr lang="en-GB" sz="2000" dirty="0" smtClean="0"/>
              <a:t>every </a:t>
            </a:r>
            <a:r>
              <a:rPr lang="en-GB" sz="2000" dirty="0"/>
              <a:t>term, so </a:t>
            </a:r>
            <a:r>
              <a:rPr lang="en-GB" sz="2000" dirty="0" smtClean="0"/>
              <a:t>the children </a:t>
            </a:r>
            <a:r>
              <a:rPr lang="en-GB" sz="2000" dirty="0"/>
              <a:t>can see improvements in their reading ability, but also choose more challenging books. </a:t>
            </a:r>
          </a:p>
          <a:p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1772816"/>
            <a:ext cx="3600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3.2 – 4.6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539552" y="2780928"/>
            <a:ext cx="72008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331640" y="3212976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Lowest number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2267744" y="2780928"/>
            <a:ext cx="360040" cy="3240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843808" y="3104964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Highest number</a:t>
            </a:r>
          </a:p>
        </p:txBody>
      </p:sp>
    </p:spTree>
    <p:extLst>
      <p:ext uri="{BB962C8B-B14F-4D97-AF65-F5344CB8AC3E}">
        <p14:creationId xmlns:p14="http://schemas.microsoft.com/office/powerpoint/2010/main" val="206421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712968" cy="1143000"/>
          </a:xfrm>
        </p:spPr>
        <p:txBody>
          <a:bodyPr>
            <a:noAutofit/>
          </a:bodyPr>
          <a:lstStyle/>
          <a:p>
            <a:r>
              <a:rPr lang="en-GB" sz="2800" dirty="0"/>
              <a:t>All the </a:t>
            </a:r>
            <a:r>
              <a:rPr lang="en-GB" sz="2800" dirty="0" smtClean="0"/>
              <a:t>Accelerated Reader books will be levelled on the spine. The label will also tell the child how many points he/she will earn.   </a:t>
            </a:r>
            <a:endParaRPr lang="en-GB" sz="2800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570" y="4580485"/>
            <a:ext cx="2680398" cy="1944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539552" y="1556792"/>
            <a:ext cx="1728192" cy="86409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390462" y="180417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0.0 to 1.9</a:t>
            </a:r>
          </a:p>
        </p:txBody>
      </p:sp>
      <p:sp>
        <p:nvSpPr>
          <p:cNvPr id="7" name="Rectangle 6"/>
          <p:cNvSpPr/>
          <p:nvPr/>
        </p:nvSpPr>
        <p:spPr>
          <a:xfrm>
            <a:off x="539552" y="2573288"/>
            <a:ext cx="1728192" cy="86409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405776" y="282067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 to 2.9</a:t>
            </a:r>
          </a:p>
        </p:txBody>
      </p:sp>
      <p:sp>
        <p:nvSpPr>
          <p:cNvPr id="9" name="Rectangle 8"/>
          <p:cNvSpPr/>
          <p:nvPr/>
        </p:nvSpPr>
        <p:spPr>
          <a:xfrm>
            <a:off x="539552" y="3573015"/>
            <a:ext cx="1728192" cy="86409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439041" y="3820397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 to 3.9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30424" y="4586266"/>
            <a:ext cx="1728192" cy="86409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2429913" y="4833648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 to 4.9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39552" y="5661248"/>
            <a:ext cx="1728192" cy="86409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2439041" y="590863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 to 5.9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656752" y="1556792"/>
            <a:ext cx="1728192" cy="86409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6556241" y="180417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 and above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32040" y="2636913"/>
            <a:ext cx="37036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Students </a:t>
            </a:r>
            <a:r>
              <a:rPr lang="en-GB" dirty="0"/>
              <a:t>should only choose books within their </a:t>
            </a:r>
            <a:r>
              <a:rPr lang="en-GB" dirty="0" smtClean="0"/>
              <a:t>number range  to make </a:t>
            </a:r>
            <a:r>
              <a:rPr lang="en-GB" dirty="0"/>
              <a:t>it easier for them to choose the right book</a:t>
            </a:r>
            <a:r>
              <a:rPr lang="en-GB" dirty="0" smtClean="0"/>
              <a:t>. We recommend children begin reading books from the start of their reading level.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107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 smtClean="0"/>
              <a:t>An example  book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6368" y="404664"/>
            <a:ext cx="3282043" cy="625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1337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AR </a:t>
            </a:r>
            <a:r>
              <a:rPr lang="en-GB" u="sng" dirty="0" smtClean="0"/>
              <a:t>Quizzes</a:t>
            </a:r>
            <a:endParaRPr lang="en-GB" u="sng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24" t="7507" r="14395" b="6966"/>
          <a:stretch/>
        </p:blipFill>
        <p:spPr bwMode="auto">
          <a:xfrm>
            <a:off x="395536" y="1268760"/>
            <a:ext cx="1690255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67744" y="908720"/>
            <a:ext cx="655272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quiz is different to a STAR test because students only take a quiz </a:t>
            </a:r>
            <a:r>
              <a:rPr lang="en-GB" b="1" u="sng" dirty="0"/>
              <a:t>after</a:t>
            </a:r>
            <a:r>
              <a:rPr lang="en-GB" dirty="0"/>
              <a:t> they have </a:t>
            </a:r>
            <a:r>
              <a:rPr lang="en-GB" i="1" dirty="0"/>
              <a:t>finished</a:t>
            </a:r>
            <a:r>
              <a:rPr lang="en-GB" dirty="0"/>
              <a:t> a book.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There </a:t>
            </a:r>
            <a:r>
              <a:rPr lang="en-GB" dirty="0"/>
              <a:t>are usually about 10 questions on the book that has been read. At the end of the quiz the students are given a percentage to show them how well they have done. </a:t>
            </a:r>
            <a:r>
              <a:rPr lang="en-GB" dirty="0" smtClean="0"/>
              <a:t>Therefore there is instant </a:t>
            </a:r>
            <a:r>
              <a:rPr lang="en-GB" dirty="0" smtClean="0"/>
              <a:t>feedback and monitoring. </a:t>
            </a:r>
            <a:endParaRPr lang="en-GB" dirty="0"/>
          </a:p>
          <a:p>
            <a:r>
              <a:rPr lang="en-GB" dirty="0"/>
              <a:t>There are some important rules for taking quizzes:</a:t>
            </a:r>
          </a:p>
          <a:p>
            <a:pPr marL="342900" indent="-342900">
              <a:buAutoNum type="arabicParenR"/>
            </a:pPr>
            <a:r>
              <a:rPr lang="en-GB" dirty="0" smtClean="0"/>
              <a:t>The </a:t>
            </a:r>
            <a:r>
              <a:rPr lang="en-GB" dirty="0"/>
              <a:t>book the child is quizzed on </a:t>
            </a:r>
            <a:r>
              <a:rPr lang="en-GB" b="1" u="sng" dirty="0"/>
              <a:t>must be a book they have read in the last two weeks</a:t>
            </a:r>
            <a:r>
              <a:rPr lang="en-GB" dirty="0"/>
              <a:t>. AR is not a memory test but rather measuring reading ability</a:t>
            </a:r>
            <a:r>
              <a:rPr lang="en-GB" dirty="0" smtClean="0"/>
              <a:t>. </a:t>
            </a:r>
            <a:endParaRPr lang="en-GB" dirty="0" smtClean="0"/>
          </a:p>
          <a:p>
            <a:pPr marL="342900" indent="-342900">
              <a:buAutoNum type="arabicParenR"/>
            </a:pPr>
            <a:r>
              <a:rPr lang="en-GB" dirty="0" smtClean="0"/>
              <a:t>A </a:t>
            </a:r>
            <a:r>
              <a:rPr lang="en-GB" dirty="0"/>
              <a:t>student cannot take a quiz until they have read the entire text.</a:t>
            </a:r>
            <a:endParaRPr lang="en-GB" b="1" u="sng" dirty="0"/>
          </a:p>
          <a:p>
            <a:pPr marL="342900" indent="-342900">
              <a:buAutoNum type="arabicParenR"/>
            </a:pPr>
            <a:r>
              <a:rPr lang="en-GB" dirty="0"/>
              <a:t>Quizzes must be done individually, not with anyone’s help</a:t>
            </a:r>
            <a:r>
              <a:rPr lang="en-GB" dirty="0" smtClean="0"/>
              <a:t>.</a:t>
            </a:r>
          </a:p>
          <a:p>
            <a:pPr marL="342900" lvl="0" indent="-342900">
              <a:buAutoNum type="arabicParenR" startAt="4"/>
            </a:pPr>
            <a:r>
              <a:rPr lang="en-GB" dirty="0" smtClean="0"/>
              <a:t>Students </a:t>
            </a:r>
            <a:r>
              <a:rPr lang="en-GB" dirty="0"/>
              <a:t>should not guess answers to questions. Instead, they should wait for the question to time out. This is to ensure the computer is not given a false impression of the student’s reading ability. </a:t>
            </a:r>
            <a:endParaRPr lang="en-GB" dirty="0" smtClean="0"/>
          </a:p>
          <a:p>
            <a:pPr marL="342900" lvl="0" indent="-342900">
              <a:buAutoNum type="arabicParenR" startAt="4"/>
            </a:pPr>
            <a:r>
              <a:rPr lang="en-US" dirty="0" smtClean="0"/>
              <a:t>Generally pupils need to gain 80% or higher to gain the points from their books. </a:t>
            </a:r>
            <a:endParaRPr lang="en-GB" dirty="0"/>
          </a:p>
          <a:p>
            <a:pPr marL="342900" indent="-342900">
              <a:buAutoNum type="arabicParenR"/>
            </a:pPr>
            <a:endParaRPr lang="en-GB" dirty="0">
              <a:solidFill>
                <a:srgbClr val="7030A0"/>
              </a:solidFill>
            </a:endParaRPr>
          </a:p>
          <a:p>
            <a:pPr marL="342900" indent="-342900">
              <a:buAutoNum type="arabi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279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2" descr="Z:\newtek\_backgrounds_1.02\Ryan\Power Point Templates2\School Presentation_not_done\Elements\apple_rotating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50" y="952469"/>
            <a:ext cx="2496277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843213" y="692150"/>
            <a:ext cx="5795962" cy="10779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b="1" u="sng" dirty="0"/>
              <a:t>“How much should </a:t>
            </a:r>
            <a:r>
              <a:rPr lang="en-GB" sz="3200" b="1" u="sng" dirty="0" smtClean="0"/>
              <a:t>our children be reading </a:t>
            </a:r>
            <a:r>
              <a:rPr lang="en-GB" sz="3200" b="1" u="sng" dirty="0"/>
              <a:t>each day?”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2700338" y="1957388"/>
            <a:ext cx="5938837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Arial Rounded MT Bold" panose="020F0704030504030204" pitchFamily="34" charset="0"/>
              </a:rPr>
              <a:t>According to </a:t>
            </a:r>
            <a:r>
              <a:rPr lang="en-GB" sz="2000" dirty="0" smtClean="0">
                <a:latin typeface="Arial Rounded MT Bold" panose="020F0704030504030204" pitchFamily="34" charset="0"/>
              </a:rPr>
              <a:t> </a:t>
            </a:r>
            <a:r>
              <a:rPr lang="en-GB" sz="2000" dirty="0">
                <a:latin typeface="Arial Rounded MT Bold" panose="020F0704030504030204" pitchFamily="34" charset="0"/>
              </a:rPr>
              <a:t>research, children who read </a:t>
            </a:r>
            <a:r>
              <a:rPr lang="en-GB" sz="2000" u="sng" dirty="0">
                <a:latin typeface="Arial Rounded MT Bold" panose="020F0704030504030204" pitchFamily="34" charset="0"/>
              </a:rPr>
              <a:t>at least</a:t>
            </a:r>
            <a:r>
              <a:rPr lang="en-GB" sz="2000" dirty="0">
                <a:latin typeface="Arial Rounded MT Bold" panose="020F0704030504030204" pitchFamily="34" charset="0"/>
              </a:rPr>
              <a:t> </a:t>
            </a:r>
            <a:r>
              <a:rPr lang="en-GB" sz="2000" dirty="0" smtClean="0">
                <a:latin typeface="Arial Rounded MT Bold" panose="020F0704030504030204" pitchFamily="34" charset="0"/>
              </a:rPr>
              <a:t>30 </a:t>
            </a:r>
            <a:r>
              <a:rPr lang="en-GB" sz="2000" dirty="0">
                <a:latin typeface="Arial Rounded MT Bold" panose="020F0704030504030204" pitchFamily="34" charset="0"/>
              </a:rPr>
              <a:t>minutes a day with a 90% comprehension rate on AR quizzes see the greatest gains</a:t>
            </a:r>
            <a:r>
              <a:rPr lang="en-GB" sz="2000" dirty="0" smtClean="0">
                <a:latin typeface="Arial Rounded MT Bold" panose="020F0704030504030204" pitchFamily="34" charset="0"/>
              </a:rPr>
              <a:t>. </a:t>
            </a:r>
            <a:endParaRPr lang="en-GB" sz="2000" dirty="0">
              <a:latin typeface="Arial Rounded MT Bold" panose="020F0704030504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02772" y="3717032"/>
            <a:ext cx="5938837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Arial Rounded MT Bold" panose="020F0704030504030204" pitchFamily="34" charset="0"/>
              </a:rPr>
              <a:t>Therefore, </a:t>
            </a:r>
            <a:r>
              <a:rPr lang="en-GB" sz="2000" dirty="0" smtClean="0">
                <a:latin typeface="Arial Rounded MT Bold" panose="020F0704030504030204" pitchFamily="34" charset="0"/>
              </a:rPr>
              <a:t>we must set aside </a:t>
            </a:r>
            <a:r>
              <a:rPr lang="en-GB" sz="2000" u="sng" dirty="0" smtClean="0">
                <a:latin typeface="Arial Rounded MT Bold" panose="020F0704030504030204" pitchFamily="34" charset="0"/>
              </a:rPr>
              <a:t>at </a:t>
            </a:r>
            <a:r>
              <a:rPr lang="en-GB" sz="2000" u="sng" dirty="0">
                <a:latin typeface="Arial Rounded MT Bold" panose="020F0704030504030204" pitchFamily="34" charset="0"/>
              </a:rPr>
              <a:t>least </a:t>
            </a:r>
            <a:r>
              <a:rPr lang="en-GB" sz="2000" dirty="0">
                <a:latin typeface="Arial Rounded MT Bold" panose="020F0704030504030204" pitchFamily="34" charset="0"/>
              </a:rPr>
              <a:t>3</a:t>
            </a:r>
            <a:r>
              <a:rPr lang="en-GB" sz="2000" dirty="0" smtClean="0">
                <a:latin typeface="Arial Rounded MT Bold" panose="020F0704030504030204" pitchFamily="34" charset="0"/>
              </a:rPr>
              <a:t>0 </a:t>
            </a:r>
            <a:r>
              <a:rPr lang="en-GB" sz="2000" dirty="0">
                <a:latin typeface="Arial Rounded MT Bold" panose="020F0704030504030204" pitchFamily="34" charset="0"/>
              </a:rPr>
              <a:t>minutes </a:t>
            </a:r>
            <a:r>
              <a:rPr lang="en-GB" sz="2000" dirty="0" smtClean="0">
                <a:latin typeface="Arial Rounded MT Bold" panose="020F0704030504030204" pitchFamily="34" charset="0"/>
              </a:rPr>
              <a:t> </a:t>
            </a:r>
            <a:r>
              <a:rPr lang="en-GB" sz="2000" dirty="0">
                <a:latin typeface="Arial Rounded MT Bold" panose="020F0704030504030204" pitchFamily="34" charset="0"/>
              </a:rPr>
              <a:t>for </a:t>
            </a:r>
            <a:r>
              <a:rPr lang="en-GB" sz="2000" dirty="0" smtClean="0">
                <a:latin typeface="Arial Rounded MT Bold" panose="020F0704030504030204" pitchFamily="34" charset="0"/>
              </a:rPr>
              <a:t>reading every day. </a:t>
            </a:r>
            <a:endParaRPr lang="en-GB" sz="2000" dirty="0" smtClean="0">
              <a:latin typeface="Arial Rounded MT Bold" panose="020F0704030504030204" pitchFamily="34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en-GB" sz="2000" dirty="0">
              <a:latin typeface="+mn-lt"/>
              <a:cs typeface="+mn-cs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 smtClean="0">
                <a:latin typeface="Arial Rounded MT Bold" panose="020F0704030504030204" pitchFamily="34" charset="0"/>
              </a:rPr>
              <a:t>Guided reading will be additional reading to this. </a:t>
            </a:r>
            <a:endParaRPr lang="en-GB" sz="2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7104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63" y="790575"/>
            <a:ext cx="7458075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116632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A child’s </a:t>
            </a:r>
            <a:r>
              <a:rPr lang="en-GB" dirty="0"/>
              <a:t>bookshelf</a:t>
            </a:r>
          </a:p>
        </p:txBody>
      </p:sp>
    </p:spTree>
    <p:extLst>
      <p:ext uri="{BB962C8B-B14F-4D97-AF65-F5344CB8AC3E}">
        <p14:creationId xmlns:p14="http://schemas.microsoft.com/office/powerpoint/2010/main" val="126442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solidFill>
                  <a:srgbClr val="FF0000"/>
                </a:solidFill>
              </a:rPr>
              <a:t>REWARDS </a:t>
            </a:r>
            <a:endParaRPr lang="en-GB" b="1" u="sng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u="sng" dirty="0" smtClean="0"/>
              <a:t>Weekly Book Raffle </a:t>
            </a:r>
          </a:p>
          <a:p>
            <a:pPr marL="0" indent="0">
              <a:buNone/>
            </a:pPr>
            <a:r>
              <a:rPr lang="en-US" dirty="0" smtClean="0"/>
              <a:t>Every child who finishes a book and completes the book quiz can enter the raffle. </a:t>
            </a:r>
          </a:p>
          <a:p>
            <a:pPr marL="0" indent="0">
              <a:buNone/>
            </a:pPr>
            <a:r>
              <a:rPr lang="en-US" dirty="0" smtClean="0"/>
              <a:t>Names are filled in on raffle tickets. </a:t>
            </a:r>
          </a:p>
          <a:p>
            <a:pPr marL="0" indent="0">
              <a:buNone/>
            </a:pPr>
            <a:r>
              <a:rPr lang="en-US" dirty="0" smtClean="0"/>
              <a:t>Raffle drawn on a Friday. </a:t>
            </a:r>
          </a:p>
          <a:p>
            <a:pPr marL="0" indent="0">
              <a:buNone/>
            </a:pPr>
            <a:r>
              <a:rPr lang="en-US" dirty="0" smtClean="0"/>
              <a:t>‘Be in it , to win it!’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932040" y="1600200"/>
            <a:ext cx="4038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u="sng" dirty="0" smtClean="0"/>
              <a:t>Million Word Readers</a:t>
            </a:r>
          </a:p>
          <a:p>
            <a:pPr marL="0" indent="0">
              <a:buNone/>
            </a:pPr>
            <a:r>
              <a:rPr lang="en-US" dirty="0" smtClean="0"/>
              <a:t>Certificates will be awarded for children meeting key milestones such as 500,000 words.</a:t>
            </a:r>
          </a:p>
          <a:p>
            <a:pPr marL="0" indent="0">
              <a:buNone/>
            </a:pPr>
            <a:r>
              <a:rPr lang="en-GB" dirty="0" smtClean="0"/>
              <a:t>Special book prizes will be awarded to our most active readers. </a:t>
            </a:r>
          </a:p>
          <a:p>
            <a:pPr marL="0" indent="0">
              <a:buNone/>
            </a:pPr>
            <a:r>
              <a:rPr lang="en-GB" dirty="0" smtClean="0"/>
              <a:t>The most well read classes will have the chance of winning the ‘Golden Ticket’ and individual prizes. 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5778350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ipstream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RLI Corporate Theme">
      <a:dk1>
        <a:srgbClr val="555555"/>
      </a:dk1>
      <a:lt1>
        <a:srgbClr val="FFFFFF"/>
      </a:lt1>
      <a:dk2>
        <a:srgbClr val="326295"/>
      </a:dk2>
      <a:lt2>
        <a:srgbClr val="CCCCCB"/>
      </a:lt2>
      <a:accent1>
        <a:srgbClr val="326295"/>
      </a:accent1>
      <a:accent2>
        <a:srgbClr val="F4801F"/>
      </a:accent2>
      <a:accent3>
        <a:srgbClr val="53ADE1"/>
      </a:accent3>
      <a:accent4>
        <a:srgbClr val="CCCCCB"/>
      </a:accent4>
      <a:accent5>
        <a:srgbClr val="555555"/>
      </a:accent5>
      <a:accent6>
        <a:srgbClr val="F2F2F2"/>
      </a:accent6>
      <a:hlink>
        <a:srgbClr val="53ADE1"/>
      </a:hlink>
      <a:folHlink>
        <a:srgbClr val="F4801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RLI Corporate Theme">
      <a:dk1>
        <a:srgbClr val="555555"/>
      </a:dk1>
      <a:lt1>
        <a:srgbClr val="FFFFFF"/>
      </a:lt1>
      <a:dk2>
        <a:srgbClr val="326295"/>
      </a:dk2>
      <a:lt2>
        <a:srgbClr val="CCCCCB"/>
      </a:lt2>
      <a:accent1>
        <a:srgbClr val="326295"/>
      </a:accent1>
      <a:accent2>
        <a:srgbClr val="F4801F"/>
      </a:accent2>
      <a:accent3>
        <a:srgbClr val="53ADE1"/>
      </a:accent3>
      <a:accent4>
        <a:srgbClr val="CCCCCB"/>
      </a:accent4>
      <a:accent5>
        <a:srgbClr val="555555"/>
      </a:accent5>
      <a:accent6>
        <a:srgbClr val="F2F2F2"/>
      </a:accent6>
      <a:hlink>
        <a:srgbClr val="53ADE1"/>
      </a:hlink>
      <a:folHlink>
        <a:srgbClr val="F4801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Office Theme">
  <a:themeElements>
    <a:clrScheme name="RLI Corporate Theme">
      <a:dk1>
        <a:srgbClr val="555555"/>
      </a:dk1>
      <a:lt1>
        <a:srgbClr val="FFFFFF"/>
      </a:lt1>
      <a:dk2>
        <a:srgbClr val="326295"/>
      </a:dk2>
      <a:lt2>
        <a:srgbClr val="CCCCCB"/>
      </a:lt2>
      <a:accent1>
        <a:srgbClr val="326295"/>
      </a:accent1>
      <a:accent2>
        <a:srgbClr val="F4801F"/>
      </a:accent2>
      <a:accent3>
        <a:srgbClr val="53ADE1"/>
      </a:accent3>
      <a:accent4>
        <a:srgbClr val="CCCCCB"/>
      </a:accent4>
      <a:accent5>
        <a:srgbClr val="555555"/>
      </a:accent5>
      <a:accent6>
        <a:srgbClr val="F2F2F2"/>
      </a:accent6>
      <a:hlink>
        <a:srgbClr val="53ADE1"/>
      </a:hlink>
      <a:folHlink>
        <a:srgbClr val="F4801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940</Words>
  <Application>Microsoft Office PowerPoint</Application>
  <PresentationFormat>On-screen Show (4:3)</PresentationFormat>
  <Paragraphs>77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15</vt:i4>
      </vt:variant>
    </vt:vector>
  </HeadingPairs>
  <TitlesOfParts>
    <vt:vector size="35" baseType="lpstr">
      <vt:lpstr>SimSun</vt:lpstr>
      <vt:lpstr>Arial</vt:lpstr>
      <vt:lpstr>Arial Rounded MT Bold</vt:lpstr>
      <vt:lpstr>Calibri</vt:lpstr>
      <vt:lpstr>CCW Precursive 7N</vt:lpstr>
      <vt:lpstr>Century Gothic</vt:lpstr>
      <vt:lpstr>Georgia</vt:lpstr>
      <vt:lpstr>Source Sans Pro</vt:lpstr>
      <vt:lpstr>Source Sans Pro Light</vt:lpstr>
      <vt:lpstr>Trebuchet MS</vt:lpstr>
      <vt:lpstr>Office Theme</vt:lpstr>
      <vt:lpstr>Slipstream</vt:lpstr>
      <vt:lpstr>1_Office Theme</vt:lpstr>
      <vt:lpstr>2_Office Theme</vt:lpstr>
      <vt:lpstr>3_Office Theme</vt:lpstr>
      <vt:lpstr>4_Office Theme</vt:lpstr>
      <vt:lpstr>13_Office Theme</vt:lpstr>
      <vt:lpstr>14_Office Theme</vt:lpstr>
      <vt:lpstr>15_Office Theme</vt:lpstr>
      <vt:lpstr>16_Office Theme</vt:lpstr>
      <vt:lpstr>Accelerated Reader: A Guide </vt:lpstr>
      <vt:lpstr>PowerPoint Presentation</vt:lpstr>
      <vt:lpstr>Why should our children be encouraged to read books?</vt:lpstr>
      <vt:lpstr>Reading</vt:lpstr>
      <vt:lpstr>PowerPoint Presentation</vt:lpstr>
      <vt:lpstr>How it works…</vt:lpstr>
      <vt:lpstr>How STAR tests work</vt:lpstr>
      <vt:lpstr>PowerPoint Presentation</vt:lpstr>
      <vt:lpstr>A ZPD score is given to the child after completing the STAR test</vt:lpstr>
      <vt:lpstr>All the Accelerated Reader books will be levelled on the spine. The label will also tell the child how many points he/she will earn.   </vt:lpstr>
      <vt:lpstr>An example  book </vt:lpstr>
      <vt:lpstr>AR Quizzes</vt:lpstr>
      <vt:lpstr>PowerPoint Presentation</vt:lpstr>
      <vt:lpstr>PowerPoint Presentation</vt:lpstr>
      <vt:lpstr>REWARDS </vt:lpstr>
    </vt:vector>
  </TitlesOfParts>
  <Company>Birmingham BSF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 Wassell</dc:creator>
  <cp:lastModifiedBy>mrhodes</cp:lastModifiedBy>
  <cp:revision>52</cp:revision>
  <cp:lastPrinted>2022-09-01T11:06:21Z</cp:lastPrinted>
  <dcterms:created xsi:type="dcterms:W3CDTF">2017-01-16T09:59:25Z</dcterms:created>
  <dcterms:modified xsi:type="dcterms:W3CDTF">2025-01-10T14:21:36Z</dcterms:modified>
</cp:coreProperties>
</file>