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56" r:id="rId2"/>
    <p:sldId id="259" r:id="rId3"/>
    <p:sldId id="266" r:id="rId4"/>
    <p:sldId id="282" r:id="rId5"/>
    <p:sldId id="289" r:id="rId6"/>
    <p:sldId id="283" r:id="rId7"/>
    <p:sldId id="290" r:id="rId8"/>
    <p:sldId id="284" r:id="rId9"/>
    <p:sldId id="291" r:id="rId10"/>
    <p:sldId id="285" r:id="rId11"/>
    <p:sldId id="292" r:id="rId12"/>
    <p:sldId id="293" r:id="rId1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56" autoAdjust="0"/>
    <p:restoredTop sz="94660"/>
  </p:normalViewPr>
  <p:slideViewPr>
    <p:cSldViewPr snapToGrid="0">
      <p:cViewPr varScale="1">
        <p:scale>
          <a:sx n="111" d="100"/>
          <a:sy n="111" d="100"/>
        </p:scale>
        <p:origin x="57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3F37EF0A-F2E5-4128-85CC-0AD99F3A491F}" type="datetimeFigureOut">
              <a:rPr lang="en-GB" smtClean="0"/>
              <a:t>05/02/2021</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B0FFCC83-0EDF-41F6-9C4D-4922EE2D137C}" type="slidenum">
              <a:rPr lang="en-GB" smtClean="0"/>
              <a:t>‹#›</a:t>
            </a:fld>
            <a:endParaRPr lang="en-GB"/>
          </a:p>
        </p:txBody>
      </p:sp>
    </p:spTree>
    <p:extLst>
      <p:ext uri="{BB962C8B-B14F-4D97-AF65-F5344CB8AC3E}">
        <p14:creationId xmlns:p14="http://schemas.microsoft.com/office/powerpoint/2010/main" val="29447407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C1B2A9C-0C93-4FFB-B6B2-127343A896EC}" type="datetimeFigureOut">
              <a:rPr lang="en-GB" smtClean="0"/>
              <a:t>05/02/2021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2A93F1B7-FD98-420E-9032-72B69594C148}" type="slidenum">
              <a:rPr lang="en-GB" smtClean="0"/>
              <a:t>‹#›</a:t>
            </a:fld>
            <a:endParaRPr lang="en-GB"/>
          </a:p>
        </p:txBody>
      </p:sp>
    </p:spTree>
    <p:extLst>
      <p:ext uri="{BB962C8B-B14F-4D97-AF65-F5344CB8AC3E}">
        <p14:creationId xmlns:p14="http://schemas.microsoft.com/office/powerpoint/2010/main" val="33399247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7595D8F-7222-40F0-A2B2-056920A09B11}"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3EDA2C-91A6-42C9-BB3E-DC6E55FF7348}" type="slidenum">
              <a:rPr lang="en-GB" smtClean="0"/>
              <a:t>‹#›</a:t>
            </a:fld>
            <a:endParaRPr lang="en-GB"/>
          </a:p>
        </p:txBody>
      </p:sp>
    </p:spTree>
    <p:extLst>
      <p:ext uri="{BB962C8B-B14F-4D97-AF65-F5344CB8AC3E}">
        <p14:creationId xmlns:p14="http://schemas.microsoft.com/office/powerpoint/2010/main" val="2840891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595D8F-7222-40F0-A2B2-056920A09B11}"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3EDA2C-91A6-42C9-BB3E-DC6E55FF7348}" type="slidenum">
              <a:rPr lang="en-GB" smtClean="0"/>
              <a:t>‹#›</a:t>
            </a:fld>
            <a:endParaRPr lang="en-GB"/>
          </a:p>
        </p:txBody>
      </p:sp>
    </p:spTree>
    <p:extLst>
      <p:ext uri="{BB962C8B-B14F-4D97-AF65-F5344CB8AC3E}">
        <p14:creationId xmlns:p14="http://schemas.microsoft.com/office/powerpoint/2010/main" val="10082203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7595D8F-7222-40F0-A2B2-056920A09B11}"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3EDA2C-91A6-42C9-BB3E-DC6E55FF7348}" type="slidenum">
              <a:rPr lang="en-GB" smtClean="0"/>
              <a:t>‹#›</a:t>
            </a:fld>
            <a:endParaRPr lang="en-GB"/>
          </a:p>
        </p:txBody>
      </p:sp>
    </p:spTree>
    <p:extLst>
      <p:ext uri="{BB962C8B-B14F-4D97-AF65-F5344CB8AC3E}">
        <p14:creationId xmlns:p14="http://schemas.microsoft.com/office/powerpoint/2010/main" val="19517825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7595D8F-7222-40F0-A2B2-056920A09B11}" type="datetimeFigureOut">
              <a:rPr lang="en-GB" smtClean="0"/>
              <a:t>05/02/2021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3EDA2C-91A6-42C9-BB3E-DC6E55FF7348}" type="slidenum">
              <a:rPr lang="en-GB" smtClean="0"/>
              <a:t>‹#›</a:t>
            </a:fld>
            <a:endParaRPr lang="en-GB"/>
          </a:p>
        </p:txBody>
      </p:sp>
    </p:spTree>
    <p:extLst>
      <p:ext uri="{BB962C8B-B14F-4D97-AF65-F5344CB8AC3E}">
        <p14:creationId xmlns:p14="http://schemas.microsoft.com/office/powerpoint/2010/main" val="8046091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7595D8F-7222-40F0-A2B2-056920A09B11}" type="datetimeFigureOut">
              <a:rPr lang="en-GB" smtClean="0"/>
              <a:t>05/02/2021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C3EDA2C-91A6-42C9-BB3E-DC6E55FF7348}" type="slidenum">
              <a:rPr lang="en-GB" smtClean="0"/>
              <a:t>‹#›</a:t>
            </a:fld>
            <a:endParaRPr lang="en-GB"/>
          </a:p>
        </p:txBody>
      </p:sp>
    </p:spTree>
    <p:extLst>
      <p:ext uri="{BB962C8B-B14F-4D97-AF65-F5344CB8AC3E}">
        <p14:creationId xmlns:p14="http://schemas.microsoft.com/office/powerpoint/2010/main" val="13811796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7595D8F-7222-40F0-A2B2-056920A09B11}" type="datetimeFigureOut">
              <a:rPr lang="en-GB" smtClean="0"/>
              <a:t>05/02/2021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C3EDA2C-91A6-42C9-BB3E-DC6E55FF7348}" type="slidenum">
              <a:rPr lang="en-GB" smtClean="0"/>
              <a:t>‹#›</a:t>
            </a:fld>
            <a:endParaRPr lang="en-GB"/>
          </a:p>
        </p:txBody>
      </p:sp>
    </p:spTree>
    <p:extLst>
      <p:ext uri="{BB962C8B-B14F-4D97-AF65-F5344CB8AC3E}">
        <p14:creationId xmlns:p14="http://schemas.microsoft.com/office/powerpoint/2010/main" val="407068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595D8F-7222-40F0-A2B2-056920A09B11}" type="datetimeFigureOut">
              <a:rPr lang="en-GB" smtClean="0"/>
              <a:t>05/02/2021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C3EDA2C-91A6-42C9-BB3E-DC6E55FF7348}" type="slidenum">
              <a:rPr lang="en-GB" smtClean="0"/>
              <a:t>‹#›</a:t>
            </a:fld>
            <a:endParaRPr lang="en-GB"/>
          </a:p>
        </p:txBody>
      </p:sp>
    </p:spTree>
    <p:extLst>
      <p:ext uri="{BB962C8B-B14F-4D97-AF65-F5344CB8AC3E}">
        <p14:creationId xmlns:p14="http://schemas.microsoft.com/office/powerpoint/2010/main" val="1370008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7595D8F-7222-40F0-A2B2-056920A09B11}" type="datetimeFigureOut">
              <a:rPr lang="en-GB" smtClean="0"/>
              <a:t>05/02/2021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3EDA2C-91A6-42C9-BB3E-DC6E55FF7348}" type="slidenum">
              <a:rPr lang="en-GB" smtClean="0"/>
              <a:t>‹#›</a:t>
            </a:fld>
            <a:endParaRPr lang="en-GB"/>
          </a:p>
        </p:txBody>
      </p:sp>
    </p:spTree>
    <p:extLst>
      <p:ext uri="{BB962C8B-B14F-4D97-AF65-F5344CB8AC3E}">
        <p14:creationId xmlns:p14="http://schemas.microsoft.com/office/powerpoint/2010/main" val="3415001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7595D8F-7222-40F0-A2B2-056920A09B11}" type="datetimeFigureOut">
              <a:rPr lang="en-GB" smtClean="0"/>
              <a:t>05/02/2021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3EDA2C-91A6-42C9-BB3E-DC6E55FF7348}" type="slidenum">
              <a:rPr lang="en-GB" smtClean="0"/>
              <a:t>‹#›</a:t>
            </a:fld>
            <a:endParaRPr lang="en-GB"/>
          </a:p>
        </p:txBody>
      </p:sp>
    </p:spTree>
    <p:extLst>
      <p:ext uri="{BB962C8B-B14F-4D97-AF65-F5344CB8AC3E}">
        <p14:creationId xmlns:p14="http://schemas.microsoft.com/office/powerpoint/2010/main" val="24593543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595D8F-7222-40F0-A2B2-056920A09B11}"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3EDA2C-91A6-42C9-BB3E-DC6E55FF7348}" type="slidenum">
              <a:rPr lang="en-GB" smtClean="0"/>
              <a:t>‹#›</a:t>
            </a:fld>
            <a:endParaRPr lang="en-GB"/>
          </a:p>
        </p:txBody>
      </p:sp>
    </p:spTree>
    <p:extLst>
      <p:ext uri="{BB962C8B-B14F-4D97-AF65-F5344CB8AC3E}">
        <p14:creationId xmlns:p14="http://schemas.microsoft.com/office/powerpoint/2010/main" val="307732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595D8F-7222-40F0-A2B2-056920A09B11}"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3EDA2C-91A6-42C9-BB3E-DC6E55FF7348}" type="slidenum">
              <a:rPr lang="en-GB" smtClean="0"/>
              <a:t>‹#›</a:t>
            </a:fld>
            <a:endParaRPr lang="en-GB"/>
          </a:p>
        </p:txBody>
      </p:sp>
    </p:spTree>
    <p:extLst>
      <p:ext uri="{BB962C8B-B14F-4D97-AF65-F5344CB8AC3E}">
        <p14:creationId xmlns:p14="http://schemas.microsoft.com/office/powerpoint/2010/main" val="3771640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70C0"/>
            </a:gs>
            <a:gs pos="49000">
              <a:schemeClr val="accent1">
                <a:lumMod val="45000"/>
                <a:lumOff val="55000"/>
              </a:schemeClr>
            </a:gs>
            <a:gs pos="59000">
              <a:schemeClr val="accent1">
                <a:lumMod val="45000"/>
                <a:lumOff val="55000"/>
              </a:schemeClr>
            </a:gs>
            <a:gs pos="70000">
              <a:schemeClr val="accent1">
                <a:lumMod val="30000"/>
                <a:lumOff val="70000"/>
              </a:schemeClr>
            </a:gs>
          </a:gsLst>
          <a:lin ang="162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95D8F-7222-40F0-A2B2-056920A09B11}" type="datetimeFigureOut">
              <a:rPr lang="en-GB" smtClean="0"/>
              <a:t>05/02/2021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3EDA2C-91A6-42C9-BB3E-DC6E55FF7348}" type="slidenum">
              <a:rPr lang="en-GB" smtClean="0"/>
              <a:t>‹#›</a:t>
            </a:fld>
            <a:endParaRPr lang="en-GB"/>
          </a:p>
        </p:txBody>
      </p:sp>
    </p:spTree>
    <p:extLst>
      <p:ext uri="{BB962C8B-B14F-4D97-AF65-F5344CB8AC3E}">
        <p14:creationId xmlns:p14="http://schemas.microsoft.com/office/powerpoint/2010/main" val="21329296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6.jpeg"/><Relationship Id="rId11" Type="http://schemas.openxmlformats.org/officeDocument/2006/relationships/image" Target="../media/image2.pn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png"/><Relationship Id="rId9"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4"/>
          <a:srcRect l="16099" t="19375" r="38019" b="18482"/>
          <a:stretch/>
        </p:blipFill>
        <p:spPr>
          <a:xfrm>
            <a:off x="0" y="-195943"/>
            <a:ext cx="12205062" cy="9294008"/>
          </a:xfrm>
          <a:prstGeom prst="rect">
            <a:avLst/>
          </a:prstGeom>
        </p:spPr>
      </p:pic>
      <p:sp>
        <p:nvSpPr>
          <p:cNvPr id="2" name="Title 1"/>
          <p:cNvSpPr>
            <a:spLocks noGrp="1"/>
          </p:cNvSpPr>
          <p:nvPr>
            <p:ph type="ctrTitle"/>
          </p:nvPr>
        </p:nvSpPr>
        <p:spPr>
          <a:xfrm>
            <a:off x="1393371" y="2598466"/>
            <a:ext cx="9144000" cy="2387600"/>
          </a:xfrm>
        </p:spPr>
        <p:txBody>
          <a:bodyPr/>
          <a:lstStyle/>
          <a:p>
            <a:r>
              <a:rPr lang="en-GB" dirty="0">
                <a:solidFill>
                  <a:srgbClr val="00B0F0"/>
                </a:solidFill>
              </a:rPr>
              <a:t>Welcome Year 5 to our </a:t>
            </a:r>
            <a:br>
              <a:rPr lang="en-GB" dirty="0">
                <a:solidFill>
                  <a:srgbClr val="00B0F0"/>
                </a:solidFill>
              </a:rPr>
            </a:br>
            <a:r>
              <a:rPr lang="en-GB" dirty="0">
                <a:solidFill>
                  <a:srgbClr val="00B0F0"/>
                </a:solidFill>
              </a:rPr>
              <a:t>Celebration Assembly </a:t>
            </a:r>
          </a:p>
        </p:txBody>
      </p:sp>
      <p:sp>
        <p:nvSpPr>
          <p:cNvPr id="3" name="Subtitle 2"/>
          <p:cNvSpPr>
            <a:spLocks noGrp="1"/>
          </p:cNvSpPr>
          <p:nvPr>
            <p:ph type="subTitle" idx="1"/>
          </p:nvPr>
        </p:nvSpPr>
        <p:spPr>
          <a:xfrm>
            <a:off x="1524000" y="5731284"/>
            <a:ext cx="9144000" cy="656453"/>
          </a:xfrm>
        </p:spPr>
        <p:txBody>
          <a:bodyPr/>
          <a:lstStyle/>
          <a:p>
            <a:r>
              <a:rPr lang="en-GB" dirty="0">
                <a:solidFill>
                  <a:srgbClr val="00B0F0"/>
                </a:solidFill>
              </a:rPr>
              <a:t>Friday 5</a:t>
            </a:r>
            <a:r>
              <a:rPr lang="en-GB" baseline="30000" dirty="0">
                <a:solidFill>
                  <a:srgbClr val="00B0F0"/>
                </a:solidFill>
              </a:rPr>
              <a:t>th</a:t>
            </a:r>
            <a:r>
              <a:rPr lang="en-GB" dirty="0">
                <a:solidFill>
                  <a:srgbClr val="00B0F0"/>
                </a:solidFill>
              </a:rPr>
              <a:t> February 2021</a:t>
            </a:r>
          </a:p>
        </p:txBody>
      </p:sp>
      <p:pic>
        <p:nvPicPr>
          <p:cNvPr id="5" name="Audio 4">
            <a:hlinkClick r:id="" action="ppaction://media"/>
            <a:extLst>
              <a:ext uri="{FF2B5EF4-FFF2-40B4-BE49-F238E27FC236}">
                <a16:creationId xmlns:a16="http://schemas.microsoft.com/office/drawing/2014/main" id="{3CB3E890-036D-44C9-AE4F-C8B298B2712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900347802"/>
      </p:ext>
    </p:extLst>
  </p:cSld>
  <p:clrMapOvr>
    <a:masterClrMapping/>
  </p:clrMapOvr>
  <mc:AlternateContent xmlns:mc="http://schemas.openxmlformats.org/markup-compatibility/2006" xmlns:p14="http://schemas.microsoft.com/office/powerpoint/2010/main">
    <mc:Choice Requires="p14">
      <p:transition spd="slow" p14:dur="2000" advTm="25135"/>
    </mc:Choice>
    <mc:Fallback xmlns="">
      <p:transition spd="slow" advTm="251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4508" y="1921770"/>
            <a:ext cx="10515600" cy="5158299"/>
          </a:xfrm>
        </p:spPr>
        <p:txBody>
          <a:bodyPr>
            <a:normAutofit fontScale="92500" lnSpcReduction="10000"/>
          </a:bodyPr>
          <a:lstStyle/>
          <a:p>
            <a:pPr marL="0" indent="0" algn="ctr">
              <a:buNone/>
            </a:pPr>
            <a:endParaRPr lang="en-GB" dirty="0">
              <a:solidFill>
                <a:schemeClr val="accent1">
                  <a:lumMod val="75000"/>
                </a:schemeClr>
              </a:solidFill>
            </a:endParaRPr>
          </a:p>
          <a:p>
            <a:pPr marL="0" indent="0" algn="ctr">
              <a:buNone/>
            </a:pPr>
            <a:r>
              <a:rPr lang="en-GB" b="1" dirty="0">
                <a:solidFill>
                  <a:srgbClr val="002060"/>
                </a:solidFill>
              </a:rPr>
              <a:t>Dear Lord,</a:t>
            </a:r>
          </a:p>
          <a:p>
            <a:pPr marL="0" indent="0" algn="ctr">
              <a:buNone/>
            </a:pPr>
            <a:r>
              <a:rPr lang="en-GB" b="1" dirty="0">
                <a:solidFill>
                  <a:srgbClr val="002060"/>
                </a:solidFill>
              </a:rPr>
              <a:t> Please bless our school</a:t>
            </a:r>
          </a:p>
          <a:p>
            <a:pPr marL="0" indent="0" algn="ctr">
              <a:buNone/>
            </a:pPr>
            <a:r>
              <a:rPr lang="en-GB" b="1" dirty="0">
                <a:solidFill>
                  <a:srgbClr val="002060"/>
                </a:solidFill>
              </a:rPr>
              <a:t>As we try to</a:t>
            </a:r>
          </a:p>
          <a:p>
            <a:pPr marL="0" indent="0" algn="ctr">
              <a:buNone/>
            </a:pPr>
            <a:r>
              <a:rPr lang="en-GB" b="1" dirty="0">
                <a:solidFill>
                  <a:srgbClr val="002060"/>
                </a:solidFill>
              </a:rPr>
              <a:t>Love, learn,</a:t>
            </a:r>
          </a:p>
          <a:p>
            <a:pPr marL="0" indent="0" algn="ctr">
              <a:buNone/>
            </a:pPr>
            <a:r>
              <a:rPr lang="en-GB" b="1" dirty="0">
                <a:solidFill>
                  <a:srgbClr val="002060"/>
                </a:solidFill>
              </a:rPr>
              <a:t>Share and respect</a:t>
            </a:r>
          </a:p>
          <a:p>
            <a:pPr marL="0" indent="0" algn="ctr">
              <a:buNone/>
            </a:pPr>
            <a:r>
              <a:rPr lang="en-GB" b="1" dirty="0">
                <a:solidFill>
                  <a:srgbClr val="002060"/>
                </a:solidFill>
              </a:rPr>
              <a:t>In the light of Jesus.</a:t>
            </a:r>
          </a:p>
          <a:p>
            <a:pPr marL="0" indent="0" algn="ctr">
              <a:buNone/>
            </a:pPr>
            <a:endParaRPr lang="en-GB" b="1" dirty="0">
              <a:solidFill>
                <a:srgbClr val="002060"/>
              </a:solidFill>
            </a:endParaRPr>
          </a:p>
          <a:p>
            <a:pPr marL="0" indent="0" algn="ctr">
              <a:buNone/>
            </a:pPr>
            <a:r>
              <a:rPr lang="en-GB" b="1" dirty="0">
                <a:solidFill>
                  <a:srgbClr val="002060"/>
                </a:solidFill>
              </a:rPr>
              <a:t> St Alban, pray for us.</a:t>
            </a:r>
          </a:p>
          <a:p>
            <a:pPr marL="0" indent="0" algn="ctr">
              <a:buNone/>
            </a:pPr>
            <a:r>
              <a:rPr lang="en-GB" b="1" dirty="0">
                <a:solidFill>
                  <a:srgbClr val="002060"/>
                </a:solidFill>
              </a:rPr>
              <a:t> Amen</a:t>
            </a:r>
          </a:p>
          <a:p>
            <a:pPr marL="0" indent="0" algn="ctr">
              <a:buNone/>
            </a:pPr>
            <a:r>
              <a:rPr lang="en-GB" b="1" dirty="0">
                <a:solidFill>
                  <a:srgbClr val="002060"/>
                </a:solidFill>
              </a:rPr>
              <a:t> </a:t>
            </a:r>
          </a:p>
          <a:p>
            <a:pPr marL="0" indent="0" algn="ctr">
              <a:buNone/>
            </a:pPr>
            <a:endParaRPr lang="en-GB" dirty="0"/>
          </a:p>
        </p:txBody>
      </p:sp>
      <p:pic>
        <p:nvPicPr>
          <p:cNvPr id="4" name="Picture 9"/>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062632" y="257321"/>
            <a:ext cx="6048672" cy="1924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Audio 4">
            <a:hlinkClick r:id="" action="ppaction://media"/>
            <a:extLst>
              <a:ext uri="{FF2B5EF4-FFF2-40B4-BE49-F238E27FC236}">
                <a16:creationId xmlns:a16="http://schemas.microsoft.com/office/drawing/2014/main" id="{ABD30F9A-F41C-40EE-9F09-3D1920B76FE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825726628"/>
      </p:ext>
    </p:extLst>
  </p:cSld>
  <p:clrMapOvr>
    <a:masterClrMapping/>
  </p:clrMapOvr>
  <mc:AlternateContent xmlns:mc="http://schemas.openxmlformats.org/markup-compatibility/2006" xmlns:p14="http://schemas.microsoft.com/office/powerpoint/2010/main">
    <mc:Choice Requires="p14">
      <p:transition spd="slow" p14:dur="2000" advTm="34491"/>
    </mc:Choice>
    <mc:Fallback xmlns="">
      <p:transition spd="slow" advTm="344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E30A8-CFA8-44B4-BDB5-08225CCB060D}"/>
              </a:ext>
            </a:extLst>
          </p:cNvPr>
          <p:cNvSpPr>
            <a:spLocks noGrp="1"/>
          </p:cNvSpPr>
          <p:nvPr>
            <p:ph type="title"/>
          </p:nvPr>
        </p:nvSpPr>
        <p:spPr>
          <a:xfrm>
            <a:off x="246697" y="137898"/>
            <a:ext cx="10515600" cy="1325563"/>
          </a:xfrm>
        </p:spPr>
        <p:txBody>
          <a:bodyPr/>
          <a:lstStyle/>
          <a:p>
            <a:r>
              <a:rPr lang="en-GB" b="1" dirty="0"/>
              <a:t>This week we have been looking at…</a:t>
            </a:r>
          </a:p>
        </p:txBody>
      </p:sp>
      <p:pic>
        <p:nvPicPr>
          <p:cNvPr id="1028" name="Picture 4" descr="Image result for classification animal minibeasts">
            <a:extLst>
              <a:ext uri="{FF2B5EF4-FFF2-40B4-BE49-F238E27FC236}">
                <a16:creationId xmlns:a16="http://schemas.microsoft.com/office/drawing/2014/main" id="{87CFF606-D590-4B93-8123-C47DF5806C0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903" t="772" r="40109" b="32785"/>
          <a:stretch/>
        </p:blipFill>
        <p:spPr bwMode="auto">
          <a:xfrm>
            <a:off x="263594" y="4231404"/>
            <a:ext cx="2768287" cy="22393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9" name="Picture 6" descr="Image result for alpine mountain and animals">
            <a:extLst>
              <a:ext uri="{FF2B5EF4-FFF2-40B4-BE49-F238E27FC236}">
                <a16:creationId xmlns:a16="http://schemas.microsoft.com/office/drawing/2014/main" id="{AD7192E9-10D4-4BEE-AFC9-D9CC35024619}"/>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8341"/>
          <a:stretch/>
        </p:blipFill>
        <p:spPr bwMode="auto">
          <a:xfrm>
            <a:off x="9245600" y="4231404"/>
            <a:ext cx="2682806" cy="22340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2" name="Picture 8" descr="Image result for cross">
            <a:extLst>
              <a:ext uri="{FF2B5EF4-FFF2-40B4-BE49-F238E27FC236}">
                <a16:creationId xmlns:a16="http://schemas.microsoft.com/office/drawing/2014/main" id="{7EBC941C-0D9B-44E5-B1D7-D1804820F1A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9824" y="1444980"/>
            <a:ext cx="3349372" cy="22340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 name="Picture 10" descr="Image result for fractions">
            <a:extLst>
              <a:ext uri="{FF2B5EF4-FFF2-40B4-BE49-F238E27FC236}">
                <a16:creationId xmlns:a16="http://schemas.microsoft.com/office/drawing/2014/main" id="{7FB4CC7B-C6B5-4C5C-A0F1-A11676FF29C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66709" y="1638886"/>
            <a:ext cx="3968517" cy="19862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79B2AB01-F23E-43CB-9065-A861A650F178}"/>
              </a:ext>
            </a:extLst>
          </p:cNvPr>
          <p:cNvPicPr>
            <a:picLocks noChangeAspect="1"/>
          </p:cNvPicPr>
          <p:nvPr/>
        </p:nvPicPr>
        <p:blipFill rotWithShape="1">
          <a:blip r:embed="rId8"/>
          <a:srcRect l="2503" r="12278" b="13552"/>
          <a:stretch/>
        </p:blipFill>
        <p:spPr>
          <a:xfrm>
            <a:off x="5567925" y="4231404"/>
            <a:ext cx="3349372" cy="223403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8" name="Picture 2" descr="Volcano">
            <a:extLst>
              <a:ext uri="{FF2B5EF4-FFF2-40B4-BE49-F238E27FC236}">
                <a16:creationId xmlns:a16="http://schemas.microsoft.com/office/drawing/2014/main" id="{25BC458D-48A9-4C7B-8001-36F0AADF8EE2}"/>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512806" y="1388973"/>
            <a:ext cx="3415600" cy="22848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6" name="Picture 12" descr="Image result for oiver twist pickpocketing">
            <a:extLst>
              <a:ext uri="{FF2B5EF4-FFF2-40B4-BE49-F238E27FC236}">
                <a16:creationId xmlns:a16="http://schemas.microsoft.com/office/drawing/2014/main" id="{B9B29FF5-7BBB-4559-8580-88371F52CC9D}"/>
              </a:ext>
            </a:extLst>
          </p:cNvPr>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30172" t="12256" r="27549"/>
          <a:stretch/>
        </p:blipFill>
        <p:spPr bwMode="auto">
          <a:xfrm>
            <a:off x="3263500" y="4114781"/>
            <a:ext cx="2013068" cy="235065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 name="Audio 2">
            <a:hlinkClick r:id="" action="ppaction://media"/>
            <a:extLst>
              <a:ext uri="{FF2B5EF4-FFF2-40B4-BE49-F238E27FC236}">
                <a16:creationId xmlns:a16="http://schemas.microsoft.com/office/drawing/2014/main" id="{A5538DD3-520C-40CC-BC6F-550CF46B6119}"/>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621721616"/>
      </p:ext>
    </p:extLst>
  </p:cSld>
  <p:clrMapOvr>
    <a:masterClrMapping/>
  </p:clrMapOvr>
  <mc:AlternateContent xmlns:mc="http://schemas.openxmlformats.org/markup-compatibility/2006" xmlns:p14="http://schemas.microsoft.com/office/powerpoint/2010/main">
    <mc:Choice Requires="p14">
      <p:transition spd="slow" p14:dur="2000" advTm="114228"/>
    </mc:Choice>
    <mc:Fallback xmlns="">
      <p:transition spd="slow" advTm="1142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57164-4C35-4BBE-BA76-E6BDC631EDBF}"/>
              </a:ext>
            </a:extLst>
          </p:cNvPr>
          <p:cNvSpPr>
            <a:spLocks noGrp="1"/>
          </p:cNvSpPr>
          <p:nvPr>
            <p:ph type="title"/>
          </p:nvPr>
        </p:nvSpPr>
        <p:spPr>
          <a:xfrm>
            <a:off x="838200" y="0"/>
            <a:ext cx="10515600" cy="1325563"/>
          </a:xfrm>
        </p:spPr>
        <p:txBody>
          <a:bodyPr/>
          <a:lstStyle/>
          <a:p>
            <a:pPr algn="ctr"/>
            <a:r>
              <a:rPr lang="en-GB" b="1" dirty="0"/>
              <a:t>Maths: Reading and interpreting graphs</a:t>
            </a:r>
          </a:p>
        </p:txBody>
      </p:sp>
      <p:sp>
        <p:nvSpPr>
          <p:cNvPr id="6" name="Title 1">
            <a:extLst>
              <a:ext uri="{FF2B5EF4-FFF2-40B4-BE49-F238E27FC236}">
                <a16:creationId xmlns:a16="http://schemas.microsoft.com/office/drawing/2014/main" id="{9187C4B0-279D-4100-9FC5-432095395BCB}"/>
              </a:ext>
            </a:extLst>
          </p:cNvPr>
          <p:cNvSpPr txBox="1">
            <a:spLocks/>
          </p:cNvSpPr>
          <p:nvPr/>
        </p:nvSpPr>
        <p:spPr>
          <a:xfrm>
            <a:off x="7507741" y="1652155"/>
            <a:ext cx="4268624" cy="3788064"/>
          </a:xfrm>
          <a:prstGeom prst="rect">
            <a:avLst/>
          </a:prstGeom>
          <a:ln w="28575">
            <a:solidFill>
              <a:schemeClr val="bg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Very good interpretation of graphs and tables!</a:t>
            </a:r>
          </a:p>
          <a:p>
            <a:pPr algn="r"/>
            <a:r>
              <a:rPr lang="en-GB" dirty="0"/>
              <a:t>By Phoebe, </a:t>
            </a:r>
            <a:br>
              <a:rPr lang="en-GB" dirty="0"/>
            </a:br>
            <a:r>
              <a:rPr lang="en-GB" dirty="0"/>
              <a:t>Year 5 Maple</a:t>
            </a:r>
          </a:p>
        </p:txBody>
      </p:sp>
      <p:pic>
        <p:nvPicPr>
          <p:cNvPr id="8" name="Picture 7">
            <a:extLst>
              <a:ext uri="{FF2B5EF4-FFF2-40B4-BE49-F238E27FC236}">
                <a16:creationId xmlns:a16="http://schemas.microsoft.com/office/drawing/2014/main" id="{E37C5C7A-2B2D-45F5-A24E-D506E3D3D828}"/>
              </a:ext>
            </a:extLst>
          </p:cNvPr>
          <p:cNvPicPr>
            <a:picLocks noChangeAspect="1"/>
          </p:cNvPicPr>
          <p:nvPr/>
        </p:nvPicPr>
        <p:blipFill>
          <a:blip r:embed="rId4"/>
          <a:stretch>
            <a:fillRect/>
          </a:stretch>
        </p:blipFill>
        <p:spPr>
          <a:xfrm>
            <a:off x="669636" y="1066048"/>
            <a:ext cx="5574145" cy="5150026"/>
          </a:xfrm>
          <a:prstGeom prst="rect">
            <a:avLst/>
          </a:prstGeom>
        </p:spPr>
      </p:pic>
      <p:pic>
        <p:nvPicPr>
          <p:cNvPr id="3" name="Audio 2">
            <a:hlinkClick r:id="" action="ppaction://media"/>
            <a:extLst>
              <a:ext uri="{FF2B5EF4-FFF2-40B4-BE49-F238E27FC236}">
                <a16:creationId xmlns:a16="http://schemas.microsoft.com/office/drawing/2014/main" id="{985672C8-2B8E-48BF-8DD5-62FD93456A9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527411886"/>
      </p:ext>
    </p:extLst>
  </p:cSld>
  <p:clrMapOvr>
    <a:masterClrMapping/>
  </p:clrMapOvr>
  <mc:AlternateContent xmlns:mc="http://schemas.openxmlformats.org/markup-compatibility/2006" xmlns:p14="http://schemas.microsoft.com/office/powerpoint/2010/main">
    <mc:Choice Requires="p14">
      <p:transition spd="slow" p14:dur="2000" advTm="25064"/>
    </mc:Choice>
    <mc:Fallback xmlns="">
      <p:transition spd="slow" advTm="250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B2402EB-40AB-415E-9033-16CF21A68732}"/>
              </a:ext>
            </a:extLst>
          </p:cNvPr>
          <p:cNvSpPr txBox="1">
            <a:spLocks/>
          </p:cNvSpPr>
          <p:nvPr/>
        </p:nvSpPr>
        <p:spPr>
          <a:xfrm>
            <a:off x="7697521" y="219747"/>
            <a:ext cx="4268624" cy="5818744"/>
          </a:xfrm>
          <a:prstGeom prst="rect">
            <a:avLst/>
          </a:prstGeom>
          <a:ln w="28575">
            <a:solidFill>
              <a:schemeClr val="bg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Well presented and accurate Graph work and good fraction knowledge too! </a:t>
            </a:r>
          </a:p>
          <a:p>
            <a:pPr algn="r"/>
            <a:r>
              <a:rPr lang="en-GB" dirty="0"/>
              <a:t>By Pat, </a:t>
            </a:r>
            <a:br>
              <a:rPr lang="en-GB" dirty="0"/>
            </a:br>
            <a:r>
              <a:rPr lang="en-GB" dirty="0"/>
              <a:t>Year 5 Rowan</a:t>
            </a:r>
          </a:p>
        </p:txBody>
      </p:sp>
      <p:pic>
        <p:nvPicPr>
          <p:cNvPr id="6" name="Picture 5">
            <a:extLst>
              <a:ext uri="{FF2B5EF4-FFF2-40B4-BE49-F238E27FC236}">
                <a16:creationId xmlns:a16="http://schemas.microsoft.com/office/drawing/2014/main" id="{843C12D5-FF6C-4EA0-8856-DE39A742CE7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33088"/>
          <a:stretch/>
        </p:blipFill>
        <p:spPr>
          <a:xfrm rot="5400000">
            <a:off x="586662" y="60454"/>
            <a:ext cx="2635601" cy="2954188"/>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8" name="Picture 7">
            <a:extLst>
              <a:ext uri="{FF2B5EF4-FFF2-40B4-BE49-F238E27FC236}">
                <a16:creationId xmlns:a16="http://schemas.microsoft.com/office/drawing/2014/main" id="{28178E79-A405-498C-B9F3-45FB804BCE4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746" t="18302" r="21405" b="15954"/>
          <a:stretch/>
        </p:blipFill>
        <p:spPr>
          <a:xfrm>
            <a:off x="2189133" y="3191775"/>
            <a:ext cx="5201729" cy="3381556"/>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2" name="Audio 1">
            <a:hlinkClick r:id="" action="ppaction://media"/>
            <a:extLst>
              <a:ext uri="{FF2B5EF4-FFF2-40B4-BE49-F238E27FC236}">
                <a16:creationId xmlns:a16="http://schemas.microsoft.com/office/drawing/2014/main" id="{8D2AA6BD-1DBC-4918-9584-0A82FA7C5CE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566909081"/>
      </p:ext>
    </p:extLst>
  </p:cSld>
  <p:clrMapOvr>
    <a:masterClrMapping/>
  </p:clrMapOvr>
  <mc:AlternateContent xmlns:mc="http://schemas.openxmlformats.org/markup-compatibility/2006" xmlns:p14="http://schemas.microsoft.com/office/powerpoint/2010/main">
    <mc:Choice Requires="p14">
      <p:transition spd="slow" p14:dur="2000" advTm="23462"/>
    </mc:Choice>
    <mc:Fallback xmlns="">
      <p:transition spd="slow" advTm="234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77A6E-2CAE-4B11-B20B-3123CC986D93}"/>
              </a:ext>
            </a:extLst>
          </p:cNvPr>
          <p:cNvSpPr>
            <a:spLocks noGrp="1"/>
          </p:cNvSpPr>
          <p:nvPr>
            <p:ph type="title"/>
          </p:nvPr>
        </p:nvSpPr>
        <p:spPr>
          <a:xfrm>
            <a:off x="5586356" y="-75261"/>
            <a:ext cx="6191651" cy="1325563"/>
          </a:xfrm>
        </p:spPr>
        <p:txBody>
          <a:bodyPr/>
          <a:lstStyle/>
          <a:p>
            <a:r>
              <a:rPr lang="en-GB" b="1" dirty="0"/>
              <a:t>An Alpine Mountain Range</a:t>
            </a:r>
          </a:p>
        </p:txBody>
      </p:sp>
      <p:sp>
        <p:nvSpPr>
          <p:cNvPr id="6" name="Title 1">
            <a:extLst>
              <a:ext uri="{FF2B5EF4-FFF2-40B4-BE49-F238E27FC236}">
                <a16:creationId xmlns:a16="http://schemas.microsoft.com/office/drawing/2014/main" id="{A5D25185-5E82-4295-90F6-84604D97D868}"/>
              </a:ext>
            </a:extLst>
          </p:cNvPr>
          <p:cNvSpPr txBox="1">
            <a:spLocks/>
          </p:cNvSpPr>
          <p:nvPr/>
        </p:nvSpPr>
        <p:spPr>
          <a:xfrm>
            <a:off x="5634182" y="1182253"/>
            <a:ext cx="6096000" cy="5181602"/>
          </a:xfrm>
          <a:prstGeom prst="rect">
            <a:avLst/>
          </a:prstGeom>
          <a:ln w="28575">
            <a:solidFill>
              <a:schemeClr val="bg1"/>
            </a:solidFill>
          </a:ln>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A wonderful illustration of where plants, animals and settlements can be found in the Alps. Lovely annotations which give facts about elevation heights and species. </a:t>
            </a:r>
          </a:p>
          <a:p>
            <a:pPr algn="r"/>
            <a:r>
              <a:rPr lang="en-GB" dirty="0"/>
              <a:t>By Bobby, </a:t>
            </a:r>
            <a:br>
              <a:rPr lang="en-GB" dirty="0"/>
            </a:br>
            <a:r>
              <a:rPr lang="en-GB" dirty="0"/>
              <a:t>Year 5 Maple</a:t>
            </a:r>
          </a:p>
        </p:txBody>
      </p:sp>
      <p:pic>
        <p:nvPicPr>
          <p:cNvPr id="3" name="Picture 2">
            <a:extLst>
              <a:ext uri="{FF2B5EF4-FFF2-40B4-BE49-F238E27FC236}">
                <a16:creationId xmlns:a16="http://schemas.microsoft.com/office/drawing/2014/main" id="{0FD1DFBA-5046-46B4-A457-E5DA2EBD43DC}"/>
              </a:ext>
            </a:extLst>
          </p:cNvPr>
          <p:cNvPicPr>
            <a:picLocks noChangeAspect="1"/>
          </p:cNvPicPr>
          <p:nvPr/>
        </p:nvPicPr>
        <p:blipFill rotWithShape="1">
          <a:blip r:embed="rId4"/>
          <a:srcRect l="10852" t="3232" r="6723" b="3838"/>
          <a:stretch/>
        </p:blipFill>
        <p:spPr>
          <a:xfrm>
            <a:off x="461818" y="129309"/>
            <a:ext cx="4239492" cy="63730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Audio 3">
            <a:hlinkClick r:id="" action="ppaction://media"/>
            <a:extLst>
              <a:ext uri="{FF2B5EF4-FFF2-40B4-BE49-F238E27FC236}">
                <a16:creationId xmlns:a16="http://schemas.microsoft.com/office/drawing/2014/main" id="{5F1CA9B4-DF19-43FD-B2E4-DB6CAD3579C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368911089"/>
      </p:ext>
    </p:extLst>
  </p:cSld>
  <p:clrMapOvr>
    <a:masterClrMapping/>
  </p:clrMapOvr>
  <mc:AlternateContent xmlns:mc="http://schemas.openxmlformats.org/markup-compatibility/2006" xmlns:p14="http://schemas.microsoft.com/office/powerpoint/2010/main">
    <mc:Choice Requires="p14">
      <p:transition spd="slow" p14:dur="2000" advTm="35861"/>
    </mc:Choice>
    <mc:Fallback xmlns="">
      <p:transition spd="slow" advTm="358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8099717-C01D-4C1F-8A96-6E8DE427AC6E}"/>
              </a:ext>
            </a:extLst>
          </p:cNvPr>
          <p:cNvSpPr txBox="1">
            <a:spLocks/>
          </p:cNvSpPr>
          <p:nvPr/>
        </p:nvSpPr>
        <p:spPr>
          <a:xfrm>
            <a:off x="974785" y="3786995"/>
            <a:ext cx="10870591" cy="2360589"/>
          </a:xfrm>
          <a:prstGeom prst="rect">
            <a:avLst/>
          </a:prstGeom>
          <a:ln w="28575">
            <a:solidFill>
              <a:schemeClr val="bg1"/>
            </a:solidFill>
          </a:ln>
        </p:spPr>
        <p:txBody>
          <a:bodyPr vert="horz" lIns="91440" tIns="45720" rIns="91440" bIns="45720" rtlCol="0" anchor="ct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He worked so hard on this making sure there was a deep forest in his alpine </a:t>
            </a:r>
            <a:r>
              <a:rPr lang="en-GB" dirty="0" err="1"/>
              <a:t>scen</a:t>
            </a:r>
            <a:r>
              <a:rPr lang="en-GB" dirty="0"/>
              <a:t> with mountains in the background.</a:t>
            </a:r>
          </a:p>
          <a:p>
            <a:pPr algn="r"/>
            <a:r>
              <a:rPr lang="en-GB" dirty="0"/>
              <a:t>By Jared, </a:t>
            </a:r>
            <a:br>
              <a:rPr lang="en-GB" dirty="0"/>
            </a:br>
            <a:r>
              <a:rPr lang="en-GB" dirty="0"/>
              <a:t>Year 5 Rowan</a:t>
            </a:r>
          </a:p>
        </p:txBody>
      </p:sp>
      <p:pic>
        <p:nvPicPr>
          <p:cNvPr id="6" name="Picture 5">
            <a:extLst>
              <a:ext uri="{FF2B5EF4-FFF2-40B4-BE49-F238E27FC236}">
                <a16:creationId xmlns:a16="http://schemas.microsoft.com/office/drawing/2014/main" id="{6024BD32-3CB9-4305-892D-4E1A92B81D6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67774" y="107830"/>
            <a:ext cx="4428226" cy="332117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2" name="Audio 1">
            <a:hlinkClick r:id="" action="ppaction://media"/>
            <a:extLst>
              <a:ext uri="{FF2B5EF4-FFF2-40B4-BE49-F238E27FC236}">
                <a16:creationId xmlns:a16="http://schemas.microsoft.com/office/drawing/2014/main" id="{8407AEBD-5780-4BA9-8239-550F64A0FE6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491381814"/>
      </p:ext>
    </p:extLst>
  </p:cSld>
  <p:clrMapOvr>
    <a:masterClrMapping/>
  </p:clrMapOvr>
  <mc:AlternateContent xmlns:mc="http://schemas.openxmlformats.org/markup-compatibility/2006" xmlns:p14="http://schemas.microsoft.com/office/powerpoint/2010/main">
    <mc:Choice Requires="p14">
      <p:transition spd="slow" p14:dur="2000" advTm="45103"/>
    </mc:Choice>
    <mc:Fallback xmlns="">
      <p:transition spd="slow" advTm="451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368A6-37B0-4BA7-B20B-C40E1C4DAAAF}"/>
              </a:ext>
            </a:extLst>
          </p:cNvPr>
          <p:cNvSpPr>
            <a:spLocks noGrp="1"/>
          </p:cNvSpPr>
          <p:nvPr>
            <p:ph type="title"/>
          </p:nvPr>
        </p:nvSpPr>
        <p:spPr>
          <a:xfrm>
            <a:off x="525431" y="-105929"/>
            <a:ext cx="10515600" cy="1325563"/>
          </a:xfrm>
        </p:spPr>
        <p:txBody>
          <a:bodyPr/>
          <a:lstStyle/>
          <a:p>
            <a:pPr algn="ctr"/>
            <a:r>
              <a:rPr lang="en-GB" b="1" dirty="0"/>
              <a:t>Science: Classifications</a:t>
            </a:r>
          </a:p>
        </p:txBody>
      </p:sp>
      <p:sp>
        <p:nvSpPr>
          <p:cNvPr id="7" name="Title 1">
            <a:extLst>
              <a:ext uri="{FF2B5EF4-FFF2-40B4-BE49-F238E27FC236}">
                <a16:creationId xmlns:a16="http://schemas.microsoft.com/office/drawing/2014/main" id="{E6228D16-195C-4BAF-A675-4A6822675382}"/>
              </a:ext>
            </a:extLst>
          </p:cNvPr>
          <p:cNvSpPr txBox="1">
            <a:spLocks/>
          </p:cNvSpPr>
          <p:nvPr/>
        </p:nvSpPr>
        <p:spPr>
          <a:xfrm>
            <a:off x="7610765" y="1398218"/>
            <a:ext cx="4210426" cy="4513701"/>
          </a:xfrm>
          <a:prstGeom prst="rect">
            <a:avLst/>
          </a:prstGeom>
          <a:ln w="28575">
            <a:solidFill>
              <a:schemeClr val="bg1"/>
            </a:solidFill>
          </a:ln>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As he couldn’t get outside, David made his own classification chart. Great questions and very well laid.</a:t>
            </a:r>
          </a:p>
          <a:p>
            <a:pPr algn="r"/>
            <a:r>
              <a:rPr lang="en-GB" dirty="0"/>
              <a:t>By David, </a:t>
            </a:r>
            <a:br>
              <a:rPr lang="en-GB" dirty="0"/>
            </a:br>
            <a:r>
              <a:rPr lang="en-GB" dirty="0"/>
              <a:t>Year 5 Maple</a:t>
            </a:r>
          </a:p>
        </p:txBody>
      </p:sp>
      <p:pic>
        <p:nvPicPr>
          <p:cNvPr id="4" name="Picture 3">
            <a:extLst>
              <a:ext uri="{FF2B5EF4-FFF2-40B4-BE49-F238E27FC236}">
                <a16:creationId xmlns:a16="http://schemas.microsoft.com/office/drawing/2014/main" id="{B9E6E82A-F88A-4A61-83D0-337383ACDD89}"/>
              </a:ext>
            </a:extLst>
          </p:cNvPr>
          <p:cNvPicPr>
            <a:picLocks noChangeAspect="1"/>
          </p:cNvPicPr>
          <p:nvPr/>
        </p:nvPicPr>
        <p:blipFill>
          <a:blip r:embed="rId4"/>
          <a:stretch>
            <a:fillRect/>
          </a:stretch>
        </p:blipFill>
        <p:spPr>
          <a:xfrm rot="16200000">
            <a:off x="1433000" y="490650"/>
            <a:ext cx="4734725" cy="65498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Audio 2">
            <a:hlinkClick r:id="" action="ppaction://media"/>
            <a:extLst>
              <a:ext uri="{FF2B5EF4-FFF2-40B4-BE49-F238E27FC236}">
                <a16:creationId xmlns:a16="http://schemas.microsoft.com/office/drawing/2014/main" id="{4C754E34-EFEF-4BEA-964C-854937D6C54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78041282"/>
      </p:ext>
    </p:extLst>
  </p:cSld>
  <p:clrMapOvr>
    <a:masterClrMapping/>
  </p:clrMapOvr>
  <mc:AlternateContent xmlns:mc="http://schemas.openxmlformats.org/markup-compatibility/2006" xmlns:p14="http://schemas.microsoft.com/office/powerpoint/2010/main">
    <mc:Choice Requires="p14">
      <p:transition spd="slow" p14:dur="2000" advTm="42154"/>
    </mc:Choice>
    <mc:Fallback xmlns="">
      <p:transition spd="slow" advTm="421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FAA0F28-8B77-4E02-B0BE-934FE71B18B0}"/>
              </a:ext>
            </a:extLst>
          </p:cNvPr>
          <p:cNvSpPr txBox="1">
            <a:spLocks/>
          </p:cNvSpPr>
          <p:nvPr/>
        </p:nvSpPr>
        <p:spPr>
          <a:xfrm>
            <a:off x="7559500" y="2092102"/>
            <a:ext cx="4268624" cy="3788064"/>
          </a:xfrm>
          <a:prstGeom prst="rect">
            <a:avLst/>
          </a:prstGeom>
          <a:ln w="28575">
            <a:solidFill>
              <a:schemeClr val="bg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Well worked and presented classification key!</a:t>
            </a:r>
          </a:p>
          <a:p>
            <a:pPr algn="r"/>
            <a:r>
              <a:rPr lang="en-GB" dirty="0"/>
              <a:t>By Kai, </a:t>
            </a:r>
            <a:br>
              <a:rPr lang="en-GB" dirty="0"/>
            </a:br>
            <a:r>
              <a:rPr lang="en-GB" dirty="0"/>
              <a:t>Year 5 Maple</a:t>
            </a:r>
          </a:p>
        </p:txBody>
      </p:sp>
      <p:pic>
        <p:nvPicPr>
          <p:cNvPr id="6" name="Picture 5">
            <a:extLst>
              <a:ext uri="{FF2B5EF4-FFF2-40B4-BE49-F238E27FC236}">
                <a16:creationId xmlns:a16="http://schemas.microsoft.com/office/drawing/2014/main" id="{591D3B8E-4247-4070-A7F3-F0C6F4142AA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540" t="14362" b="9574"/>
          <a:stretch/>
        </p:blipFill>
        <p:spPr>
          <a:xfrm rot="10800000">
            <a:off x="536404" y="828137"/>
            <a:ext cx="6062803" cy="3700732"/>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2" name="Audio 1">
            <a:hlinkClick r:id="" action="ppaction://media"/>
            <a:extLst>
              <a:ext uri="{FF2B5EF4-FFF2-40B4-BE49-F238E27FC236}">
                <a16:creationId xmlns:a16="http://schemas.microsoft.com/office/drawing/2014/main" id="{6F690E2E-FE3E-4CFA-A3D6-A76430CB28E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80384958"/>
      </p:ext>
    </p:extLst>
  </p:cSld>
  <p:clrMapOvr>
    <a:masterClrMapping/>
  </p:clrMapOvr>
  <mc:AlternateContent xmlns:mc="http://schemas.openxmlformats.org/markup-compatibility/2006" xmlns:p14="http://schemas.microsoft.com/office/powerpoint/2010/main">
    <mc:Choice Requires="p14">
      <p:transition spd="slow" p14:dur="2000" advTm="14406"/>
    </mc:Choice>
    <mc:Fallback xmlns="">
      <p:transition spd="slow" advTm="144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7027A32A-4DF9-4B3C-B3F5-7BA7E5597F5F}"/>
              </a:ext>
            </a:extLst>
          </p:cNvPr>
          <p:cNvSpPr txBox="1"/>
          <p:nvPr/>
        </p:nvSpPr>
        <p:spPr>
          <a:xfrm>
            <a:off x="157018" y="1099127"/>
            <a:ext cx="6964218" cy="5632311"/>
          </a:xfrm>
          <a:prstGeom prst="rect">
            <a:avLst/>
          </a:prstGeom>
          <a:solidFill>
            <a:schemeClr val="bg1"/>
          </a:solidFill>
          <a:ln w="38100">
            <a:solidFill>
              <a:schemeClr val="tx1"/>
            </a:solidFill>
          </a:ln>
        </p:spPr>
        <p:txBody>
          <a:bodyPr wrap="square">
            <a:spAutoFit/>
          </a:bodyPr>
          <a:lstStyle/>
          <a:p>
            <a:pPr indent="457200" algn="l"/>
            <a:r>
              <a:rPr lang="en-GB" sz="1800" b="0" i="0" dirty="0">
                <a:solidFill>
                  <a:srgbClr val="201F1E"/>
                </a:solidFill>
                <a:effectLst/>
                <a:latin typeface="Comic Sans MS" panose="030F0702030302020204" pitchFamily="66" charset="0"/>
              </a:rPr>
              <a:t>All of a sudden, the grim door slowly opened and an unpleasant smell came flooding from inside. Feeling uncomfortable, Oliver peered around anxiously. He could see a dimly-lit, room packed with dilapidated furniture. Reluctantly, Oliver stepped into the small, cramped room with fear in his eyes and stared down at the creaky, wooden floorboards. The sound of laughter filled his ears and Oliver apprehensively lifted his head. Staring at him were sly, beady eyes looking straight at him. They belonged to a group of boys who were grinning mischievously at Oliver. They looked unkempt and dirty. Behind them, Oliver noticed a washing line of damp, just washed handkerchiefs, drying in the dusty, smoky air. Beside the fireplace, on the cluttered shelves were ancient pots and pans and hanging from rusty hooks were worn knives and cutlery.</a:t>
            </a:r>
            <a:endParaRPr lang="en-GB" sz="1800" b="0" i="0" dirty="0">
              <a:solidFill>
                <a:srgbClr val="201F1E"/>
              </a:solidFill>
              <a:effectLst/>
              <a:latin typeface="Calibri" panose="020F0502020204030204" pitchFamily="34" charset="0"/>
            </a:endParaRPr>
          </a:p>
          <a:p>
            <a:pPr indent="457200" algn="l"/>
            <a:r>
              <a:rPr lang="en-GB" sz="1800" b="0" i="0" dirty="0">
                <a:solidFill>
                  <a:srgbClr val="201F1E"/>
                </a:solidFill>
                <a:effectLst/>
                <a:latin typeface="Comic Sans MS" panose="030F0702030302020204" pitchFamily="66" charset="0"/>
              </a:rPr>
              <a:t>A stranger, with a scary smile under a mass of scruffy beard, bowed deeply towards Oliver. He had a low voice and a long, crooked nose.</a:t>
            </a:r>
            <a:endParaRPr lang="en-GB" sz="1800" b="0" i="0" dirty="0">
              <a:solidFill>
                <a:srgbClr val="201F1E"/>
              </a:solidFill>
              <a:effectLst/>
              <a:latin typeface="Calibri" panose="020F0502020204030204" pitchFamily="34" charset="0"/>
            </a:endParaRPr>
          </a:p>
          <a:p>
            <a:pPr indent="457200" algn="l"/>
            <a:r>
              <a:rPr lang="en-GB" sz="1800" b="0" i="0" dirty="0">
                <a:solidFill>
                  <a:srgbClr val="201F1E"/>
                </a:solidFill>
                <a:effectLst/>
                <a:latin typeface="Comic Sans MS" panose="030F0702030302020204" pitchFamily="66" charset="0"/>
              </a:rPr>
              <a:t>“Oliver Twist, I’m very glad to meet you! Welcome to our home. I am Fagin…”</a:t>
            </a:r>
            <a:endParaRPr lang="en-GB" sz="1800" b="0" i="0" dirty="0">
              <a:solidFill>
                <a:srgbClr val="201F1E"/>
              </a:solidFill>
              <a:effectLst/>
              <a:latin typeface="Calibri" panose="020F0502020204030204" pitchFamily="34" charset="0"/>
            </a:endParaRPr>
          </a:p>
        </p:txBody>
      </p:sp>
      <p:sp>
        <p:nvSpPr>
          <p:cNvPr id="10" name="Title 1">
            <a:extLst>
              <a:ext uri="{FF2B5EF4-FFF2-40B4-BE49-F238E27FC236}">
                <a16:creationId xmlns:a16="http://schemas.microsoft.com/office/drawing/2014/main" id="{F966F09A-328B-4B0A-A24B-39D8C8061757}"/>
              </a:ext>
            </a:extLst>
          </p:cNvPr>
          <p:cNvSpPr>
            <a:spLocks noGrp="1"/>
          </p:cNvSpPr>
          <p:nvPr>
            <p:ph type="title"/>
          </p:nvPr>
        </p:nvSpPr>
        <p:spPr>
          <a:xfrm>
            <a:off x="157018" y="-84083"/>
            <a:ext cx="10515600" cy="1325563"/>
          </a:xfrm>
        </p:spPr>
        <p:txBody>
          <a:bodyPr/>
          <a:lstStyle/>
          <a:p>
            <a:r>
              <a:rPr lang="en-GB" b="1" dirty="0"/>
              <a:t>Narrative Writing</a:t>
            </a:r>
          </a:p>
        </p:txBody>
      </p:sp>
      <p:sp>
        <p:nvSpPr>
          <p:cNvPr id="11" name="Title 1">
            <a:extLst>
              <a:ext uri="{FF2B5EF4-FFF2-40B4-BE49-F238E27FC236}">
                <a16:creationId xmlns:a16="http://schemas.microsoft.com/office/drawing/2014/main" id="{5DB53B04-6EF9-416A-B397-C1CE873A8088}"/>
              </a:ext>
            </a:extLst>
          </p:cNvPr>
          <p:cNvSpPr txBox="1">
            <a:spLocks/>
          </p:cNvSpPr>
          <p:nvPr/>
        </p:nvSpPr>
        <p:spPr>
          <a:xfrm>
            <a:off x="7298082" y="1404896"/>
            <a:ext cx="4736900" cy="5163126"/>
          </a:xfrm>
          <a:prstGeom prst="rect">
            <a:avLst/>
          </a:prstGeom>
          <a:ln w="28575">
            <a:solidFill>
              <a:schemeClr val="bg1"/>
            </a:solidFill>
          </a:ln>
        </p:spPr>
        <p:txBody>
          <a:bodyPr vert="horz" lIns="91440" tIns="45720" rIns="91440" bIns="45720" rtlCol="0" anchor="ct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Excellent range of vocabulary used to describe setting and characters and clever devices to </a:t>
            </a:r>
            <a:r>
              <a:rPr lang="en-GB" i="1" dirty="0"/>
              <a:t>show not tell</a:t>
            </a:r>
            <a:r>
              <a:rPr lang="en-GB" dirty="0"/>
              <a:t> how the characters are feeling and what they are like.</a:t>
            </a:r>
          </a:p>
          <a:p>
            <a:pPr algn="r"/>
            <a:r>
              <a:rPr lang="en-GB" dirty="0"/>
              <a:t>By Eden, </a:t>
            </a:r>
            <a:br>
              <a:rPr lang="en-GB" dirty="0"/>
            </a:br>
            <a:r>
              <a:rPr lang="en-GB" dirty="0"/>
              <a:t>Year 5 Maple</a:t>
            </a:r>
          </a:p>
        </p:txBody>
      </p:sp>
      <p:pic>
        <p:nvPicPr>
          <p:cNvPr id="2" name="Audio 1">
            <a:hlinkClick r:id="" action="ppaction://media"/>
            <a:extLst>
              <a:ext uri="{FF2B5EF4-FFF2-40B4-BE49-F238E27FC236}">
                <a16:creationId xmlns:a16="http://schemas.microsoft.com/office/drawing/2014/main" id="{637DD765-20E1-4C9B-A3CD-F87299B9D04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91137326"/>
      </p:ext>
    </p:extLst>
  </p:cSld>
  <p:clrMapOvr>
    <a:masterClrMapping/>
  </p:clrMapOvr>
  <mc:AlternateContent xmlns:mc="http://schemas.openxmlformats.org/markup-compatibility/2006" xmlns:p14="http://schemas.microsoft.com/office/powerpoint/2010/main">
    <mc:Choice Requires="p14">
      <p:transition spd="slow" p14:dur="2000" advTm="81860"/>
    </mc:Choice>
    <mc:Fallback xmlns="">
      <p:transition spd="slow" advTm="818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2C9456D-3C1C-4EC2-A59D-BFD7F48B484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82" t="10133"/>
          <a:stretch/>
        </p:blipFill>
        <p:spPr>
          <a:xfrm rot="5400000">
            <a:off x="-378171" y="1352590"/>
            <a:ext cx="6178844" cy="4152819"/>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6" name="Title 1">
            <a:extLst>
              <a:ext uri="{FF2B5EF4-FFF2-40B4-BE49-F238E27FC236}">
                <a16:creationId xmlns:a16="http://schemas.microsoft.com/office/drawing/2014/main" id="{F090BBBD-BBF2-43FC-94B2-456A9DBA1EA5}"/>
              </a:ext>
            </a:extLst>
          </p:cNvPr>
          <p:cNvSpPr txBox="1">
            <a:spLocks/>
          </p:cNvSpPr>
          <p:nvPr/>
        </p:nvSpPr>
        <p:spPr>
          <a:xfrm>
            <a:off x="7507741" y="1652155"/>
            <a:ext cx="4268624" cy="3788064"/>
          </a:xfrm>
          <a:prstGeom prst="rect">
            <a:avLst/>
          </a:prstGeom>
          <a:ln w="28575">
            <a:solidFill>
              <a:schemeClr val="bg1"/>
            </a:solidFill>
          </a:ln>
        </p:spPr>
        <p:txBody>
          <a:bodyPr vert="horz" lIns="91440" tIns="45720" rIns="91440" bIns="45720" rtlCol="0" anchor="ct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A massive amount of effort went into this piece and she has really captured the tone of the Oliver story!</a:t>
            </a:r>
          </a:p>
          <a:p>
            <a:pPr algn="r"/>
            <a:r>
              <a:rPr lang="en-GB" dirty="0"/>
              <a:t>By Olivia C, </a:t>
            </a:r>
            <a:br>
              <a:rPr lang="en-GB" dirty="0"/>
            </a:br>
            <a:r>
              <a:rPr lang="en-GB" dirty="0"/>
              <a:t>Year 5 Maple</a:t>
            </a:r>
          </a:p>
        </p:txBody>
      </p:sp>
      <p:pic>
        <p:nvPicPr>
          <p:cNvPr id="2" name="Audio 1">
            <a:hlinkClick r:id="" action="ppaction://media"/>
            <a:extLst>
              <a:ext uri="{FF2B5EF4-FFF2-40B4-BE49-F238E27FC236}">
                <a16:creationId xmlns:a16="http://schemas.microsoft.com/office/drawing/2014/main" id="{75CA3EDA-CBBA-42BE-94F2-954BAFEEE11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133520584"/>
      </p:ext>
    </p:extLst>
  </p:cSld>
  <p:clrMapOvr>
    <a:masterClrMapping/>
  </p:clrMapOvr>
  <mc:AlternateContent xmlns:mc="http://schemas.openxmlformats.org/markup-compatibility/2006" xmlns:p14="http://schemas.microsoft.com/office/powerpoint/2010/main">
    <mc:Choice Requires="p14">
      <p:transition spd="slow" p14:dur="2000" advTm="76031"/>
    </mc:Choice>
    <mc:Fallback xmlns="">
      <p:transition spd="slow" advTm="760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1B3BCDB-DDBA-4BCE-A49C-940EDA03E46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1205" r="10352"/>
          <a:stretch/>
        </p:blipFill>
        <p:spPr>
          <a:xfrm rot="5400000">
            <a:off x="206306" y="1081545"/>
            <a:ext cx="5762102" cy="4280501"/>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6" name="Title 1">
            <a:extLst>
              <a:ext uri="{FF2B5EF4-FFF2-40B4-BE49-F238E27FC236}">
                <a16:creationId xmlns:a16="http://schemas.microsoft.com/office/drawing/2014/main" id="{92CB374D-E9F0-4189-992E-4B0F7621451D}"/>
              </a:ext>
            </a:extLst>
          </p:cNvPr>
          <p:cNvSpPr txBox="1">
            <a:spLocks/>
          </p:cNvSpPr>
          <p:nvPr/>
        </p:nvSpPr>
        <p:spPr>
          <a:xfrm>
            <a:off x="7481862" y="1652155"/>
            <a:ext cx="4268624" cy="3788064"/>
          </a:xfrm>
          <a:prstGeom prst="rect">
            <a:avLst/>
          </a:prstGeom>
          <a:ln w="28575">
            <a:solidFill>
              <a:schemeClr val="bg1"/>
            </a:solidFill>
          </a:ln>
        </p:spPr>
        <p:txBody>
          <a:bodyPr vert="horz" lIns="91440" tIns="45720" rIns="91440" bIns="45720" rtlCol="0" anchor="ct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Beautifully written Oliver narrative. Similes used as well as really effective expanded noun phrases! </a:t>
            </a:r>
          </a:p>
          <a:p>
            <a:pPr algn="r"/>
            <a:r>
              <a:rPr lang="en-GB" dirty="0"/>
              <a:t>By Nell, </a:t>
            </a:r>
            <a:br>
              <a:rPr lang="en-GB" dirty="0"/>
            </a:br>
            <a:r>
              <a:rPr lang="en-GB" dirty="0"/>
              <a:t>Year 5 Rowan</a:t>
            </a:r>
          </a:p>
        </p:txBody>
      </p:sp>
      <p:pic>
        <p:nvPicPr>
          <p:cNvPr id="2" name="Audio 1">
            <a:hlinkClick r:id="" action="ppaction://media"/>
            <a:extLst>
              <a:ext uri="{FF2B5EF4-FFF2-40B4-BE49-F238E27FC236}">
                <a16:creationId xmlns:a16="http://schemas.microsoft.com/office/drawing/2014/main" id="{497E123D-C71C-4F1E-BB89-1FCB5F76017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065201929"/>
      </p:ext>
    </p:extLst>
  </p:cSld>
  <p:clrMapOvr>
    <a:masterClrMapping/>
  </p:clrMapOvr>
  <mc:AlternateContent xmlns:mc="http://schemas.openxmlformats.org/markup-compatibility/2006" xmlns:p14="http://schemas.microsoft.com/office/powerpoint/2010/main">
    <mc:Choice Requires="p14">
      <p:transition spd="slow" p14:dur="2000" advTm="51627"/>
    </mc:Choice>
    <mc:Fallback xmlns="">
      <p:transition spd="slow" advTm="516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960</TotalTime>
  <Words>507</Words>
  <Application>Microsoft Office PowerPoint</Application>
  <PresentationFormat>Widescreen</PresentationFormat>
  <Paragraphs>39</Paragraphs>
  <Slides>12</Slides>
  <Notes>0</Notes>
  <HiddenSlides>0</HiddenSlides>
  <MMClips>12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Comic Sans MS</vt:lpstr>
      <vt:lpstr>Office Theme</vt:lpstr>
      <vt:lpstr>Welcome Year 5 to our  Celebration Assembly </vt:lpstr>
      <vt:lpstr>PowerPoint Presentation</vt:lpstr>
      <vt:lpstr>This week we have been looking at…</vt:lpstr>
      <vt:lpstr>Maths: Reading and interpreting graphs</vt:lpstr>
      <vt:lpstr>PowerPoint Presentation</vt:lpstr>
      <vt:lpstr>An Alpine Mountain Range</vt:lpstr>
      <vt:lpstr>PowerPoint Presentation</vt:lpstr>
      <vt:lpstr>Science: Classifications</vt:lpstr>
      <vt:lpstr>PowerPoint Presentation</vt:lpstr>
      <vt:lpstr>Narrative Writing</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Year 6 to our  Celebration Assembly</dc:title>
  <dc:creator>Rebecca Agar</dc:creator>
  <cp:lastModifiedBy>James Greener</cp:lastModifiedBy>
  <cp:revision>72</cp:revision>
  <cp:lastPrinted>2021-01-13T10:28:42Z</cp:lastPrinted>
  <dcterms:created xsi:type="dcterms:W3CDTF">2021-01-13T08:06:18Z</dcterms:created>
  <dcterms:modified xsi:type="dcterms:W3CDTF">2021-02-05T10:11:36Z</dcterms:modified>
</cp:coreProperties>
</file>