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41"/>
  </p:notesMasterIdLst>
  <p:handoutMasterIdLst>
    <p:handoutMasterId r:id="rId42"/>
  </p:handoutMasterIdLst>
  <p:sldIdLst>
    <p:sldId id="268" r:id="rId3"/>
    <p:sldId id="271" r:id="rId4"/>
    <p:sldId id="272" r:id="rId5"/>
    <p:sldId id="273" r:id="rId6"/>
    <p:sldId id="274" r:id="rId7"/>
    <p:sldId id="275" r:id="rId8"/>
    <p:sldId id="276" r:id="rId9"/>
    <p:sldId id="277" r:id="rId10"/>
    <p:sldId id="278" r:id="rId11"/>
    <p:sldId id="279" r:id="rId12"/>
    <p:sldId id="280" r:id="rId13"/>
    <p:sldId id="281" r:id="rId14"/>
    <p:sldId id="282" r:id="rId15"/>
    <p:sldId id="283" r:id="rId16"/>
    <p:sldId id="284" r:id="rId17"/>
    <p:sldId id="285" r:id="rId18"/>
    <p:sldId id="286" r:id="rId19"/>
    <p:sldId id="287" r:id="rId20"/>
    <p:sldId id="288" r:id="rId21"/>
    <p:sldId id="289" r:id="rId22"/>
    <p:sldId id="290" r:id="rId23"/>
    <p:sldId id="291" r:id="rId24"/>
    <p:sldId id="292" r:id="rId25"/>
    <p:sldId id="293" r:id="rId26"/>
    <p:sldId id="294" r:id="rId27"/>
    <p:sldId id="295" r:id="rId28"/>
    <p:sldId id="296" r:id="rId29"/>
    <p:sldId id="297" r:id="rId30"/>
    <p:sldId id="298" r:id="rId31"/>
    <p:sldId id="299" r:id="rId32"/>
    <p:sldId id="300" r:id="rId33"/>
    <p:sldId id="301" r:id="rId34"/>
    <p:sldId id="302" r:id="rId35"/>
    <p:sldId id="303" r:id="rId36"/>
    <p:sldId id="304" r:id="rId37"/>
    <p:sldId id="305" r:id="rId38"/>
    <p:sldId id="306" r:id="rId39"/>
    <p:sldId id="270" r:id="rId40"/>
  </p:sldIdLst>
  <p:sldSz cx="9144000" cy="6858000" type="screen4x3"/>
  <p:notesSz cx="6858000" cy="9144000"/>
  <p:embeddedFontLst>
    <p:embeddedFont>
      <p:font typeface="Calibri" panose="020F0502020204030204" pitchFamily="34" charset="0"/>
      <p:regular r:id="rId43"/>
      <p:bold r:id="rId44"/>
      <p:italic r:id="rId45"/>
      <p:boldItalic r:id="rId46"/>
    </p:embeddedFont>
    <p:embeddedFont>
      <p:font typeface="Roboto" panose="020B0604020202020204" charset="0"/>
      <p:regular r:id="rId47"/>
      <p:bold r:id="rId48"/>
      <p:italic r:id="rId49"/>
      <p:boldItalic r:id="rId50"/>
    </p:embeddedFont>
    <p:embeddedFont>
      <p:font typeface="Twinkl" panose="020B0604020202020204" charset="0"/>
      <p:regular r:id="rId51"/>
      <p:bold r:id="rId5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BBDE"/>
    <a:srgbClr val="E8510E"/>
    <a:srgbClr val="FFE864"/>
    <a:srgbClr val="D094DD"/>
    <a:srgbClr val="FFEDAA"/>
    <a:srgbClr val="CFB6D8"/>
    <a:srgbClr val="915BC9"/>
    <a:srgbClr val="AFDEF9"/>
    <a:srgbClr val="47B1E5"/>
    <a:srgbClr val="9159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85" d="100"/>
          <a:sy n="85" d="100"/>
        </p:scale>
        <p:origin x="1363" y="8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handoutMaster" Target="handoutMasters/handout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3.fntdata"/><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2.fntdata"/><Relationship Id="rId52" Type="http://schemas.openxmlformats.org/officeDocument/2006/relationships/font" Target="fonts/font10.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9.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4.fntdata"/><Relationship Id="rId20" Type="http://schemas.openxmlformats.org/officeDocument/2006/relationships/slide" Target="slides/slide18.xml"/><Relationship Id="rId41" Type="http://schemas.openxmlformats.org/officeDocument/2006/relationships/notesMaster" Target="notesMasters/notesMaster1.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7.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20/01/2026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20/01/2026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hyperlink" Target="https://www.twinkl.co.uk/resource/recognising-main-and-subordinate-clauses-ks2-english-concept-video-t-e-1676370285"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twinkl.co.uk/resource/recognising-main-and-subordinate-clauses-ks2-english-concept-video-t-e-1676370285"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hyperlink" Target="https://www.twinkl.co.uk/resource/recognising-main-and-subordinate-clauses-ks2-english-concept-video-t-e-1676370285" TargetMode="Externa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2" Type="http://schemas.openxmlformats.org/officeDocument/2006/relationships/hyperlink" Target="mailto:twinklcares@twinkl.co.uk" TargetMode="External"/><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AE010A6B-2157-E8D1-8E3B-BD085A2F04CB}"/>
              </a:ext>
            </a:extLst>
          </p:cNvPr>
          <p:cNvSpPr/>
          <p:nvPr userDrawn="1"/>
        </p:nvSpPr>
        <p:spPr>
          <a:xfrm>
            <a:off x="8436077" y="6213988"/>
            <a:ext cx="639097" cy="644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4"/>
            <a:extLst>
              <a:ext uri="{FF2B5EF4-FFF2-40B4-BE49-F238E27FC236}">
                <a16:creationId xmlns:a16="http://schemas.microsoft.com/office/drawing/2014/main" id="{573CA9FB-3C5C-12D2-99AB-B1CDD5FBC547}"/>
              </a:ext>
            </a:extLst>
          </p:cNvPr>
          <p:cNvSpPr/>
          <p:nvPr userDrawn="1"/>
        </p:nvSpPr>
        <p:spPr>
          <a:xfrm>
            <a:off x="172062" y="191730"/>
            <a:ext cx="988143" cy="644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ounded Rectangle 4">
            <a:extLst>
              <a:ext uri="{FF2B5EF4-FFF2-40B4-BE49-F238E27FC236}">
                <a16:creationId xmlns:a16="http://schemas.microsoft.com/office/drawing/2014/main" id="{26D3EEA5-FC56-0B8F-3136-A612EB18DF99}"/>
              </a:ext>
            </a:extLst>
          </p:cNvPr>
          <p:cNvSpPr/>
          <p:nvPr userDrawn="1"/>
        </p:nvSpPr>
        <p:spPr bwMode="auto">
          <a:xfrm>
            <a:off x="738231" y="671120"/>
            <a:ext cx="7633982" cy="5503178"/>
          </a:xfrm>
          <a:prstGeom prst="rect">
            <a:avLst/>
          </a:prstGeom>
          <a:solidFill>
            <a:schemeClr val="bg1"/>
          </a:solidFill>
          <a:ln w="38100" cap="rnd">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
        <p:nvSpPr>
          <p:cNvPr id="3" name="Rectangle 2">
            <a:hlinkClick r:id="rId3"/>
            <a:extLst>
              <a:ext uri="{FF2B5EF4-FFF2-40B4-BE49-F238E27FC236}">
                <a16:creationId xmlns:a16="http://schemas.microsoft.com/office/drawing/2014/main" id="{7203FEEF-E040-9E51-9C99-02B0D9D5954A}"/>
              </a:ext>
            </a:extLst>
          </p:cNvPr>
          <p:cNvSpPr/>
          <p:nvPr userDrawn="1"/>
        </p:nvSpPr>
        <p:spPr>
          <a:xfrm>
            <a:off x="8504903" y="6626942"/>
            <a:ext cx="639097" cy="2310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59207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hlinkClick r:id="rId4"/>
            <a:extLst>
              <a:ext uri="{FF2B5EF4-FFF2-40B4-BE49-F238E27FC236}">
                <a16:creationId xmlns:a16="http://schemas.microsoft.com/office/drawing/2014/main" id="{F7B0EACE-F660-7CC7-BBD1-E8D870155320}"/>
              </a:ext>
            </a:extLst>
          </p:cNvPr>
          <p:cNvSpPr/>
          <p:nvPr userDrawn="1"/>
        </p:nvSpPr>
        <p:spPr>
          <a:xfrm>
            <a:off x="8436077" y="6213988"/>
            <a:ext cx="639097" cy="644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D7C2FE43-45A8-A6AE-B274-063592777EF6}"/>
              </a:ext>
            </a:extLst>
          </p:cNvPr>
          <p:cNvSpPr/>
          <p:nvPr userDrawn="1"/>
        </p:nvSpPr>
        <p:spPr>
          <a:xfrm>
            <a:off x="172062" y="191730"/>
            <a:ext cx="988143" cy="644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dvance Copy">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43" name="Rectangle 42">
            <a:extLst>
              <a:ext uri="{FF2B5EF4-FFF2-40B4-BE49-F238E27FC236}">
                <a16:creationId xmlns:a16="http://schemas.microsoft.com/office/drawing/2014/main" id="{6A96975B-C3DC-451D-8423-D15D5BCDB436}"/>
              </a:ext>
            </a:extLst>
          </p:cNvPr>
          <p:cNvSpPr/>
          <p:nvPr/>
        </p:nvSpPr>
        <p:spPr>
          <a:xfrm>
            <a:off x="755649" y="1716190"/>
            <a:ext cx="7632700" cy="1236438"/>
          </a:xfrm>
          <a:prstGeom prst="rect">
            <a:avLst/>
          </a:prstGeom>
          <a:noFill/>
          <a:ln w="19050">
            <a:solidFill>
              <a:srgbClr val="18A0DB"/>
            </a:solidFill>
          </a:ln>
        </p:spPr>
        <p:txBody>
          <a:bodyPr wrap="square" lIns="216000" tIns="216000" rIns="216000" bIns="216000">
            <a:spAutoFit/>
          </a:bodyPr>
          <a:lstStyle/>
          <a:p>
            <a:pPr algn="ctr">
              <a:spcAft>
                <a:spcPts val="600"/>
              </a:spcAft>
            </a:pPr>
            <a:r>
              <a:rPr lang="en-GB" sz="1400" dirty="0">
                <a:latin typeface="Roboto" panose="02000000000000000000" pitchFamily="2" charset="0"/>
                <a:ea typeface="Roboto" panose="02000000000000000000" pitchFamily="2" charset="0"/>
              </a:rPr>
              <a:t>This is an </a:t>
            </a:r>
            <a:r>
              <a:rPr lang="en-GB" sz="1400" b="1" dirty="0">
                <a:latin typeface="Roboto" panose="02000000000000000000" pitchFamily="2" charset="0"/>
                <a:ea typeface="Roboto" panose="02000000000000000000" pitchFamily="2" charset="0"/>
              </a:rPr>
              <a:t>exclusive, advance copy!</a:t>
            </a:r>
          </a:p>
          <a:p>
            <a:pPr algn="ctr">
              <a:spcAft>
                <a:spcPts val="600"/>
              </a:spcAft>
            </a:pPr>
            <a:r>
              <a:rPr lang="en-GB" sz="1400" dirty="0">
                <a:latin typeface="Roboto" panose="02000000000000000000" pitchFamily="2" charset="0"/>
                <a:ea typeface="Roboto" panose="02000000000000000000" pitchFamily="2" charset="0"/>
              </a:rPr>
              <a:t>Let us know what you think by emailing </a:t>
            </a:r>
            <a:r>
              <a:rPr lang="en-GB" sz="1400" b="1" u="sng" dirty="0">
                <a:latin typeface="Roboto" panose="02000000000000000000" pitchFamily="2" charset="0"/>
                <a:ea typeface="Roboto" panose="02000000000000000000" pitchFamily="2" charset="0"/>
                <a:hlinkClick r:id="rId2"/>
              </a:rPr>
              <a:t>twinklcares@twinkl.co.uk</a:t>
            </a:r>
            <a:endParaRPr lang="en-GB" sz="1400" b="1" u="sng" dirty="0">
              <a:latin typeface="Roboto" panose="02000000000000000000" pitchFamily="2" charset="0"/>
              <a:ea typeface="Roboto" panose="02000000000000000000" pitchFamily="2" charset="0"/>
            </a:endParaRPr>
          </a:p>
          <a:p>
            <a:pPr algn="ctr">
              <a:spcAft>
                <a:spcPts val="600"/>
              </a:spcAft>
            </a:pPr>
            <a:r>
              <a:rPr lang="en-GB" sz="1400" dirty="0">
                <a:latin typeface="Roboto" panose="02000000000000000000" pitchFamily="2" charset="0"/>
                <a:ea typeface="Roboto" panose="02000000000000000000" pitchFamily="2" charset="0"/>
              </a:rPr>
              <a:t>with the reference ‘</a:t>
            </a:r>
            <a:r>
              <a:rPr lang="en-GB" sz="1400" b="1" dirty="0">
                <a:latin typeface="Roboto" panose="02000000000000000000" pitchFamily="2" charset="0"/>
                <a:ea typeface="Roboto" panose="02000000000000000000" pitchFamily="2" charset="0"/>
              </a:rPr>
              <a:t>CODE</a:t>
            </a:r>
            <a:r>
              <a:rPr lang="en-GB" sz="1400" dirty="0">
                <a:latin typeface="Roboto" panose="02000000000000000000" pitchFamily="2" charset="0"/>
                <a:ea typeface="Roboto" panose="02000000000000000000" pitchFamily="2" charset="0"/>
              </a:rPr>
              <a:t>’.</a:t>
            </a:r>
          </a:p>
        </p:txBody>
      </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Advance Copy</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1787397"/>
            <a:chOff x="743837" y="1344834"/>
            <a:chExt cx="7644513" cy="1787397"/>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513437"/>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has been designed with animations on each slide to make it as fun and engaging as possible. To view the content in the correct formatting, please view the slideshow in ‘</a:t>
              </a:r>
              <a:r>
                <a:rPr lang="en-GB" sz="1400" b="1" i="0" dirty="0">
                  <a:solidFill>
                    <a:srgbClr val="202124"/>
                  </a:solidFill>
                  <a:effectLst/>
                  <a:latin typeface="Roboto" panose="02000000000000000000" pitchFamily="2" charset="0"/>
                </a:rPr>
                <a:t>presentation mode</a:t>
              </a:r>
              <a:r>
                <a:rPr lang="en-GB" sz="1400" b="0" i="0" dirty="0">
                  <a:solidFill>
                    <a:srgbClr val="202124"/>
                  </a:solidFill>
                  <a:effectLst/>
                  <a:latin typeface="Roboto" panose="02000000000000000000" pitchFamily="2" charset="0"/>
                </a:rPr>
                <a:t>’. If you view the slides without selecting ‘presentation mode’, you may find that some of the text and images overlap each other or are difficult to read.</a:t>
              </a:r>
              <a:endParaRPr lang="en-GB" sz="1400" dirty="0">
                <a:latin typeface="Roboto" panose="02000000000000000000" pitchFamily="2" charset="0"/>
                <a:ea typeface="Roboto" panose="02000000000000000000" pitchFamily="2" charset="0"/>
              </a:endParaRP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35770603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4" r:id="rId3"/>
    <p:sldLayoutId id="2147483663" r:id="rId4"/>
    <p:sldLayoutId id="2147483666" r:id="rId5"/>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73" r:id="rId3"/>
    <p:sldLayoutId id="2147483669" r:id="rId4"/>
    <p:sldLayoutId id="2147483670" r:id="rId5"/>
    <p:sldLayoutId id="214748367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7014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background">
            <a:extLst>
              <a:ext uri="{FF2B5EF4-FFF2-40B4-BE49-F238E27FC236}">
                <a16:creationId xmlns:a16="http://schemas.microsoft.com/office/drawing/2014/main" id="{F17B2235-D5AF-97F3-6282-E2E01D773182}"/>
              </a:ext>
            </a:extLst>
          </p:cNvPr>
          <p:cNvSpPr/>
          <p:nvPr/>
        </p:nvSpPr>
        <p:spPr>
          <a:xfrm>
            <a:off x="755373" y="688952"/>
            <a:ext cx="7598089" cy="2044954"/>
          </a:xfrm>
          <a:prstGeom prst="rect">
            <a:avLst/>
          </a:prstGeom>
          <a:solidFill>
            <a:srgbClr val="D6BB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2" name="night">
            <a:extLst>
              <a:ext uri="{FF2B5EF4-FFF2-40B4-BE49-F238E27FC236}">
                <a16:creationId xmlns:a16="http://schemas.microsoft.com/office/drawing/2014/main" id="{833E4F0D-D548-F61C-9475-9D010F8A21C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0326"/>
          <a:stretch/>
        </p:blipFill>
        <p:spPr>
          <a:xfrm>
            <a:off x="3114653" y="2941077"/>
            <a:ext cx="2835177" cy="2877400"/>
          </a:xfrm>
          <a:prstGeom prst="ellipse">
            <a:avLst/>
          </a:prstGeom>
        </p:spPr>
      </p:pic>
      <p:pic>
        <p:nvPicPr>
          <p:cNvPr id="40" name="bat">
            <a:extLst>
              <a:ext uri="{FF2B5EF4-FFF2-40B4-BE49-F238E27FC236}">
                <a16:creationId xmlns:a16="http://schemas.microsoft.com/office/drawing/2014/main" id="{0C21D369-8941-2AFC-6E31-AB6D80207A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20784" y="2988999"/>
            <a:ext cx="4422913" cy="1610592"/>
          </a:xfrm>
          <a:prstGeom prst="rect">
            <a:avLst/>
          </a:prstGeom>
          <a:effectLst>
            <a:glow rad="63500">
              <a:schemeClr val="bg1"/>
            </a:glow>
          </a:effectLst>
        </p:spPr>
      </p:pic>
      <p:sp>
        <p:nvSpPr>
          <p:cNvPr id="44" name="sentence box">
            <a:extLst>
              <a:ext uri="{FF2B5EF4-FFF2-40B4-BE49-F238E27FC236}">
                <a16:creationId xmlns:a16="http://schemas.microsoft.com/office/drawing/2014/main" id="{1492B3E2-5CAC-6F78-F5B6-5C27326EE5F9}"/>
              </a:ext>
            </a:extLst>
          </p:cNvPr>
          <p:cNvSpPr/>
          <p:nvPr/>
        </p:nvSpPr>
        <p:spPr>
          <a:xfrm>
            <a:off x="2320784" y="4892920"/>
            <a:ext cx="4422914" cy="623571"/>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What Is a Main Clause?</a:t>
              </a:r>
            </a:p>
          </p:txBody>
        </p:sp>
      </p:grpSp>
      <p:grpSp>
        <p:nvGrpSpPr>
          <p:cNvPr id="37" name="textbox">
            <a:extLst>
              <a:ext uri="{FF2B5EF4-FFF2-40B4-BE49-F238E27FC236}">
                <a16:creationId xmlns:a16="http://schemas.microsoft.com/office/drawing/2014/main" id="{9EAC111D-1DA5-EA10-D3FC-CAC870333377}"/>
              </a:ext>
            </a:extLst>
          </p:cNvPr>
          <p:cNvGrpSpPr/>
          <p:nvPr/>
        </p:nvGrpSpPr>
        <p:grpSpPr>
          <a:xfrm>
            <a:off x="844614" y="1808592"/>
            <a:ext cx="7394713" cy="766912"/>
            <a:chOff x="834886" y="2035923"/>
            <a:chExt cx="7394713" cy="766912"/>
          </a:xfrm>
        </p:grpSpPr>
        <p:sp>
          <p:nvSpPr>
            <p:cNvPr id="36" name="Rectangle 35">
              <a:extLst>
                <a:ext uri="{FF2B5EF4-FFF2-40B4-BE49-F238E27FC236}">
                  <a16:creationId xmlns:a16="http://schemas.microsoft.com/office/drawing/2014/main" id="{E561BA19-EED1-8CEE-120D-DAD409955AEE}"/>
                </a:ext>
              </a:extLst>
            </p:cNvPr>
            <p:cNvSpPr/>
            <p:nvPr/>
          </p:nvSpPr>
          <p:spPr>
            <a:xfrm>
              <a:off x="834886" y="2035923"/>
              <a:ext cx="7394713" cy="766912"/>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A7959626-3588-7663-1381-A89A231A706B}"/>
                </a:ext>
              </a:extLst>
            </p:cNvPr>
            <p:cNvSpPr txBox="1"/>
            <p:nvPr/>
          </p:nvSpPr>
          <p:spPr>
            <a:xfrm>
              <a:off x="1625210" y="2105496"/>
              <a:ext cx="5963479" cy="646331"/>
            </a:xfrm>
            <a:prstGeom prst="rect">
              <a:avLst/>
            </a:prstGeom>
            <a:noFill/>
          </p:spPr>
          <p:txBody>
            <a:bodyPr wrap="square" rtlCol="0">
              <a:spAutoFit/>
            </a:bodyPr>
            <a:lstStyle/>
            <a:p>
              <a:r>
                <a:rPr lang="en-GB" dirty="0">
                  <a:solidFill>
                    <a:schemeClr val="dk1"/>
                  </a:solidFill>
                </a:rPr>
                <a:t>A </a:t>
              </a:r>
              <a:r>
                <a:rPr lang="en-GB" b="1" dirty="0">
                  <a:solidFill>
                    <a:schemeClr val="dk1"/>
                  </a:solidFill>
                </a:rPr>
                <a:t>main clause </a:t>
              </a:r>
              <a:r>
                <a:rPr lang="en-GB" dirty="0">
                  <a:solidFill>
                    <a:schemeClr val="dk1"/>
                  </a:solidFill>
                </a:rPr>
                <a:t>is a group of words that make sense on its own as a sentence. It includes a subject and a verb. </a:t>
              </a:r>
            </a:p>
          </p:txBody>
        </p:sp>
      </p:grpSp>
      <p:sp>
        <p:nvSpPr>
          <p:cNvPr id="46" name="bat highlight">
            <a:extLst>
              <a:ext uri="{FF2B5EF4-FFF2-40B4-BE49-F238E27FC236}">
                <a16:creationId xmlns:a16="http://schemas.microsoft.com/office/drawing/2014/main" id="{FDA3E46D-3044-CE9B-D6EB-625F54778B7E}"/>
              </a:ext>
            </a:extLst>
          </p:cNvPr>
          <p:cNvSpPr/>
          <p:nvPr/>
        </p:nvSpPr>
        <p:spPr>
          <a:xfrm>
            <a:off x="3305262" y="4964320"/>
            <a:ext cx="1405886" cy="480770"/>
          </a:xfrm>
          <a:prstGeom prst="rect">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lew highlight">
            <a:extLst>
              <a:ext uri="{FF2B5EF4-FFF2-40B4-BE49-F238E27FC236}">
                <a16:creationId xmlns:a16="http://schemas.microsoft.com/office/drawing/2014/main" id="{09C960EA-C468-41EB-1297-A57DDA4C932F}"/>
              </a:ext>
            </a:extLst>
          </p:cNvPr>
          <p:cNvSpPr/>
          <p:nvPr/>
        </p:nvSpPr>
        <p:spPr>
          <a:xfrm>
            <a:off x="4726059" y="4964320"/>
            <a:ext cx="955419" cy="480770"/>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sentence">
            <a:extLst>
              <a:ext uri="{FF2B5EF4-FFF2-40B4-BE49-F238E27FC236}">
                <a16:creationId xmlns:a16="http://schemas.microsoft.com/office/drawing/2014/main" id="{E27A7F1D-2188-F597-EE01-18E289B1FD3B}"/>
              </a:ext>
            </a:extLst>
          </p:cNvPr>
          <p:cNvSpPr txBox="1"/>
          <p:nvPr/>
        </p:nvSpPr>
        <p:spPr>
          <a:xfrm>
            <a:off x="2961860" y="4942615"/>
            <a:ext cx="3091069" cy="553998"/>
          </a:xfrm>
          <a:prstGeom prst="rect">
            <a:avLst/>
          </a:prstGeom>
          <a:noFill/>
        </p:spPr>
        <p:txBody>
          <a:bodyPr wrap="square" rtlCol="0">
            <a:spAutoFit/>
          </a:bodyPr>
          <a:lstStyle/>
          <a:p>
            <a:pPr algn="ctr"/>
            <a:r>
              <a:rPr lang="en-GB" sz="3000" b="1" dirty="0">
                <a:solidFill>
                  <a:schemeClr val="dk1"/>
                </a:solidFill>
              </a:rPr>
              <a:t>The bat flew.</a:t>
            </a:r>
          </a:p>
        </p:txBody>
      </p:sp>
      <p:sp>
        <p:nvSpPr>
          <p:cNvPr id="54" name="subject line">
            <a:extLst>
              <a:ext uri="{FF2B5EF4-FFF2-40B4-BE49-F238E27FC236}">
                <a16:creationId xmlns:a16="http://schemas.microsoft.com/office/drawing/2014/main" id="{A29F889F-B2C7-3817-4FD5-2C956A37C8CE}"/>
              </a:ext>
            </a:extLst>
          </p:cNvPr>
          <p:cNvSpPr/>
          <p:nvPr/>
        </p:nvSpPr>
        <p:spPr>
          <a:xfrm>
            <a:off x="1662680" y="4479170"/>
            <a:ext cx="2720477" cy="1421295"/>
          </a:xfrm>
          <a:custGeom>
            <a:avLst/>
            <a:gdLst>
              <a:gd name="connsiteX0" fmla="*/ 2604053 w 2604053"/>
              <a:gd name="connsiteY0" fmla="*/ 964095 h 1421295"/>
              <a:gd name="connsiteX1" fmla="*/ 2604053 w 2604053"/>
              <a:gd name="connsiteY1" fmla="*/ 1421295 h 1421295"/>
              <a:gd name="connsiteX2" fmla="*/ 9939 w 2604053"/>
              <a:gd name="connsiteY2" fmla="*/ 1421295 h 1421295"/>
              <a:gd name="connsiteX3" fmla="*/ 0 w 2604053"/>
              <a:gd name="connsiteY3" fmla="*/ 0 h 1421295"/>
            </a:gdLst>
            <a:ahLst/>
            <a:cxnLst>
              <a:cxn ang="0">
                <a:pos x="connsiteX0" y="connsiteY0"/>
              </a:cxn>
              <a:cxn ang="0">
                <a:pos x="connsiteX1" y="connsiteY1"/>
              </a:cxn>
              <a:cxn ang="0">
                <a:pos x="connsiteX2" y="connsiteY2"/>
              </a:cxn>
              <a:cxn ang="0">
                <a:pos x="connsiteX3" y="connsiteY3"/>
              </a:cxn>
            </a:cxnLst>
            <a:rect l="l" t="t" r="r" b="b"/>
            <a:pathLst>
              <a:path w="2604053" h="1421295">
                <a:moveTo>
                  <a:pt x="2604053" y="964095"/>
                </a:moveTo>
                <a:lnTo>
                  <a:pt x="2604053" y="1421295"/>
                </a:lnTo>
                <a:lnTo>
                  <a:pt x="9939" y="1421295"/>
                </a:lnTo>
                <a:lnTo>
                  <a:pt x="0" y="0"/>
                </a:lnTo>
              </a:path>
            </a:pathLst>
          </a:custGeom>
          <a:ln w="57150">
            <a:solidFill>
              <a:srgbClr val="FFE864"/>
            </a:solidFill>
          </a:ln>
        </p:spPr>
        <p:style>
          <a:lnRef idx="1">
            <a:schemeClr val="accent3"/>
          </a:lnRef>
          <a:fillRef idx="0">
            <a:schemeClr val="accent3"/>
          </a:fillRef>
          <a:effectRef idx="0">
            <a:schemeClr val="accent3"/>
          </a:effectRef>
          <a:fontRef idx="minor">
            <a:schemeClr val="tx1"/>
          </a:fontRef>
        </p:style>
        <p:txBody>
          <a:bodyPr rtlCol="0" anchor="ctr"/>
          <a:lstStyle/>
          <a:p>
            <a:pPr algn="ctr"/>
            <a:endParaRPr lang="en-GB"/>
          </a:p>
        </p:txBody>
      </p:sp>
      <p:sp>
        <p:nvSpPr>
          <p:cNvPr id="55" name="verb line">
            <a:extLst>
              <a:ext uri="{FF2B5EF4-FFF2-40B4-BE49-F238E27FC236}">
                <a16:creationId xmlns:a16="http://schemas.microsoft.com/office/drawing/2014/main" id="{4634D117-A1A0-6B7B-AFC2-057C6B5C6331}"/>
              </a:ext>
            </a:extLst>
          </p:cNvPr>
          <p:cNvSpPr/>
          <p:nvPr/>
        </p:nvSpPr>
        <p:spPr>
          <a:xfrm flipH="1">
            <a:off x="5204387" y="4464936"/>
            <a:ext cx="2227885" cy="1421295"/>
          </a:xfrm>
          <a:custGeom>
            <a:avLst/>
            <a:gdLst>
              <a:gd name="connsiteX0" fmla="*/ 2604053 w 2604053"/>
              <a:gd name="connsiteY0" fmla="*/ 964095 h 1421295"/>
              <a:gd name="connsiteX1" fmla="*/ 2604053 w 2604053"/>
              <a:gd name="connsiteY1" fmla="*/ 1421295 h 1421295"/>
              <a:gd name="connsiteX2" fmla="*/ 9939 w 2604053"/>
              <a:gd name="connsiteY2" fmla="*/ 1421295 h 1421295"/>
              <a:gd name="connsiteX3" fmla="*/ 0 w 2604053"/>
              <a:gd name="connsiteY3" fmla="*/ 0 h 1421295"/>
            </a:gdLst>
            <a:ahLst/>
            <a:cxnLst>
              <a:cxn ang="0">
                <a:pos x="connsiteX0" y="connsiteY0"/>
              </a:cxn>
              <a:cxn ang="0">
                <a:pos x="connsiteX1" y="connsiteY1"/>
              </a:cxn>
              <a:cxn ang="0">
                <a:pos x="connsiteX2" y="connsiteY2"/>
              </a:cxn>
              <a:cxn ang="0">
                <a:pos x="connsiteX3" y="connsiteY3"/>
              </a:cxn>
            </a:cxnLst>
            <a:rect l="l" t="t" r="r" b="b"/>
            <a:pathLst>
              <a:path w="2604053" h="1421295">
                <a:moveTo>
                  <a:pt x="2604053" y="964095"/>
                </a:moveTo>
                <a:lnTo>
                  <a:pt x="2604053" y="1421295"/>
                </a:lnTo>
                <a:lnTo>
                  <a:pt x="9939" y="1421295"/>
                </a:lnTo>
                <a:lnTo>
                  <a:pt x="0" y="0"/>
                </a:lnTo>
              </a:path>
            </a:pathLst>
          </a:custGeom>
          <a:ln w="57150">
            <a:solidFill>
              <a:srgbClr val="AFDEF9"/>
            </a:solidFill>
          </a:ln>
        </p:spPr>
        <p:style>
          <a:lnRef idx="1">
            <a:schemeClr val="accent3"/>
          </a:lnRef>
          <a:fillRef idx="0">
            <a:schemeClr val="accent3"/>
          </a:fillRef>
          <a:effectRef idx="0">
            <a:schemeClr val="accent3"/>
          </a:effectRef>
          <a:fontRef idx="minor">
            <a:schemeClr val="tx1"/>
          </a:fontRef>
        </p:style>
        <p:txBody>
          <a:bodyPr rtlCol="0" anchor="ctr"/>
          <a:lstStyle/>
          <a:p>
            <a:pPr algn="ctr"/>
            <a:endParaRPr lang="en-GB"/>
          </a:p>
        </p:txBody>
      </p:sp>
      <p:grpSp>
        <p:nvGrpSpPr>
          <p:cNvPr id="48" name="subject box">
            <a:extLst>
              <a:ext uri="{FF2B5EF4-FFF2-40B4-BE49-F238E27FC236}">
                <a16:creationId xmlns:a16="http://schemas.microsoft.com/office/drawing/2014/main" id="{FD2609E3-E66B-F5F9-C1CD-42A3A3C7CEBD}"/>
              </a:ext>
            </a:extLst>
          </p:cNvPr>
          <p:cNvGrpSpPr/>
          <p:nvPr/>
        </p:nvGrpSpPr>
        <p:grpSpPr>
          <a:xfrm>
            <a:off x="842655" y="3776133"/>
            <a:ext cx="1755913" cy="766912"/>
            <a:chOff x="834886" y="2035923"/>
            <a:chExt cx="4826597" cy="766912"/>
          </a:xfrm>
        </p:grpSpPr>
        <p:sp>
          <p:nvSpPr>
            <p:cNvPr id="49" name="Rectangle 48">
              <a:extLst>
                <a:ext uri="{FF2B5EF4-FFF2-40B4-BE49-F238E27FC236}">
                  <a16:creationId xmlns:a16="http://schemas.microsoft.com/office/drawing/2014/main" id="{8604BFC2-4DEF-25D3-085A-CFC5A579C82B}"/>
                </a:ext>
              </a:extLst>
            </p:cNvPr>
            <p:cNvSpPr/>
            <p:nvPr/>
          </p:nvSpPr>
          <p:spPr>
            <a:xfrm>
              <a:off x="834886" y="2035923"/>
              <a:ext cx="4826597" cy="766912"/>
            </a:xfrm>
            <a:prstGeom prst="rect">
              <a:avLst/>
            </a:prstGeom>
            <a:solidFill>
              <a:srgbClr val="FFE864"/>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a:extLst>
                <a:ext uri="{FF2B5EF4-FFF2-40B4-BE49-F238E27FC236}">
                  <a16:creationId xmlns:a16="http://schemas.microsoft.com/office/drawing/2014/main" id="{98AB24CE-3597-7023-BFAB-B8724344F0FE}"/>
                </a:ext>
              </a:extLst>
            </p:cNvPr>
            <p:cNvSpPr txBox="1"/>
            <p:nvPr/>
          </p:nvSpPr>
          <p:spPr>
            <a:xfrm>
              <a:off x="1294425" y="2106152"/>
              <a:ext cx="4036274" cy="646331"/>
            </a:xfrm>
            <a:prstGeom prst="rect">
              <a:avLst/>
            </a:prstGeom>
            <a:noFill/>
          </p:spPr>
          <p:txBody>
            <a:bodyPr wrap="square" rtlCol="0">
              <a:spAutoFit/>
            </a:bodyPr>
            <a:lstStyle/>
            <a:p>
              <a:r>
                <a:rPr lang="en-GB" dirty="0">
                  <a:solidFill>
                    <a:schemeClr val="dk1"/>
                  </a:solidFill>
                </a:rPr>
                <a:t>The</a:t>
              </a:r>
              <a:r>
                <a:rPr lang="en-GB" b="1" dirty="0">
                  <a:solidFill>
                    <a:schemeClr val="dk1"/>
                  </a:solidFill>
                </a:rPr>
                <a:t> subject </a:t>
              </a:r>
              <a:r>
                <a:rPr lang="en-GB" dirty="0">
                  <a:solidFill>
                    <a:schemeClr val="dk1"/>
                  </a:solidFill>
                </a:rPr>
                <a:t>is the bat.</a:t>
              </a:r>
            </a:p>
          </p:txBody>
        </p:sp>
      </p:grpSp>
      <p:grpSp>
        <p:nvGrpSpPr>
          <p:cNvPr id="51" name="verb box">
            <a:extLst>
              <a:ext uri="{FF2B5EF4-FFF2-40B4-BE49-F238E27FC236}">
                <a16:creationId xmlns:a16="http://schemas.microsoft.com/office/drawing/2014/main" id="{E60D35DA-FD4D-BF4B-4C19-9157E0C22076}"/>
              </a:ext>
            </a:extLst>
          </p:cNvPr>
          <p:cNvGrpSpPr/>
          <p:nvPr/>
        </p:nvGrpSpPr>
        <p:grpSpPr>
          <a:xfrm>
            <a:off x="6469574" y="3753613"/>
            <a:ext cx="1755913" cy="766912"/>
            <a:chOff x="834886" y="2035923"/>
            <a:chExt cx="4826597" cy="766912"/>
          </a:xfrm>
        </p:grpSpPr>
        <p:sp>
          <p:nvSpPr>
            <p:cNvPr id="52" name="Rectangle 51">
              <a:extLst>
                <a:ext uri="{FF2B5EF4-FFF2-40B4-BE49-F238E27FC236}">
                  <a16:creationId xmlns:a16="http://schemas.microsoft.com/office/drawing/2014/main" id="{0F935458-AFBF-8368-B36B-9CCC9B3DC5EA}"/>
                </a:ext>
              </a:extLst>
            </p:cNvPr>
            <p:cNvSpPr/>
            <p:nvPr/>
          </p:nvSpPr>
          <p:spPr>
            <a:xfrm>
              <a:off x="834886" y="2035923"/>
              <a:ext cx="4826597" cy="766912"/>
            </a:xfrm>
            <a:prstGeom prst="rect">
              <a:avLst/>
            </a:prstGeom>
            <a:solidFill>
              <a:srgbClr val="AFDEF9"/>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5BC837A9-F8A0-DBB6-D310-7273C6D01D46}"/>
                </a:ext>
              </a:extLst>
            </p:cNvPr>
            <p:cNvSpPr txBox="1"/>
            <p:nvPr/>
          </p:nvSpPr>
          <p:spPr>
            <a:xfrm>
              <a:off x="1772367" y="2096213"/>
              <a:ext cx="3367510" cy="646331"/>
            </a:xfrm>
            <a:prstGeom prst="rect">
              <a:avLst/>
            </a:prstGeom>
            <a:noFill/>
          </p:spPr>
          <p:txBody>
            <a:bodyPr wrap="square" rtlCol="0">
              <a:spAutoFit/>
            </a:bodyPr>
            <a:lstStyle/>
            <a:p>
              <a:r>
                <a:rPr lang="en-GB" dirty="0">
                  <a:solidFill>
                    <a:schemeClr val="dk1"/>
                  </a:solidFill>
                </a:rPr>
                <a:t>The </a:t>
              </a:r>
              <a:r>
                <a:rPr lang="en-GB" b="1" dirty="0">
                  <a:solidFill>
                    <a:schemeClr val="dk1"/>
                  </a:solidFill>
                </a:rPr>
                <a:t>verb</a:t>
              </a:r>
              <a:r>
                <a:rPr lang="en-GB" dirty="0">
                  <a:solidFill>
                    <a:schemeClr val="dk1"/>
                  </a:solidFill>
                </a:rPr>
                <a:t> is flew.</a:t>
              </a:r>
            </a:p>
          </p:txBody>
        </p:sp>
      </p:grpSp>
    </p:spTree>
    <p:extLst>
      <p:ext uri="{BB962C8B-B14F-4D97-AF65-F5344CB8AC3E}">
        <p14:creationId xmlns:p14="http://schemas.microsoft.com/office/powerpoint/2010/main" val="319386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randombar(horizontal)">
                                      <p:cBhvr>
                                        <p:cTn id="13" dur="500"/>
                                        <p:tgtEl>
                                          <p:spTgt spid="37"/>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randombar(horizontal)">
                                      <p:cBhvr>
                                        <p:cTn id="16" dur="500"/>
                                        <p:tgtEl>
                                          <p:spTgt spid="56"/>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42"/>
                                        </p:tgtEl>
                                        <p:attrNameLst>
                                          <p:attrName>style.visibility</p:attrName>
                                        </p:attrNameLst>
                                      </p:cBhvr>
                                      <p:to>
                                        <p:strVal val="visible"/>
                                      </p:to>
                                    </p:set>
                                    <p:animEffect transition="in" filter="randombar(horizontal)">
                                      <p:cBhvr>
                                        <p:cTn id="21" dur="500"/>
                                        <p:tgtEl>
                                          <p:spTgt spid="42"/>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randombar(horizontal)">
                                      <p:cBhvr>
                                        <p:cTn id="24" dur="500"/>
                                        <p:tgtEl>
                                          <p:spTgt spid="45"/>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randombar(horizontal)">
                                      <p:cBhvr>
                                        <p:cTn id="27" dur="500"/>
                                        <p:tgtEl>
                                          <p:spTgt spid="44"/>
                                        </p:tgtEl>
                                      </p:cBhvr>
                                    </p:animEffect>
                                  </p:childTnLst>
                                </p:cTn>
                              </p:par>
                              <p:par>
                                <p:cTn id="28" presetID="14" presetClass="entr" presetSubtype="10" fill="hold"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randombar(horizontal)">
                                      <p:cBhvr>
                                        <p:cTn id="30" dur="500"/>
                                        <p:tgtEl>
                                          <p:spTgt spid="40"/>
                                        </p:tgtEl>
                                      </p:cBhvr>
                                    </p:animEffect>
                                  </p:childTnLst>
                                </p:cTn>
                              </p:par>
                            </p:childTnLst>
                          </p:cTn>
                        </p:par>
                        <p:par>
                          <p:cTn id="31" fill="hold">
                            <p:stCondLst>
                              <p:cond delay="500"/>
                            </p:stCondLst>
                            <p:childTnLst>
                              <p:par>
                                <p:cTn id="32" presetID="32" presetClass="emph" presetSubtype="0" fill="hold" nodeType="afterEffect">
                                  <p:stCondLst>
                                    <p:cond delay="0"/>
                                  </p:stCondLst>
                                  <p:childTnLst>
                                    <p:animRot by="120000">
                                      <p:cBhvr>
                                        <p:cTn id="33" dur="100" fill="hold">
                                          <p:stCondLst>
                                            <p:cond delay="0"/>
                                          </p:stCondLst>
                                        </p:cTn>
                                        <p:tgtEl>
                                          <p:spTgt spid="40"/>
                                        </p:tgtEl>
                                        <p:attrNameLst>
                                          <p:attrName>r</p:attrName>
                                        </p:attrNameLst>
                                      </p:cBhvr>
                                    </p:animRot>
                                    <p:animRot by="-240000">
                                      <p:cBhvr>
                                        <p:cTn id="34" dur="200" fill="hold">
                                          <p:stCondLst>
                                            <p:cond delay="200"/>
                                          </p:stCondLst>
                                        </p:cTn>
                                        <p:tgtEl>
                                          <p:spTgt spid="40"/>
                                        </p:tgtEl>
                                        <p:attrNameLst>
                                          <p:attrName>r</p:attrName>
                                        </p:attrNameLst>
                                      </p:cBhvr>
                                    </p:animRot>
                                    <p:animRot by="240000">
                                      <p:cBhvr>
                                        <p:cTn id="35" dur="200" fill="hold">
                                          <p:stCondLst>
                                            <p:cond delay="400"/>
                                          </p:stCondLst>
                                        </p:cTn>
                                        <p:tgtEl>
                                          <p:spTgt spid="40"/>
                                        </p:tgtEl>
                                        <p:attrNameLst>
                                          <p:attrName>r</p:attrName>
                                        </p:attrNameLst>
                                      </p:cBhvr>
                                    </p:animRot>
                                    <p:animRot by="-240000">
                                      <p:cBhvr>
                                        <p:cTn id="36" dur="200" fill="hold">
                                          <p:stCondLst>
                                            <p:cond delay="600"/>
                                          </p:stCondLst>
                                        </p:cTn>
                                        <p:tgtEl>
                                          <p:spTgt spid="40"/>
                                        </p:tgtEl>
                                        <p:attrNameLst>
                                          <p:attrName>r</p:attrName>
                                        </p:attrNameLst>
                                      </p:cBhvr>
                                    </p:animRot>
                                    <p:animRot by="120000">
                                      <p:cBhvr>
                                        <p:cTn id="37" dur="200" fill="hold">
                                          <p:stCondLst>
                                            <p:cond delay="800"/>
                                          </p:stCondLst>
                                        </p:cTn>
                                        <p:tgtEl>
                                          <p:spTgt spid="40"/>
                                        </p:tgtEl>
                                        <p:attrNameLst>
                                          <p:attrName>r</p:attrName>
                                        </p:attrNameLst>
                                      </p:cBhvr>
                                    </p:animRo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46"/>
                                        </p:tgtEl>
                                        <p:attrNameLst>
                                          <p:attrName>style.visibility</p:attrName>
                                        </p:attrNameLst>
                                      </p:cBhvr>
                                      <p:to>
                                        <p:strVal val="visible"/>
                                      </p:to>
                                    </p:set>
                                    <p:animEffect transition="in" filter="randombar(horizontal)">
                                      <p:cBhvr>
                                        <p:cTn id="42" dur="500"/>
                                        <p:tgtEl>
                                          <p:spTgt spid="46"/>
                                        </p:tgtEl>
                                      </p:cBhvr>
                                    </p:animEffect>
                                  </p:childTnLst>
                                </p:cTn>
                              </p:par>
                            </p:childTnLst>
                          </p:cTn>
                        </p:par>
                        <p:par>
                          <p:cTn id="43" fill="hold">
                            <p:stCondLst>
                              <p:cond delay="500"/>
                            </p:stCondLst>
                            <p:childTnLst>
                              <p:par>
                                <p:cTn id="44" presetID="22" presetClass="entr" presetSubtype="2" fill="hold" grpId="0" nodeType="after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wipe(right)">
                                      <p:cBhvr>
                                        <p:cTn id="46" dur="500"/>
                                        <p:tgtEl>
                                          <p:spTgt spid="54"/>
                                        </p:tgtEl>
                                      </p:cBhvr>
                                    </p:animEffect>
                                  </p:childTnLst>
                                </p:cTn>
                              </p:par>
                            </p:childTnLst>
                          </p:cTn>
                        </p:par>
                        <p:par>
                          <p:cTn id="47" fill="hold">
                            <p:stCondLst>
                              <p:cond delay="1000"/>
                            </p:stCondLst>
                            <p:childTnLst>
                              <p:par>
                                <p:cTn id="48" presetID="14" presetClass="entr" presetSubtype="10" fill="hold"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randombar(horizontal)">
                                      <p:cBhvr>
                                        <p:cTn id="50" dur="500"/>
                                        <p:tgtEl>
                                          <p:spTgt spid="48"/>
                                        </p:tgtEl>
                                      </p:cBhvr>
                                    </p:animEffect>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grpId="0" nodeType="clickEffect">
                                  <p:stCondLst>
                                    <p:cond delay="0"/>
                                  </p:stCondLst>
                                  <p:childTnLst>
                                    <p:set>
                                      <p:cBhvr>
                                        <p:cTn id="54" dur="1" fill="hold">
                                          <p:stCondLst>
                                            <p:cond delay="0"/>
                                          </p:stCondLst>
                                        </p:cTn>
                                        <p:tgtEl>
                                          <p:spTgt spid="47"/>
                                        </p:tgtEl>
                                        <p:attrNameLst>
                                          <p:attrName>style.visibility</p:attrName>
                                        </p:attrNameLst>
                                      </p:cBhvr>
                                      <p:to>
                                        <p:strVal val="visible"/>
                                      </p:to>
                                    </p:set>
                                    <p:animEffect transition="in" filter="randombar(horizontal)">
                                      <p:cBhvr>
                                        <p:cTn id="55" dur="500"/>
                                        <p:tgtEl>
                                          <p:spTgt spid="47"/>
                                        </p:tgtEl>
                                      </p:cBhvr>
                                    </p:animEffect>
                                  </p:childTnLst>
                                </p:cTn>
                              </p:par>
                            </p:childTnLst>
                          </p:cTn>
                        </p:par>
                        <p:par>
                          <p:cTn id="56" fill="hold">
                            <p:stCondLst>
                              <p:cond delay="500"/>
                            </p:stCondLst>
                            <p:childTnLst>
                              <p:par>
                                <p:cTn id="57" presetID="22" presetClass="entr" presetSubtype="8" fill="hold" grpId="0" nodeType="afterEffect">
                                  <p:stCondLst>
                                    <p:cond delay="0"/>
                                  </p:stCondLst>
                                  <p:childTnLst>
                                    <p:set>
                                      <p:cBhvr>
                                        <p:cTn id="58" dur="1" fill="hold">
                                          <p:stCondLst>
                                            <p:cond delay="0"/>
                                          </p:stCondLst>
                                        </p:cTn>
                                        <p:tgtEl>
                                          <p:spTgt spid="55"/>
                                        </p:tgtEl>
                                        <p:attrNameLst>
                                          <p:attrName>style.visibility</p:attrName>
                                        </p:attrNameLst>
                                      </p:cBhvr>
                                      <p:to>
                                        <p:strVal val="visible"/>
                                      </p:to>
                                    </p:set>
                                    <p:animEffect transition="in" filter="wipe(left)">
                                      <p:cBhvr>
                                        <p:cTn id="59" dur="500"/>
                                        <p:tgtEl>
                                          <p:spTgt spid="55"/>
                                        </p:tgtEl>
                                      </p:cBhvr>
                                    </p:animEffect>
                                  </p:childTnLst>
                                </p:cTn>
                              </p:par>
                            </p:childTnLst>
                          </p:cTn>
                        </p:par>
                        <p:par>
                          <p:cTn id="60" fill="hold">
                            <p:stCondLst>
                              <p:cond delay="1000"/>
                            </p:stCondLst>
                            <p:childTnLst>
                              <p:par>
                                <p:cTn id="61" presetID="14" presetClass="entr" presetSubtype="10" fill="hold"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randombar(horizontal)">
                                      <p:cBhvr>
                                        <p:cTn id="63"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44" grpId="0" animBg="1"/>
      <p:bldP spid="46" grpId="0" animBg="1"/>
      <p:bldP spid="47" grpId="0" animBg="1"/>
      <p:bldP spid="45" grpId="0"/>
      <p:bldP spid="54" grpId="0" animBg="1"/>
      <p:bldP spid="5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background">
            <a:extLst>
              <a:ext uri="{FF2B5EF4-FFF2-40B4-BE49-F238E27FC236}">
                <a16:creationId xmlns:a16="http://schemas.microsoft.com/office/drawing/2014/main" id="{F17B2235-D5AF-97F3-6282-E2E01D773182}"/>
              </a:ext>
            </a:extLst>
          </p:cNvPr>
          <p:cNvSpPr/>
          <p:nvPr/>
        </p:nvSpPr>
        <p:spPr>
          <a:xfrm>
            <a:off x="5448866" y="684890"/>
            <a:ext cx="2908338" cy="5460776"/>
          </a:xfrm>
          <a:prstGeom prst="rect">
            <a:avLst/>
          </a:prstGeom>
          <a:solidFill>
            <a:srgbClr val="D6BB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Main Clause Examples</a:t>
              </a:r>
            </a:p>
          </p:txBody>
        </p:sp>
      </p:grpSp>
      <p:grpSp>
        <p:nvGrpSpPr>
          <p:cNvPr id="37" name="textbox">
            <a:extLst>
              <a:ext uri="{FF2B5EF4-FFF2-40B4-BE49-F238E27FC236}">
                <a16:creationId xmlns:a16="http://schemas.microsoft.com/office/drawing/2014/main" id="{9EAC111D-1DA5-EA10-D3FC-CAC870333377}"/>
              </a:ext>
            </a:extLst>
          </p:cNvPr>
          <p:cNvGrpSpPr/>
          <p:nvPr/>
        </p:nvGrpSpPr>
        <p:grpSpPr>
          <a:xfrm>
            <a:off x="903607" y="1808592"/>
            <a:ext cx="4372565" cy="491965"/>
            <a:chOff x="834886" y="2035923"/>
            <a:chExt cx="7430455" cy="491965"/>
          </a:xfrm>
        </p:grpSpPr>
        <p:sp>
          <p:nvSpPr>
            <p:cNvPr id="36" name="Rectangle 35">
              <a:extLst>
                <a:ext uri="{FF2B5EF4-FFF2-40B4-BE49-F238E27FC236}">
                  <a16:creationId xmlns:a16="http://schemas.microsoft.com/office/drawing/2014/main" id="{E561BA19-EED1-8CEE-120D-DAD409955AEE}"/>
                </a:ext>
              </a:extLst>
            </p:cNvPr>
            <p:cNvSpPr/>
            <p:nvPr/>
          </p:nvSpPr>
          <p:spPr>
            <a:xfrm>
              <a:off x="834886" y="2035923"/>
              <a:ext cx="7394713" cy="491965"/>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A7959626-3588-7663-1381-A89A231A706B}"/>
                </a:ext>
              </a:extLst>
            </p:cNvPr>
            <p:cNvSpPr txBox="1"/>
            <p:nvPr/>
          </p:nvSpPr>
          <p:spPr>
            <a:xfrm>
              <a:off x="870630" y="2105898"/>
              <a:ext cx="7394711" cy="369332"/>
            </a:xfrm>
            <a:prstGeom prst="rect">
              <a:avLst/>
            </a:prstGeom>
            <a:noFill/>
          </p:spPr>
          <p:txBody>
            <a:bodyPr wrap="square" rtlCol="0">
              <a:spAutoFit/>
            </a:bodyPr>
            <a:lstStyle/>
            <a:p>
              <a:r>
                <a:rPr lang="en-GB" dirty="0">
                  <a:solidFill>
                    <a:schemeClr val="dk1"/>
                  </a:solidFill>
                </a:rPr>
                <a:t>Here are some examples of main clauses:</a:t>
              </a:r>
            </a:p>
          </p:txBody>
        </p:sp>
      </p:grpSp>
      <p:grpSp>
        <p:nvGrpSpPr>
          <p:cNvPr id="48" name="descript 1">
            <a:extLst>
              <a:ext uri="{FF2B5EF4-FFF2-40B4-BE49-F238E27FC236}">
                <a16:creationId xmlns:a16="http://schemas.microsoft.com/office/drawing/2014/main" id="{FD2609E3-E66B-F5F9-C1CD-42A3A3C7CEBD}"/>
              </a:ext>
            </a:extLst>
          </p:cNvPr>
          <p:cNvGrpSpPr/>
          <p:nvPr/>
        </p:nvGrpSpPr>
        <p:grpSpPr>
          <a:xfrm>
            <a:off x="5591589" y="2643035"/>
            <a:ext cx="2593019" cy="2343170"/>
            <a:chOff x="-339979" y="1907143"/>
            <a:chExt cx="7127608" cy="1884063"/>
          </a:xfrm>
        </p:grpSpPr>
        <p:sp>
          <p:nvSpPr>
            <p:cNvPr id="49" name="Rectangle 48">
              <a:extLst>
                <a:ext uri="{FF2B5EF4-FFF2-40B4-BE49-F238E27FC236}">
                  <a16:creationId xmlns:a16="http://schemas.microsoft.com/office/drawing/2014/main" id="{8604BFC2-4DEF-25D3-085A-CFC5A579C82B}"/>
                </a:ext>
              </a:extLst>
            </p:cNvPr>
            <p:cNvSpPr/>
            <p:nvPr/>
          </p:nvSpPr>
          <p:spPr>
            <a:xfrm>
              <a:off x="-339979" y="1907143"/>
              <a:ext cx="7127608" cy="1884063"/>
            </a:xfrm>
            <a:prstGeom prst="rect">
              <a:avLst/>
            </a:prstGeom>
            <a:solidFill>
              <a:schemeClr val="bg1"/>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a:extLst>
                <a:ext uri="{FF2B5EF4-FFF2-40B4-BE49-F238E27FC236}">
                  <a16:creationId xmlns:a16="http://schemas.microsoft.com/office/drawing/2014/main" id="{98AB24CE-3597-7023-BFAB-B8724344F0FE}"/>
                </a:ext>
              </a:extLst>
            </p:cNvPr>
            <p:cNvSpPr txBox="1"/>
            <p:nvPr/>
          </p:nvSpPr>
          <p:spPr>
            <a:xfrm>
              <a:off x="269464" y="2320246"/>
              <a:ext cx="6077515" cy="1200329"/>
            </a:xfrm>
            <a:prstGeom prst="rect">
              <a:avLst/>
            </a:prstGeom>
            <a:noFill/>
          </p:spPr>
          <p:txBody>
            <a:bodyPr wrap="square" rtlCol="0">
              <a:spAutoFit/>
            </a:bodyPr>
            <a:lstStyle/>
            <a:p>
              <a:r>
                <a:rPr lang="en-GB" dirty="0">
                  <a:solidFill>
                    <a:schemeClr val="dk1"/>
                  </a:solidFill>
                </a:rPr>
                <a:t>All these sentences make sense on their own and are a complete thought.</a:t>
              </a:r>
            </a:p>
          </p:txBody>
        </p:sp>
      </p:grpSp>
      <p:grpSp>
        <p:nvGrpSpPr>
          <p:cNvPr id="51" name="descript 2">
            <a:extLst>
              <a:ext uri="{FF2B5EF4-FFF2-40B4-BE49-F238E27FC236}">
                <a16:creationId xmlns:a16="http://schemas.microsoft.com/office/drawing/2014/main" id="{E60D35DA-FD4D-BF4B-4C19-9157E0C22076}"/>
              </a:ext>
            </a:extLst>
          </p:cNvPr>
          <p:cNvGrpSpPr/>
          <p:nvPr/>
        </p:nvGrpSpPr>
        <p:grpSpPr>
          <a:xfrm>
            <a:off x="5698192" y="4412167"/>
            <a:ext cx="2398403" cy="1031718"/>
            <a:chOff x="1140486" y="2035923"/>
            <a:chExt cx="6592653" cy="1031718"/>
          </a:xfrm>
        </p:grpSpPr>
        <p:sp>
          <p:nvSpPr>
            <p:cNvPr id="52" name="Rectangle 51">
              <a:extLst>
                <a:ext uri="{FF2B5EF4-FFF2-40B4-BE49-F238E27FC236}">
                  <a16:creationId xmlns:a16="http://schemas.microsoft.com/office/drawing/2014/main" id="{0F935458-AFBF-8368-B36B-9CCC9B3DC5EA}"/>
                </a:ext>
              </a:extLst>
            </p:cNvPr>
            <p:cNvSpPr/>
            <p:nvPr/>
          </p:nvSpPr>
          <p:spPr>
            <a:xfrm>
              <a:off x="1140486" y="2035923"/>
              <a:ext cx="6592653" cy="1031718"/>
            </a:xfrm>
            <a:prstGeom prst="rect">
              <a:avLst/>
            </a:prstGeom>
            <a:solidFill>
              <a:srgbClr val="AFDEF9"/>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5BC837A9-F8A0-DBB6-D310-7273C6D01D46}"/>
                </a:ext>
              </a:extLst>
            </p:cNvPr>
            <p:cNvSpPr txBox="1"/>
            <p:nvPr/>
          </p:nvSpPr>
          <p:spPr>
            <a:xfrm>
              <a:off x="1410357" y="2079280"/>
              <a:ext cx="6276237" cy="923330"/>
            </a:xfrm>
            <a:prstGeom prst="rect">
              <a:avLst/>
            </a:prstGeom>
            <a:noFill/>
          </p:spPr>
          <p:txBody>
            <a:bodyPr wrap="square" rtlCol="0">
              <a:spAutoFit/>
            </a:bodyPr>
            <a:lstStyle/>
            <a:p>
              <a:r>
                <a:rPr lang="en-GB" dirty="0">
                  <a:solidFill>
                    <a:schemeClr val="dk1"/>
                  </a:solidFill>
                </a:rPr>
                <a:t>Main clauses are also known as independent clauses.</a:t>
              </a:r>
            </a:p>
          </p:txBody>
        </p:sp>
      </p:grpSp>
      <p:grpSp>
        <p:nvGrpSpPr>
          <p:cNvPr id="28" name="3">
            <a:extLst>
              <a:ext uri="{FF2B5EF4-FFF2-40B4-BE49-F238E27FC236}">
                <a16:creationId xmlns:a16="http://schemas.microsoft.com/office/drawing/2014/main" id="{B65E9116-956E-322B-3A5B-D2936F83529D}"/>
              </a:ext>
            </a:extLst>
          </p:cNvPr>
          <p:cNvGrpSpPr/>
          <p:nvPr/>
        </p:nvGrpSpPr>
        <p:grpSpPr>
          <a:xfrm>
            <a:off x="1219340" y="4938387"/>
            <a:ext cx="3691679" cy="1094586"/>
            <a:chOff x="872762" y="4908891"/>
            <a:chExt cx="3691679" cy="1094586"/>
          </a:xfrm>
        </p:grpSpPr>
        <p:pic>
          <p:nvPicPr>
            <p:cNvPr id="14" name="night">
              <a:extLst>
                <a:ext uri="{FF2B5EF4-FFF2-40B4-BE49-F238E27FC236}">
                  <a16:creationId xmlns:a16="http://schemas.microsoft.com/office/drawing/2014/main" id="{962DC788-FD12-0E91-6AD1-B4841D2B9AE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264" r="25695" b="12428"/>
            <a:stretch/>
          </p:blipFill>
          <p:spPr>
            <a:xfrm>
              <a:off x="872762" y="4908891"/>
              <a:ext cx="1078524" cy="1094586"/>
            </a:xfrm>
            <a:prstGeom prst="ellipse">
              <a:avLst/>
            </a:prstGeom>
            <a:ln w="38100">
              <a:solidFill>
                <a:schemeClr val="tx1"/>
              </a:solidFill>
            </a:ln>
            <a:effectLst>
              <a:outerShdw dist="38100" dir="2700000" algn="tl" rotWithShape="0">
                <a:prstClr val="black">
                  <a:alpha val="40000"/>
                </a:prstClr>
              </a:outerShdw>
            </a:effectLst>
          </p:spPr>
        </p:pic>
        <p:grpSp>
          <p:nvGrpSpPr>
            <p:cNvPr id="9" name="Group 8">
              <a:extLst>
                <a:ext uri="{FF2B5EF4-FFF2-40B4-BE49-F238E27FC236}">
                  <a16:creationId xmlns:a16="http://schemas.microsoft.com/office/drawing/2014/main" id="{0FC8D30C-B844-62E6-C74B-59FD56688621}"/>
                </a:ext>
              </a:extLst>
            </p:cNvPr>
            <p:cNvGrpSpPr/>
            <p:nvPr/>
          </p:nvGrpSpPr>
          <p:grpSpPr>
            <a:xfrm>
              <a:off x="1742988" y="5112131"/>
              <a:ext cx="2821453" cy="707885"/>
              <a:chOff x="2850204" y="4889751"/>
              <a:chExt cx="3099626" cy="707885"/>
            </a:xfrm>
          </p:grpSpPr>
          <p:sp>
            <p:nvSpPr>
              <p:cNvPr id="10" name="sentence box">
                <a:extLst>
                  <a:ext uri="{FF2B5EF4-FFF2-40B4-BE49-F238E27FC236}">
                    <a16:creationId xmlns:a16="http://schemas.microsoft.com/office/drawing/2014/main" id="{5EE99ECF-BF88-6A72-79EA-6499AA1B60CC}"/>
                  </a:ext>
                </a:extLst>
              </p:cNvPr>
              <p:cNvSpPr/>
              <p:nvPr/>
            </p:nvSpPr>
            <p:spPr>
              <a:xfrm>
                <a:off x="2850204" y="4889751"/>
                <a:ext cx="3099626" cy="707885"/>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entence">
                <a:extLst>
                  <a:ext uri="{FF2B5EF4-FFF2-40B4-BE49-F238E27FC236}">
                    <a16:creationId xmlns:a16="http://schemas.microsoft.com/office/drawing/2014/main" id="{DB93F495-46CC-A4C7-53B2-83DECC184212}"/>
                  </a:ext>
                </a:extLst>
              </p:cNvPr>
              <p:cNvSpPr txBox="1"/>
              <p:nvPr/>
            </p:nvSpPr>
            <p:spPr>
              <a:xfrm>
                <a:off x="2858761" y="5047625"/>
                <a:ext cx="3091069" cy="400110"/>
              </a:xfrm>
              <a:prstGeom prst="rect">
                <a:avLst/>
              </a:prstGeom>
              <a:noFill/>
            </p:spPr>
            <p:txBody>
              <a:bodyPr wrap="square" rtlCol="0">
                <a:spAutoFit/>
              </a:bodyPr>
              <a:lstStyle/>
              <a:p>
                <a:pPr algn="ctr"/>
                <a:r>
                  <a:rPr lang="en-GB" sz="2000" b="1" dirty="0">
                    <a:solidFill>
                      <a:schemeClr val="dk1"/>
                    </a:solidFill>
                  </a:rPr>
                  <a:t>Ollie swims in the sea. </a:t>
                </a:r>
              </a:p>
            </p:txBody>
          </p:sp>
        </p:grpSp>
      </p:grpSp>
      <p:grpSp>
        <p:nvGrpSpPr>
          <p:cNvPr id="18" name="1">
            <a:extLst>
              <a:ext uri="{FF2B5EF4-FFF2-40B4-BE49-F238E27FC236}">
                <a16:creationId xmlns:a16="http://schemas.microsoft.com/office/drawing/2014/main" id="{5D19EE15-A0F0-D65C-93BC-51E49CED6E3B}"/>
              </a:ext>
            </a:extLst>
          </p:cNvPr>
          <p:cNvGrpSpPr/>
          <p:nvPr/>
        </p:nvGrpSpPr>
        <p:grpSpPr>
          <a:xfrm>
            <a:off x="1212227" y="2450245"/>
            <a:ext cx="3698793" cy="1094587"/>
            <a:chOff x="865649" y="2553481"/>
            <a:chExt cx="3698793" cy="1094587"/>
          </a:xfrm>
        </p:grpSpPr>
        <p:pic>
          <p:nvPicPr>
            <p:cNvPr id="12" name="night">
              <a:extLst>
                <a:ext uri="{FF2B5EF4-FFF2-40B4-BE49-F238E27FC236}">
                  <a16:creationId xmlns:a16="http://schemas.microsoft.com/office/drawing/2014/main" id="{4E6FDB32-CA12-80E1-ED0F-36B74D9E048E}"/>
                </a:ext>
              </a:extLst>
            </p:cNvPr>
            <p:cNvPicPr>
              <a:picLocks noChangeAspect="1"/>
            </p:cNvPicPr>
            <p:nvPr/>
          </p:nvPicPr>
          <p:blipFill>
            <a:blip r:embed="rId3" cstate="print">
              <a:extLst>
                <a:ext uri="{28A0092B-C50C-407E-A947-70E740481C1C}">
                  <a14:useLocalDpi xmlns:a14="http://schemas.microsoft.com/office/drawing/2010/main" val="0"/>
                </a:ext>
              </a:extLst>
            </a:blip>
            <a:srcRect l="15148" r="15148"/>
            <a:stretch/>
          </p:blipFill>
          <p:spPr>
            <a:xfrm>
              <a:off x="865649" y="2553481"/>
              <a:ext cx="1078524" cy="1094586"/>
            </a:xfrm>
            <a:prstGeom prst="ellipse">
              <a:avLst/>
            </a:prstGeom>
            <a:ln w="38100">
              <a:solidFill>
                <a:schemeClr val="tx1"/>
              </a:solidFill>
            </a:ln>
            <a:effectLst>
              <a:outerShdw dist="38100" dir="2700000" algn="tl" rotWithShape="0">
                <a:prstClr val="black">
                  <a:alpha val="40000"/>
                </a:prstClr>
              </a:outerShdw>
            </a:effectLst>
          </p:spPr>
        </p:pic>
        <p:grpSp>
          <p:nvGrpSpPr>
            <p:cNvPr id="2" name="Group 1">
              <a:extLst>
                <a:ext uri="{FF2B5EF4-FFF2-40B4-BE49-F238E27FC236}">
                  <a16:creationId xmlns:a16="http://schemas.microsoft.com/office/drawing/2014/main" id="{D38E7610-646A-4F16-8D60-3D5689DB7B4D}"/>
                </a:ext>
              </a:extLst>
            </p:cNvPr>
            <p:cNvGrpSpPr/>
            <p:nvPr/>
          </p:nvGrpSpPr>
          <p:grpSpPr>
            <a:xfrm>
              <a:off x="1742988" y="2721114"/>
              <a:ext cx="2821454" cy="707886"/>
              <a:chOff x="2793944" y="4737398"/>
              <a:chExt cx="3099627" cy="707886"/>
            </a:xfrm>
          </p:grpSpPr>
          <p:sp>
            <p:nvSpPr>
              <p:cNvPr id="44" name="sentence box">
                <a:extLst>
                  <a:ext uri="{FF2B5EF4-FFF2-40B4-BE49-F238E27FC236}">
                    <a16:creationId xmlns:a16="http://schemas.microsoft.com/office/drawing/2014/main" id="{1492B3E2-5CAC-6F78-F5B6-5C27326EE5F9}"/>
                  </a:ext>
                </a:extLst>
              </p:cNvPr>
              <p:cNvSpPr/>
              <p:nvPr/>
            </p:nvSpPr>
            <p:spPr>
              <a:xfrm>
                <a:off x="2793945" y="4737398"/>
                <a:ext cx="3099626" cy="70788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sentence">
                <a:extLst>
                  <a:ext uri="{FF2B5EF4-FFF2-40B4-BE49-F238E27FC236}">
                    <a16:creationId xmlns:a16="http://schemas.microsoft.com/office/drawing/2014/main" id="{E27A7F1D-2188-F597-EE01-18E289B1FD3B}"/>
                  </a:ext>
                </a:extLst>
              </p:cNvPr>
              <p:cNvSpPr txBox="1"/>
              <p:nvPr/>
            </p:nvSpPr>
            <p:spPr>
              <a:xfrm>
                <a:off x="2793944" y="4893370"/>
                <a:ext cx="3091069" cy="400110"/>
              </a:xfrm>
              <a:prstGeom prst="rect">
                <a:avLst/>
              </a:prstGeom>
              <a:noFill/>
            </p:spPr>
            <p:txBody>
              <a:bodyPr wrap="square" rtlCol="0">
                <a:spAutoFit/>
              </a:bodyPr>
              <a:lstStyle/>
              <a:p>
                <a:pPr algn="ctr"/>
                <a:r>
                  <a:rPr lang="en-GB" sz="2000" b="1" dirty="0">
                    <a:solidFill>
                      <a:schemeClr val="dk1"/>
                    </a:solidFill>
                  </a:rPr>
                  <a:t>Amy goes to school. </a:t>
                </a:r>
              </a:p>
            </p:txBody>
          </p:sp>
        </p:grpSp>
        <p:pic>
          <p:nvPicPr>
            <p:cNvPr id="16" name="Picture 15">
              <a:extLst>
                <a:ext uri="{FF2B5EF4-FFF2-40B4-BE49-F238E27FC236}">
                  <a16:creationId xmlns:a16="http://schemas.microsoft.com/office/drawing/2014/main" id="{3B124D42-921F-B772-73CF-C33CE47E04C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4000" t="-17075" r="-28256" b="49660"/>
            <a:stretch/>
          </p:blipFill>
          <p:spPr>
            <a:xfrm>
              <a:off x="872761" y="2553482"/>
              <a:ext cx="1071411" cy="1094586"/>
            </a:xfrm>
            <a:prstGeom prst="ellipse">
              <a:avLst/>
            </a:prstGeom>
          </p:spPr>
        </p:pic>
      </p:grpSp>
      <p:grpSp>
        <p:nvGrpSpPr>
          <p:cNvPr id="25" name="2">
            <a:extLst>
              <a:ext uri="{FF2B5EF4-FFF2-40B4-BE49-F238E27FC236}">
                <a16:creationId xmlns:a16="http://schemas.microsoft.com/office/drawing/2014/main" id="{1CBA1791-28AF-7B17-CF69-C036822A240C}"/>
              </a:ext>
            </a:extLst>
          </p:cNvPr>
          <p:cNvGrpSpPr/>
          <p:nvPr/>
        </p:nvGrpSpPr>
        <p:grpSpPr>
          <a:xfrm>
            <a:off x="1212227" y="3686820"/>
            <a:ext cx="3712516" cy="1100269"/>
            <a:chOff x="865649" y="3738438"/>
            <a:chExt cx="3712516" cy="1100269"/>
          </a:xfrm>
        </p:grpSpPr>
        <p:pic>
          <p:nvPicPr>
            <p:cNvPr id="13" name="night">
              <a:extLst>
                <a:ext uri="{FF2B5EF4-FFF2-40B4-BE49-F238E27FC236}">
                  <a16:creationId xmlns:a16="http://schemas.microsoft.com/office/drawing/2014/main" id="{01D71F48-FCE7-B1FC-8574-4944068FC6E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112" t="54876" r="2112" b="-7876"/>
            <a:stretch/>
          </p:blipFill>
          <p:spPr>
            <a:xfrm>
              <a:off x="865649" y="3738438"/>
              <a:ext cx="1078524" cy="1094586"/>
            </a:xfrm>
            <a:prstGeom prst="ellipse">
              <a:avLst/>
            </a:prstGeom>
            <a:solidFill>
              <a:schemeClr val="accent4">
                <a:lumMod val="60000"/>
                <a:lumOff val="40000"/>
              </a:schemeClr>
            </a:solidFill>
            <a:ln w="38100">
              <a:solidFill>
                <a:schemeClr val="tx1"/>
              </a:solidFill>
            </a:ln>
            <a:effectLst>
              <a:outerShdw dist="38100" dir="2700000" algn="tl" rotWithShape="0">
                <a:prstClr val="black">
                  <a:alpha val="40000"/>
                </a:prstClr>
              </a:outerShdw>
            </a:effectLst>
          </p:spPr>
        </p:pic>
        <p:grpSp>
          <p:nvGrpSpPr>
            <p:cNvPr id="5" name="Group 4">
              <a:extLst>
                <a:ext uri="{FF2B5EF4-FFF2-40B4-BE49-F238E27FC236}">
                  <a16:creationId xmlns:a16="http://schemas.microsoft.com/office/drawing/2014/main" id="{788DCBBB-A742-71B9-88BA-6CA2E96FF576}"/>
                </a:ext>
              </a:extLst>
            </p:cNvPr>
            <p:cNvGrpSpPr/>
            <p:nvPr/>
          </p:nvGrpSpPr>
          <p:grpSpPr>
            <a:xfrm>
              <a:off x="1742988" y="3937472"/>
              <a:ext cx="2835177" cy="718438"/>
              <a:chOff x="2850204" y="4892920"/>
              <a:chExt cx="3114703" cy="718438"/>
            </a:xfrm>
          </p:grpSpPr>
          <p:sp>
            <p:nvSpPr>
              <p:cNvPr id="7" name="sentence box">
                <a:extLst>
                  <a:ext uri="{FF2B5EF4-FFF2-40B4-BE49-F238E27FC236}">
                    <a16:creationId xmlns:a16="http://schemas.microsoft.com/office/drawing/2014/main" id="{0E0EF14A-66E8-1383-8E4E-90D0EE612F92}"/>
                  </a:ext>
                </a:extLst>
              </p:cNvPr>
              <p:cNvSpPr/>
              <p:nvPr/>
            </p:nvSpPr>
            <p:spPr>
              <a:xfrm>
                <a:off x="2850204" y="4892920"/>
                <a:ext cx="3099626" cy="70788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entence">
                <a:extLst>
                  <a:ext uri="{FF2B5EF4-FFF2-40B4-BE49-F238E27FC236}">
                    <a16:creationId xmlns:a16="http://schemas.microsoft.com/office/drawing/2014/main" id="{A6546F39-5353-C471-5487-2D798C9456F0}"/>
                  </a:ext>
                </a:extLst>
              </p:cNvPr>
              <p:cNvSpPr txBox="1"/>
              <p:nvPr/>
            </p:nvSpPr>
            <p:spPr>
              <a:xfrm>
                <a:off x="2873838" y="4903472"/>
                <a:ext cx="3091069" cy="707886"/>
              </a:xfrm>
              <a:prstGeom prst="rect">
                <a:avLst/>
              </a:prstGeom>
              <a:noFill/>
            </p:spPr>
            <p:txBody>
              <a:bodyPr wrap="square" rtlCol="0">
                <a:spAutoFit/>
              </a:bodyPr>
              <a:lstStyle/>
              <a:p>
                <a:pPr algn="ctr"/>
                <a:r>
                  <a:rPr lang="en-GB" sz="2000" b="1" dirty="0">
                    <a:solidFill>
                      <a:schemeClr val="dk1"/>
                    </a:solidFill>
                  </a:rPr>
                  <a:t>Laura likes to play football. </a:t>
                </a:r>
              </a:p>
            </p:txBody>
          </p:sp>
        </p:grpSp>
        <p:pic>
          <p:nvPicPr>
            <p:cNvPr id="17" name="night">
              <a:extLst>
                <a:ext uri="{FF2B5EF4-FFF2-40B4-BE49-F238E27FC236}">
                  <a16:creationId xmlns:a16="http://schemas.microsoft.com/office/drawing/2014/main" id="{729C2814-F32B-9B6D-84F1-5C5883F3360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8228" t="78537" r="-11343" b="-7876"/>
            <a:stretch/>
          </p:blipFill>
          <p:spPr>
            <a:xfrm>
              <a:off x="1406180" y="4232786"/>
              <a:ext cx="680716" cy="605921"/>
            </a:xfrm>
            <a:prstGeom prst="ellipse">
              <a:avLst/>
            </a:prstGeom>
            <a:noFill/>
          </p:spPr>
        </p:pic>
      </p:grpSp>
      <p:grpSp>
        <p:nvGrpSpPr>
          <p:cNvPr id="71" name="arrow">
            <a:extLst>
              <a:ext uri="{FF2B5EF4-FFF2-40B4-BE49-F238E27FC236}">
                <a16:creationId xmlns:a16="http://schemas.microsoft.com/office/drawing/2014/main" id="{D20507D0-5B7F-A1BA-CFA1-1B71B7AC8191}"/>
              </a:ext>
            </a:extLst>
          </p:cNvPr>
          <p:cNvGrpSpPr/>
          <p:nvPr/>
        </p:nvGrpSpPr>
        <p:grpSpPr>
          <a:xfrm rot="21203582">
            <a:off x="5763159" y="1961179"/>
            <a:ext cx="2184142" cy="1101812"/>
            <a:chOff x="5781248" y="2050026"/>
            <a:chExt cx="2184142" cy="1101812"/>
          </a:xfrm>
          <a:effectLst>
            <a:outerShdw dist="38100" dir="2700000" algn="tl" rotWithShape="0">
              <a:prstClr val="black">
                <a:alpha val="40000"/>
              </a:prstClr>
            </a:outerShdw>
          </a:effectLst>
        </p:grpSpPr>
        <p:sp>
          <p:nvSpPr>
            <p:cNvPr id="38" name="Arrow: Left 37">
              <a:extLst>
                <a:ext uri="{FF2B5EF4-FFF2-40B4-BE49-F238E27FC236}">
                  <a16:creationId xmlns:a16="http://schemas.microsoft.com/office/drawing/2014/main" id="{AFCD4FE6-323E-6228-3096-6851930882AA}"/>
                </a:ext>
              </a:extLst>
            </p:cNvPr>
            <p:cNvSpPr/>
            <p:nvPr/>
          </p:nvSpPr>
          <p:spPr>
            <a:xfrm>
              <a:off x="5781248" y="2050026"/>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7" name="Group 66">
              <a:extLst>
                <a:ext uri="{FF2B5EF4-FFF2-40B4-BE49-F238E27FC236}">
                  <a16:creationId xmlns:a16="http://schemas.microsoft.com/office/drawing/2014/main" id="{1E12F4B6-3972-FF09-2916-428B3561ED4D}"/>
                </a:ext>
              </a:extLst>
            </p:cNvPr>
            <p:cNvGrpSpPr/>
            <p:nvPr/>
          </p:nvGrpSpPr>
          <p:grpSpPr>
            <a:xfrm>
              <a:off x="6487275" y="2276345"/>
              <a:ext cx="1345603" cy="614233"/>
              <a:chOff x="6457779" y="2276345"/>
              <a:chExt cx="1345603" cy="614233"/>
            </a:xfrm>
          </p:grpSpPr>
          <p:grpSp>
            <p:nvGrpSpPr>
              <p:cNvPr id="65" name="Group 64">
                <a:extLst>
                  <a:ext uri="{FF2B5EF4-FFF2-40B4-BE49-F238E27FC236}">
                    <a16:creationId xmlns:a16="http://schemas.microsoft.com/office/drawing/2014/main" id="{91CA67B9-0B02-169C-FDE2-CF3B2B3EC296}"/>
                  </a:ext>
                </a:extLst>
              </p:cNvPr>
              <p:cNvGrpSpPr/>
              <p:nvPr/>
            </p:nvGrpSpPr>
            <p:grpSpPr>
              <a:xfrm>
                <a:off x="6457779" y="2276345"/>
                <a:ext cx="1345603" cy="614233"/>
                <a:chOff x="6457779" y="2276345"/>
                <a:chExt cx="1345603" cy="614233"/>
              </a:xfrm>
            </p:grpSpPr>
            <p:sp>
              <p:nvSpPr>
                <p:cNvPr id="41" name="Oval 40">
                  <a:extLst>
                    <a:ext uri="{FF2B5EF4-FFF2-40B4-BE49-F238E27FC236}">
                      <a16:creationId xmlns:a16="http://schemas.microsoft.com/office/drawing/2014/main" id="{84468F48-D34C-CB39-8EE3-8CE5F5D830AB}"/>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F271B8B5-A05C-E682-B106-24289EEA425D}"/>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0BDE2624-DCB0-96C8-906F-ABFE170F3B5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FA54A0EE-DADD-414C-7F9F-A9268CCBB65A}"/>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698CDB92-C515-97CA-5250-80B3D14C8B2D}"/>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576538EF-391F-017A-AC95-1BC071A5FD4F}"/>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32A55C13-89A2-5200-AC23-96EBC66A1388}"/>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52BDBDE1-B43F-582B-E49F-12515568F0AE}"/>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107EC0CE-7ADC-F0E8-B076-EB2AD26B727A}"/>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D84917BE-E9B4-97BF-B4A6-22A1826BC295}"/>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6" name="Oval 65">
                <a:extLst>
                  <a:ext uri="{FF2B5EF4-FFF2-40B4-BE49-F238E27FC236}">
                    <a16:creationId xmlns:a16="http://schemas.microsoft.com/office/drawing/2014/main" id="{398DF5BA-373A-8933-2B17-86E7003BB090}"/>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8" name="Oval 67">
              <a:extLst>
                <a:ext uri="{FF2B5EF4-FFF2-40B4-BE49-F238E27FC236}">
                  <a16:creationId xmlns:a16="http://schemas.microsoft.com/office/drawing/2014/main" id="{346AB9FD-9B46-0EEF-A9D9-FFAE66FE04AB}"/>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0DA4384C-273E-8943-2669-405EDD1121B6}"/>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extLst>
                <a:ext uri="{FF2B5EF4-FFF2-40B4-BE49-F238E27FC236}">
                  <a16:creationId xmlns:a16="http://schemas.microsoft.com/office/drawing/2014/main" id="{9E21A1E6-438E-F08D-03D8-70BBBF8096CA}"/>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520625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randombar(horizontal)">
                                      <p:cBhvr>
                                        <p:cTn id="13" dur="500"/>
                                        <p:tgtEl>
                                          <p:spTgt spid="37"/>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randombar(horizontal)">
                                      <p:cBhvr>
                                        <p:cTn id="18" dur="500"/>
                                        <p:tgtEl>
                                          <p:spTgt spid="18"/>
                                        </p:tgtEl>
                                      </p:cBhvr>
                                    </p:animEffect>
                                  </p:childTnLst>
                                </p:cTn>
                              </p:par>
                              <p:par>
                                <p:cTn id="19" presetID="14" presetClass="entr" presetSubtype="10"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randombar(horizontal)">
                                      <p:cBhvr>
                                        <p:cTn id="21" dur="500"/>
                                        <p:tgtEl>
                                          <p:spTgt spid="25"/>
                                        </p:tgtEl>
                                      </p:cBhvr>
                                    </p:animEffect>
                                  </p:childTnLst>
                                </p:cTn>
                              </p:par>
                              <p:par>
                                <p:cTn id="22" presetID="14" presetClass="entr" presetSubtype="10"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randombar(horizontal)">
                                      <p:cBhvr>
                                        <p:cTn id="24" dur="500"/>
                                        <p:tgtEl>
                                          <p:spTgt spid="28"/>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71"/>
                                        </p:tgtEl>
                                        <p:attrNameLst>
                                          <p:attrName>style.visibility</p:attrName>
                                        </p:attrNameLst>
                                      </p:cBhvr>
                                      <p:to>
                                        <p:strVal val="visible"/>
                                      </p:to>
                                    </p:set>
                                    <p:animEffect transition="in" filter="randombar(horizontal)">
                                      <p:cBhvr>
                                        <p:cTn id="29" dur="500"/>
                                        <p:tgtEl>
                                          <p:spTgt spid="71"/>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randombar(horizontal)">
                                      <p:cBhvr>
                                        <p:cTn id="32" dur="500"/>
                                        <p:tgtEl>
                                          <p:spTgt spid="56"/>
                                        </p:tgtEl>
                                      </p:cBhvr>
                                    </p:animEffect>
                                  </p:childTnLst>
                                </p:cTn>
                              </p:par>
                            </p:childTnLst>
                          </p:cTn>
                        </p:par>
                        <p:par>
                          <p:cTn id="33" fill="hold">
                            <p:stCondLst>
                              <p:cond delay="500"/>
                            </p:stCondLst>
                            <p:childTnLst>
                              <p:par>
                                <p:cTn id="34" presetID="14" presetClass="entr" presetSubtype="10" fill="hold" nodeType="after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randombar(horizontal)">
                                      <p:cBhvr>
                                        <p:cTn id="36" dur="500"/>
                                        <p:tgtEl>
                                          <p:spTgt spid="48"/>
                                        </p:tgtEl>
                                      </p:cBhvr>
                                    </p:animEffect>
                                  </p:childTnLst>
                                </p:cTn>
                              </p:par>
                            </p:childTnLst>
                          </p:cTn>
                        </p:par>
                        <p:par>
                          <p:cTn id="37" fill="hold">
                            <p:stCondLst>
                              <p:cond delay="1000"/>
                            </p:stCondLst>
                            <p:childTnLst>
                              <p:par>
                                <p:cTn id="38" presetID="32" presetClass="emph" presetSubtype="0" fill="hold" nodeType="afterEffect">
                                  <p:stCondLst>
                                    <p:cond delay="0"/>
                                  </p:stCondLst>
                                  <p:childTnLst>
                                    <p:animRot by="120000">
                                      <p:cBhvr>
                                        <p:cTn id="39" dur="100" fill="hold">
                                          <p:stCondLst>
                                            <p:cond delay="0"/>
                                          </p:stCondLst>
                                        </p:cTn>
                                        <p:tgtEl>
                                          <p:spTgt spid="71"/>
                                        </p:tgtEl>
                                        <p:attrNameLst>
                                          <p:attrName>r</p:attrName>
                                        </p:attrNameLst>
                                      </p:cBhvr>
                                    </p:animRot>
                                    <p:animRot by="-240000">
                                      <p:cBhvr>
                                        <p:cTn id="40" dur="200" fill="hold">
                                          <p:stCondLst>
                                            <p:cond delay="200"/>
                                          </p:stCondLst>
                                        </p:cTn>
                                        <p:tgtEl>
                                          <p:spTgt spid="71"/>
                                        </p:tgtEl>
                                        <p:attrNameLst>
                                          <p:attrName>r</p:attrName>
                                        </p:attrNameLst>
                                      </p:cBhvr>
                                    </p:animRot>
                                    <p:animRot by="240000">
                                      <p:cBhvr>
                                        <p:cTn id="41" dur="200" fill="hold">
                                          <p:stCondLst>
                                            <p:cond delay="400"/>
                                          </p:stCondLst>
                                        </p:cTn>
                                        <p:tgtEl>
                                          <p:spTgt spid="71"/>
                                        </p:tgtEl>
                                        <p:attrNameLst>
                                          <p:attrName>r</p:attrName>
                                        </p:attrNameLst>
                                      </p:cBhvr>
                                    </p:animRot>
                                    <p:animRot by="-240000">
                                      <p:cBhvr>
                                        <p:cTn id="42" dur="200" fill="hold">
                                          <p:stCondLst>
                                            <p:cond delay="600"/>
                                          </p:stCondLst>
                                        </p:cTn>
                                        <p:tgtEl>
                                          <p:spTgt spid="71"/>
                                        </p:tgtEl>
                                        <p:attrNameLst>
                                          <p:attrName>r</p:attrName>
                                        </p:attrNameLst>
                                      </p:cBhvr>
                                    </p:animRot>
                                    <p:animRot by="120000">
                                      <p:cBhvr>
                                        <p:cTn id="43" dur="200" fill="hold">
                                          <p:stCondLst>
                                            <p:cond delay="800"/>
                                          </p:stCondLst>
                                        </p:cTn>
                                        <p:tgtEl>
                                          <p:spTgt spid="71"/>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51"/>
                                        </p:tgtEl>
                                        <p:attrNameLst>
                                          <p:attrName>style.visibility</p:attrName>
                                        </p:attrNameLst>
                                      </p:cBhvr>
                                      <p:to>
                                        <p:strVal val="visible"/>
                                      </p:to>
                                    </p:set>
                                    <p:animEffect transition="in" filter="randombar(horizontal)">
                                      <p:cBhvr>
                                        <p:cTn id="48"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background">
            <a:extLst>
              <a:ext uri="{FF2B5EF4-FFF2-40B4-BE49-F238E27FC236}">
                <a16:creationId xmlns:a16="http://schemas.microsoft.com/office/drawing/2014/main" id="{F17B2235-D5AF-97F3-6282-E2E01D773182}"/>
              </a:ext>
            </a:extLst>
          </p:cNvPr>
          <p:cNvSpPr/>
          <p:nvPr/>
        </p:nvSpPr>
        <p:spPr>
          <a:xfrm>
            <a:off x="759701" y="3793588"/>
            <a:ext cx="7596886" cy="2368879"/>
          </a:xfrm>
          <a:prstGeom prst="rect">
            <a:avLst/>
          </a:prstGeom>
          <a:solidFill>
            <a:srgbClr val="D6BB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3" name="night">
            <a:extLst>
              <a:ext uri="{FF2B5EF4-FFF2-40B4-BE49-F238E27FC236}">
                <a16:creationId xmlns:a16="http://schemas.microsoft.com/office/drawing/2014/main" id="{E7D9C04D-5D9C-7F57-18EB-2E107A4BA7D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0919" b="29557"/>
          <a:stretch/>
        </p:blipFill>
        <p:spPr>
          <a:xfrm rot="6740996">
            <a:off x="3058563" y="3922622"/>
            <a:ext cx="3279316" cy="3328153"/>
          </a:xfrm>
          <a:prstGeom prst="chord">
            <a:avLst/>
          </a:prstGeom>
        </p:spPr>
      </p:pic>
      <p:grpSp>
        <p:nvGrpSpPr>
          <p:cNvPr id="34" name="header">
            <a:extLst>
              <a:ext uri="{FF2B5EF4-FFF2-40B4-BE49-F238E27FC236}">
                <a16:creationId xmlns:a16="http://schemas.microsoft.com/office/drawing/2014/main" id="{2FC5A8AC-FAA3-EAB6-EB36-1B328711F541}"/>
              </a:ext>
            </a:extLst>
          </p:cNvPr>
          <p:cNvGrpSpPr/>
          <p:nvPr/>
        </p:nvGrpSpPr>
        <p:grpSpPr>
          <a:xfrm>
            <a:off x="1507988" y="-362026"/>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17158"/>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Subordinate Clauses</a:t>
              </a:r>
            </a:p>
          </p:txBody>
        </p:sp>
      </p:grpSp>
      <p:grpSp>
        <p:nvGrpSpPr>
          <p:cNvPr id="37" name="textbox">
            <a:extLst>
              <a:ext uri="{FF2B5EF4-FFF2-40B4-BE49-F238E27FC236}">
                <a16:creationId xmlns:a16="http://schemas.microsoft.com/office/drawing/2014/main" id="{9EAC111D-1DA5-EA10-D3FC-CAC870333377}"/>
              </a:ext>
            </a:extLst>
          </p:cNvPr>
          <p:cNvGrpSpPr/>
          <p:nvPr/>
        </p:nvGrpSpPr>
        <p:grpSpPr>
          <a:xfrm>
            <a:off x="903607" y="1659694"/>
            <a:ext cx="3815350" cy="1961774"/>
            <a:chOff x="834886" y="1952341"/>
            <a:chExt cx="7394713" cy="1961774"/>
          </a:xfrm>
        </p:grpSpPr>
        <p:sp>
          <p:nvSpPr>
            <p:cNvPr id="36" name="Rectangle 35">
              <a:extLst>
                <a:ext uri="{FF2B5EF4-FFF2-40B4-BE49-F238E27FC236}">
                  <a16:creationId xmlns:a16="http://schemas.microsoft.com/office/drawing/2014/main" id="{E561BA19-EED1-8CEE-120D-DAD409955AEE}"/>
                </a:ext>
              </a:extLst>
            </p:cNvPr>
            <p:cNvSpPr/>
            <p:nvPr/>
          </p:nvSpPr>
          <p:spPr>
            <a:xfrm>
              <a:off x="834886" y="1952341"/>
              <a:ext cx="7394713" cy="1961774"/>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A7959626-3588-7663-1381-A89A231A706B}"/>
                </a:ext>
              </a:extLst>
            </p:cNvPr>
            <p:cNvSpPr txBox="1"/>
            <p:nvPr/>
          </p:nvSpPr>
          <p:spPr>
            <a:xfrm>
              <a:off x="1099151" y="2059907"/>
              <a:ext cx="6940568" cy="1754326"/>
            </a:xfrm>
            <a:prstGeom prst="rect">
              <a:avLst/>
            </a:prstGeom>
            <a:noFill/>
          </p:spPr>
          <p:txBody>
            <a:bodyPr wrap="square" rtlCol="0">
              <a:spAutoFit/>
            </a:bodyPr>
            <a:lstStyle/>
            <a:p>
              <a:r>
                <a:rPr lang="en-GB" dirty="0">
                  <a:solidFill>
                    <a:schemeClr val="dk1"/>
                  </a:solidFill>
                </a:rPr>
                <a:t>A subordinate clause is a group of words that contain a subject and a verb. A subordinate clause does not make sense on its own and usually depends on the main clause to make sense.</a:t>
              </a:r>
            </a:p>
          </p:txBody>
        </p:sp>
      </p:grpSp>
      <p:grpSp>
        <p:nvGrpSpPr>
          <p:cNvPr id="48" name="texybox 2">
            <a:extLst>
              <a:ext uri="{FF2B5EF4-FFF2-40B4-BE49-F238E27FC236}">
                <a16:creationId xmlns:a16="http://schemas.microsoft.com/office/drawing/2014/main" id="{FD2609E3-E66B-F5F9-C1CD-42A3A3C7CEBD}"/>
              </a:ext>
            </a:extLst>
          </p:cNvPr>
          <p:cNvGrpSpPr/>
          <p:nvPr/>
        </p:nvGrpSpPr>
        <p:grpSpPr>
          <a:xfrm>
            <a:off x="4934735" y="1652474"/>
            <a:ext cx="3228731" cy="1967182"/>
            <a:chOff x="-2087404" y="2102256"/>
            <a:chExt cx="8875033" cy="1688951"/>
          </a:xfrm>
        </p:grpSpPr>
        <p:sp>
          <p:nvSpPr>
            <p:cNvPr id="49" name="Rectangle 48">
              <a:extLst>
                <a:ext uri="{FF2B5EF4-FFF2-40B4-BE49-F238E27FC236}">
                  <a16:creationId xmlns:a16="http://schemas.microsoft.com/office/drawing/2014/main" id="{8604BFC2-4DEF-25D3-085A-CFC5A579C82B}"/>
                </a:ext>
              </a:extLst>
            </p:cNvPr>
            <p:cNvSpPr/>
            <p:nvPr/>
          </p:nvSpPr>
          <p:spPr>
            <a:xfrm>
              <a:off x="-2087404" y="2102256"/>
              <a:ext cx="8875033" cy="1688951"/>
            </a:xfrm>
            <a:prstGeom prst="rect">
              <a:avLst/>
            </a:prstGeom>
            <a:solidFill>
              <a:srgbClr val="AFDEF9"/>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a:extLst>
                <a:ext uri="{FF2B5EF4-FFF2-40B4-BE49-F238E27FC236}">
                  <a16:creationId xmlns:a16="http://schemas.microsoft.com/office/drawing/2014/main" id="{98AB24CE-3597-7023-BFAB-B8724344F0FE}"/>
                </a:ext>
              </a:extLst>
            </p:cNvPr>
            <p:cNvSpPr txBox="1"/>
            <p:nvPr/>
          </p:nvSpPr>
          <p:spPr>
            <a:xfrm>
              <a:off x="-1797667" y="2190285"/>
              <a:ext cx="8254584" cy="1506200"/>
            </a:xfrm>
            <a:prstGeom prst="rect">
              <a:avLst/>
            </a:prstGeom>
            <a:noFill/>
          </p:spPr>
          <p:txBody>
            <a:bodyPr wrap="square" rtlCol="0">
              <a:spAutoFit/>
            </a:bodyPr>
            <a:lstStyle/>
            <a:p>
              <a:r>
                <a:rPr lang="en-GB" dirty="0">
                  <a:solidFill>
                    <a:schemeClr val="dk1"/>
                  </a:solidFill>
                </a:rPr>
                <a:t>The subordinate clause can appear at the beginning, middle or end of a sentence and usually begins with </a:t>
              </a:r>
              <a:br>
                <a:rPr lang="en-GB" dirty="0">
                  <a:solidFill>
                    <a:schemeClr val="dk1"/>
                  </a:solidFill>
                </a:rPr>
              </a:br>
              <a:r>
                <a:rPr lang="en-GB" dirty="0">
                  <a:solidFill>
                    <a:schemeClr val="dk1"/>
                  </a:solidFill>
                </a:rPr>
                <a:t>a subordinating </a:t>
              </a:r>
              <a:br>
                <a:rPr lang="en-GB" dirty="0">
                  <a:solidFill>
                    <a:schemeClr val="dk1"/>
                  </a:solidFill>
                </a:rPr>
              </a:br>
              <a:r>
                <a:rPr lang="en-GB" dirty="0">
                  <a:solidFill>
                    <a:schemeClr val="dk1"/>
                  </a:solidFill>
                </a:rPr>
                <a:t>conjunction. </a:t>
              </a:r>
            </a:p>
          </p:txBody>
        </p:sp>
      </p:grpSp>
      <p:grpSp>
        <p:nvGrpSpPr>
          <p:cNvPr id="2" name="1">
            <a:extLst>
              <a:ext uri="{FF2B5EF4-FFF2-40B4-BE49-F238E27FC236}">
                <a16:creationId xmlns:a16="http://schemas.microsoft.com/office/drawing/2014/main" id="{D38E7610-646A-4F16-8D60-3D5689DB7B4D}"/>
              </a:ext>
            </a:extLst>
          </p:cNvPr>
          <p:cNvGrpSpPr/>
          <p:nvPr/>
        </p:nvGrpSpPr>
        <p:grpSpPr>
          <a:xfrm>
            <a:off x="889669" y="4292073"/>
            <a:ext cx="6890607" cy="490742"/>
            <a:chOff x="2793944" y="4737398"/>
            <a:chExt cx="5537467" cy="642261"/>
          </a:xfrm>
        </p:grpSpPr>
        <p:sp>
          <p:nvSpPr>
            <p:cNvPr id="44" name="sentence box">
              <a:extLst>
                <a:ext uri="{FF2B5EF4-FFF2-40B4-BE49-F238E27FC236}">
                  <a16:creationId xmlns:a16="http://schemas.microsoft.com/office/drawing/2014/main" id="{1492B3E2-5CAC-6F78-F5B6-5C27326EE5F9}"/>
                </a:ext>
              </a:extLst>
            </p:cNvPr>
            <p:cNvSpPr/>
            <p:nvPr/>
          </p:nvSpPr>
          <p:spPr>
            <a:xfrm>
              <a:off x="2793945" y="4737398"/>
              <a:ext cx="5537466" cy="642261"/>
            </a:xfrm>
            <a:prstGeom prst="rect">
              <a:avLst/>
            </a:prstGeom>
            <a:gradFill>
              <a:gsLst>
                <a:gs pos="95000">
                  <a:schemeClr val="accent1">
                    <a:lumMod val="5000"/>
                    <a:lumOff val="95000"/>
                  </a:schemeClr>
                </a:gs>
                <a:gs pos="100000">
                  <a:srgbClr val="AFDEF9"/>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sentence">
              <a:extLst>
                <a:ext uri="{FF2B5EF4-FFF2-40B4-BE49-F238E27FC236}">
                  <a16:creationId xmlns:a16="http://schemas.microsoft.com/office/drawing/2014/main" id="{E27A7F1D-2188-F597-EE01-18E289B1FD3B}"/>
                </a:ext>
              </a:extLst>
            </p:cNvPr>
            <p:cNvSpPr txBox="1"/>
            <p:nvPr/>
          </p:nvSpPr>
          <p:spPr>
            <a:xfrm>
              <a:off x="2793944" y="4840490"/>
              <a:ext cx="5491178" cy="369332"/>
            </a:xfrm>
            <a:prstGeom prst="rect">
              <a:avLst/>
            </a:prstGeom>
            <a:noFill/>
          </p:spPr>
          <p:txBody>
            <a:bodyPr wrap="square" rtlCol="0">
              <a:spAutoFit/>
            </a:bodyPr>
            <a:lstStyle/>
            <a:p>
              <a:pPr algn="ctr"/>
              <a:r>
                <a:rPr lang="en-GB" b="1" dirty="0">
                  <a:solidFill>
                    <a:schemeClr val="dk1"/>
                  </a:solidFill>
                </a:rPr>
                <a:t>Although it was raining, </a:t>
              </a:r>
              <a:r>
                <a:rPr lang="en-GB" dirty="0">
                  <a:solidFill>
                    <a:schemeClr val="dk1"/>
                  </a:solidFill>
                </a:rPr>
                <a:t>the bats flew across the evening sky.</a:t>
              </a:r>
            </a:p>
          </p:txBody>
        </p:sp>
      </p:grpSp>
      <p:grpSp>
        <p:nvGrpSpPr>
          <p:cNvPr id="71" name="arrow">
            <a:extLst>
              <a:ext uri="{FF2B5EF4-FFF2-40B4-BE49-F238E27FC236}">
                <a16:creationId xmlns:a16="http://schemas.microsoft.com/office/drawing/2014/main" id="{D20507D0-5B7F-A1BA-CFA1-1B71B7AC8191}"/>
              </a:ext>
            </a:extLst>
          </p:cNvPr>
          <p:cNvGrpSpPr/>
          <p:nvPr/>
        </p:nvGrpSpPr>
        <p:grpSpPr>
          <a:xfrm rot="20808197">
            <a:off x="6774389" y="2898902"/>
            <a:ext cx="1474688" cy="743921"/>
            <a:chOff x="5781248" y="2050026"/>
            <a:chExt cx="2184142" cy="1101812"/>
          </a:xfrm>
          <a:effectLst>
            <a:outerShdw dist="38100" dir="2700000" algn="tl" rotWithShape="0">
              <a:prstClr val="black">
                <a:alpha val="40000"/>
              </a:prstClr>
            </a:outerShdw>
          </a:effectLst>
        </p:grpSpPr>
        <p:sp>
          <p:nvSpPr>
            <p:cNvPr id="38" name="Arrow: Left 37">
              <a:extLst>
                <a:ext uri="{FF2B5EF4-FFF2-40B4-BE49-F238E27FC236}">
                  <a16:creationId xmlns:a16="http://schemas.microsoft.com/office/drawing/2014/main" id="{AFCD4FE6-323E-6228-3096-6851930882AA}"/>
                </a:ext>
              </a:extLst>
            </p:cNvPr>
            <p:cNvSpPr/>
            <p:nvPr/>
          </p:nvSpPr>
          <p:spPr>
            <a:xfrm>
              <a:off x="5781248" y="2050026"/>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7" name="Group 66">
              <a:extLst>
                <a:ext uri="{FF2B5EF4-FFF2-40B4-BE49-F238E27FC236}">
                  <a16:creationId xmlns:a16="http://schemas.microsoft.com/office/drawing/2014/main" id="{1E12F4B6-3972-FF09-2916-428B3561ED4D}"/>
                </a:ext>
              </a:extLst>
            </p:cNvPr>
            <p:cNvGrpSpPr/>
            <p:nvPr/>
          </p:nvGrpSpPr>
          <p:grpSpPr>
            <a:xfrm>
              <a:off x="6487275" y="2276345"/>
              <a:ext cx="1345603" cy="614233"/>
              <a:chOff x="6457779" y="2276345"/>
              <a:chExt cx="1345603" cy="614233"/>
            </a:xfrm>
          </p:grpSpPr>
          <p:grpSp>
            <p:nvGrpSpPr>
              <p:cNvPr id="65" name="Group 64">
                <a:extLst>
                  <a:ext uri="{FF2B5EF4-FFF2-40B4-BE49-F238E27FC236}">
                    <a16:creationId xmlns:a16="http://schemas.microsoft.com/office/drawing/2014/main" id="{91CA67B9-0B02-169C-FDE2-CF3B2B3EC296}"/>
                  </a:ext>
                </a:extLst>
              </p:cNvPr>
              <p:cNvGrpSpPr/>
              <p:nvPr/>
            </p:nvGrpSpPr>
            <p:grpSpPr>
              <a:xfrm>
                <a:off x="6457779" y="2276345"/>
                <a:ext cx="1345603" cy="614233"/>
                <a:chOff x="6457779" y="2276345"/>
                <a:chExt cx="1345603" cy="614233"/>
              </a:xfrm>
            </p:grpSpPr>
            <p:sp>
              <p:nvSpPr>
                <p:cNvPr id="41" name="Oval 40">
                  <a:extLst>
                    <a:ext uri="{FF2B5EF4-FFF2-40B4-BE49-F238E27FC236}">
                      <a16:creationId xmlns:a16="http://schemas.microsoft.com/office/drawing/2014/main" id="{84468F48-D34C-CB39-8EE3-8CE5F5D830AB}"/>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F271B8B5-A05C-E682-B106-24289EEA425D}"/>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0BDE2624-DCB0-96C8-906F-ABFE170F3B5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FA54A0EE-DADD-414C-7F9F-A9268CCBB65A}"/>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698CDB92-C515-97CA-5250-80B3D14C8B2D}"/>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576538EF-391F-017A-AC95-1BC071A5FD4F}"/>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32A55C13-89A2-5200-AC23-96EBC66A1388}"/>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52BDBDE1-B43F-582B-E49F-12515568F0AE}"/>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107EC0CE-7ADC-F0E8-B076-EB2AD26B727A}"/>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D84917BE-E9B4-97BF-B4A6-22A1826BC295}"/>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6" name="Oval 65">
                <a:extLst>
                  <a:ext uri="{FF2B5EF4-FFF2-40B4-BE49-F238E27FC236}">
                    <a16:creationId xmlns:a16="http://schemas.microsoft.com/office/drawing/2014/main" id="{398DF5BA-373A-8933-2B17-86E7003BB090}"/>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8" name="Oval 67">
              <a:extLst>
                <a:ext uri="{FF2B5EF4-FFF2-40B4-BE49-F238E27FC236}">
                  <a16:creationId xmlns:a16="http://schemas.microsoft.com/office/drawing/2014/main" id="{346AB9FD-9B46-0EEF-A9D9-FFAE66FE04AB}"/>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0DA4384C-273E-8943-2669-405EDD1121B6}"/>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extLst>
                <a:ext uri="{FF2B5EF4-FFF2-40B4-BE49-F238E27FC236}">
                  <a16:creationId xmlns:a16="http://schemas.microsoft.com/office/drawing/2014/main" id="{9E21A1E6-438E-F08D-03D8-70BBBF8096CA}"/>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9" name="2">
            <a:extLst>
              <a:ext uri="{FF2B5EF4-FFF2-40B4-BE49-F238E27FC236}">
                <a16:creationId xmlns:a16="http://schemas.microsoft.com/office/drawing/2014/main" id="{C0A77FFA-3206-FEC5-EC14-307CA12F292F}"/>
              </a:ext>
            </a:extLst>
          </p:cNvPr>
          <p:cNvGrpSpPr/>
          <p:nvPr/>
        </p:nvGrpSpPr>
        <p:grpSpPr>
          <a:xfrm>
            <a:off x="1324014" y="4942722"/>
            <a:ext cx="6890607" cy="490742"/>
            <a:chOff x="2793944" y="4737398"/>
            <a:chExt cx="5537467" cy="642261"/>
          </a:xfrm>
        </p:grpSpPr>
        <p:sp>
          <p:nvSpPr>
            <p:cNvPr id="40" name="sentence box">
              <a:extLst>
                <a:ext uri="{FF2B5EF4-FFF2-40B4-BE49-F238E27FC236}">
                  <a16:creationId xmlns:a16="http://schemas.microsoft.com/office/drawing/2014/main" id="{9EE58C5D-6E14-410F-CA34-116C3EF5571B}"/>
                </a:ext>
              </a:extLst>
            </p:cNvPr>
            <p:cNvSpPr/>
            <p:nvPr/>
          </p:nvSpPr>
          <p:spPr>
            <a:xfrm>
              <a:off x="2793945" y="4737398"/>
              <a:ext cx="5537466" cy="642261"/>
            </a:xfrm>
            <a:prstGeom prst="rect">
              <a:avLst/>
            </a:prstGeom>
            <a:gradFill>
              <a:gsLst>
                <a:gs pos="95000">
                  <a:schemeClr val="accent1">
                    <a:lumMod val="5000"/>
                    <a:lumOff val="95000"/>
                  </a:schemeClr>
                </a:gs>
                <a:gs pos="100000">
                  <a:srgbClr val="AFDEF9"/>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sentence">
              <a:extLst>
                <a:ext uri="{FF2B5EF4-FFF2-40B4-BE49-F238E27FC236}">
                  <a16:creationId xmlns:a16="http://schemas.microsoft.com/office/drawing/2014/main" id="{2D0570B5-FC02-5022-28A0-158E858452E9}"/>
                </a:ext>
              </a:extLst>
            </p:cNvPr>
            <p:cNvSpPr txBox="1"/>
            <p:nvPr/>
          </p:nvSpPr>
          <p:spPr>
            <a:xfrm>
              <a:off x="2793944" y="4840490"/>
              <a:ext cx="5491178" cy="369332"/>
            </a:xfrm>
            <a:prstGeom prst="rect">
              <a:avLst/>
            </a:prstGeom>
            <a:noFill/>
          </p:spPr>
          <p:txBody>
            <a:bodyPr wrap="square" rtlCol="0">
              <a:spAutoFit/>
            </a:bodyPr>
            <a:lstStyle/>
            <a:p>
              <a:pPr algn="ctr"/>
              <a:r>
                <a:rPr lang="en-GB" dirty="0">
                  <a:solidFill>
                    <a:schemeClr val="dk1"/>
                  </a:solidFill>
                </a:rPr>
                <a:t>The bats, </a:t>
              </a:r>
              <a:r>
                <a:rPr lang="en-GB" b="1" dirty="0">
                  <a:solidFill>
                    <a:schemeClr val="dk1"/>
                  </a:solidFill>
                </a:rPr>
                <a:t>although it was raining</a:t>
              </a:r>
              <a:r>
                <a:rPr lang="en-GB" dirty="0">
                  <a:solidFill>
                    <a:schemeClr val="dk1"/>
                  </a:solidFill>
                </a:rPr>
                <a:t>, flew across the evening sky.</a:t>
              </a:r>
            </a:p>
          </p:txBody>
        </p:sp>
      </p:grpSp>
      <p:grpSp>
        <p:nvGrpSpPr>
          <p:cNvPr id="46" name="3">
            <a:extLst>
              <a:ext uri="{FF2B5EF4-FFF2-40B4-BE49-F238E27FC236}">
                <a16:creationId xmlns:a16="http://schemas.microsoft.com/office/drawing/2014/main" id="{34B642C0-B07E-BCA9-CF91-DF27649E6B57}"/>
              </a:ext>
            </a:extLst>
          </p:cNvPr>
          <p:cNvGrpSpPr/>
          <p:nvPr/>
        </p:nvGrpSpPr>
        <p:grpSpPr>
          <a:xfrm>
            <a:off x="899058" y="5581576"/>
            <a:ext cx="6890607" cy="490742"/>
            <a:chOff x="2793944" y="4737398"/>
            <a:chExt cx="5537467" cy="642261"/>
          </a:xfrm>
        </p:grpSpPr>
        <p:sp>
          <p:nvSpPr>
            <p:cNvPr id="47" name="sentence box">
              <a:extLst>
                <a:ext uri="{FF2B5EF4-FFF2-40B4-BE49-F238E27FC236}">
                  <a16:creationId xmlns:a16="http://schemas.microsoft.com/office/drawing/2014/main" id="{477226CA-FD24-698B-958D-ED2732C99535}"/>
                </a:ext>
              </a:extLst>
            </p:cNvPr>
            <p:cNvSpPr/>
            <p:nvPr/>
          </p:nvSpPr>
          <p:spPr>
            <a:xfrm>
              <a:off x="2793945" y="4737398"/>
              <a:ext cx="5537466" cy="642261"/>
            </a:xfrm>
            <a:prstGeom prst="rect">
              <a:avLst/>
            </a:prstGeom>
            <a:gradFill>
              <a:gsLst>
                <a:gs pos="95000">
                  <a:schemeClr val="accent1">
                    <a:lumMod val="5000"/>
                    <a:lumOff val="95000"/>
                  </a:schemeClr>
                </a:gs>
                <a:gs pos="100000">
                  <a:srgbClr val="AFDEF9"/>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sentence">
              <a:extLst>
                <a:ext uri="{FF2B5EF4-FFF2-40B4-BE49-F238E27FC236}">
                  <a16:creationId xmlns:a16="http://schemas.microsoft.com/office/drawing/2014/main" id="{C6BC4EF0-F624-C7BA-F830-92DB9F9105DD}"/>
                </a:ext>
              </a:extLst>
            </p:cNvPr>
            <p:cNvSpPr txBox="1"/>
            <p:nvPr/>
          </p:nvSpPr>
          <p:spPr>
            <a:xfrm>
              <a:off x="2793944" y="4840490"/>
              <a:ext cx="5491178" cy="483365"/>
            </a:xfrm>
            <a:prstGeom prst="rect">
              <a:avLst/>
            </a:prstGeom>
            <a:noFill/>
          </p:spPr>
          <p:txBody>
            <a:bodyPr wrap="square" rtlCol="0">
              <a:spAutoFit/>
            </a:bodyPr>
            <a:lstStyle/>
            <a:p>
              <a:pPr algn="ctr"/>
              <a:r>
                <a:rPr lang="en-GB" dirty="0">
                  <a:solidFill>
                    <a:schemeClr val="dk1"/>
                  </a:solidFill>
                </a:rPr>
                <a:t>The bats flew across the evening sky </a:t>
              </a:r>
              <a:r>
                <a:rPr lang="en-GB" b="1" dirty="0">
                  <a:solidFill>
                    <a:schemeClr val="dk1"/>
                  </a:solidFill>
                </a:rPr>
                <a:t>although it was raining.</a:t>
              </a:r>
              <a:endParaRPr lang="en-GB" dirty="0">
                <a:solidFill>
                  <a:schemeClr val="dk1"/>
                </a:solidFill>
              </a:endParaRPr>
            </a:p>
          </p:txBody>
        </p:sp>
      </p:grpSp>
      <p:pic>
        <p:nvPicPr>
          <p:cNvPr id="55" name="bat">
            <a:extLst>
              <a:ext uri="{FF2B5EF4-FFF2-40B4-BE49-F238E27FC236}">
                <a16:creationId xmlns:a16="http://schemas.microsoft.com/office/drawing/2014/main" id="{41DB0A08-7D3C-F7F1-274A-92FBD0C2EC4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381661">
            <a:off x="3267479" y="3601561"/>
            <a:ext cx="1698073" cy="618349"/>
          </a:xfrm>
          <a:prstGeom prst="rect">
            <a:avLst/>
          </a:prstGeom>
          <a:effectLst>
            <a:glow rad="63500">
              <a:schemeClr val="bg1"/>
            </a:glow>
          </a:effectLst>
        </p:spPr>
      </p:pic>
      <p:pic>
        <p:nvPicPr>
          <p:cNvPr id="72" name="bat 2">
            <a:extLst>
              <a:ext uri="{FF2B5EF4-FFF2-40B4-BE49-F238E27FC236}">
                <a16:creationId xmlns:a16="http://schemas.microsoft.com/office/drawing/2014/main" id="{448B68BA-A37A-5896-A6AD-55DFF593B22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990502">
            <a:off x="6912381" y="3940129"/>
            <a:ext cx="1238233" cy="450899"/>
          </a:xfrm>
          <a:prstGeom prst="rect">
            <a:avLst/>
          </a:prstGeom>
          <a:effectLst>
            <a:glow rad="63500">
              <a:schemeClr val="bg1"/>
            </a:glow>
          </a:effectLst>
        </p:spPr>
      </p:pic>
    </p:spTree>
    <p:extLst>
      <p:ext uri="{BB962C8B-B14F-4D97-AF65-F5344CB8AC3E}">
        <p14:creationId xmlns:p14="http://schemas.microsoft.com/office/powerpoint/2010/main" val="2451729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randombar(horizontal)">
                                      <p:cBhvr>
                                        <p:cTn id="13" dur="500"/>
                                        <p:tgtEl>
                                          <p:spTgt spid="37"/>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71"/>
                                        </p:tgtEl>
                                        <p:attrNameLst>
                                          <p:attrName>style.visibility</p:attrName>
                                        </p:attrNameLst>
                                      </p:cBhvr>
                                      <p:to>
                                        <p:strVal val="visible"/>
                                      </p:to>
                                    </p:set>
                                    <p:animEffect transition="in" filter="randombar(horizontal)">
                                      <p:cBhvr>
                                        <p:cTn id="18" dur="500"/>
                                        <p:tgtEl>
                                          <p:spTgt spid="71"/>
                                        </p:tgtEl>
                                      </p:cBhvr>
                                    </p:animEffect>
                                  </p:childTnLst>
                                </p:cTn>
                              </p:par>
                              <p:par>
                                <p:cTn id="19" presetID="14" presetClass="entr" presetSubtype="10" fill="hold" nodeType="withEffect">
                                  <p:stCondLst>
                                    <p:cond delay="0"/>
                                  </p:stCondLst>
                                  <p:childTnLst>
                                    <p:set>
                                      <p:cBhvr>
                                        <p:cTn id="20" dur="1" fill="hold">
                                          <p:stCondLst>
                                            <p:cond delay="0"/>
                                          </p:stCondLst>
                                        </p:cTn>
                                        <p:tgtEl>
                                          <p:spTgt spid="48"/>
                                        </p:tgtEl>
                                        <p:attrNameLst>
                                          <p:attrName>style.visibility</p:attrName>
                                        </p:attrNameLst>
                                      </p:cBhvr>
                                      <p:to>
                                        <p:strVal val="visible"/>
                                      </p:to>
                                    </p:set>
                                    <p:animEffect transition="in" filter="randombar(horizontal)">
                                      <p:cBhvr>
                                        <p:cTn id="21" dur="500"/>
                                        <p:tgtEl>
                                          <p:spTgt spid="48"/>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grpId="0" nodeType="clickEffect">
                                  <p:stCondLst>
                                    <p:cond delay="0"/>
                                  </p:stCondLst>
                                  <p:childTnLst>
                                    <p:set>
                                      <p:cBhvr>
                                        <p:cTn id="25" dur="1" fill="hold">
                                          <p:stCondLst>
                                            <p:cond delay="0"/>
                                          </p:stCondLst>
                                        </p:cTn>
                                        <p:tgtEl>
                                          <p:spTgt spid="56"/>
                                        </p:tgtEl>
                                        <p:attrNameLst>
                                          <p:attrName>style.visibility</p:attrName>
                                        </p:attrNameLst>
                                      </p:cBhvr>
                                      <p:to>
                                        <p:strVal val="visible"/>
                                      </p:to>
                                    </p:set>
                                    <p:animEffect transition="in" filter="randombar(horizontal)">
                                      <p:cBhvr>
                                        <p:cTn id="26" dur="500"/>
                                        <p:tgtEl>
                                          <p:spTgt spid="56"/>
                                        </p:tgtEl>
                                      </p:cBhvr>
                                    </p:animEffect>
                                  </p:childTnLst>
                                </p:cTn>
                              </p:par>
                              <p:par>
                                <p:cTn id="27" presetID="14" presetClass="entr" presetSubtype="10" fill="hold" nodeType="withEffect">
                                  <p:stCondLst>
                                    <p:cond delay="0"/>
                                  </p:stCondLst>
                                  <p:childTnLst>
                                    <p:set>
                                      <p:cBhvr>
                                        <p:cTn id="28" dur="1" fill="hold">
                                          <p:stCondLst>
                                            <p:cond delay="0"/>
                                          </p:stCondLst>
                                        </p:cTn>
                                        <p:tgtEl>
                                          <p:spTgt spid="73"/>
                                        </p:tgtEl>
                                        <p:attrNameLst>
                                          <p:attrName>style.visibility</p:attrName>
                                        </p:attrNameLst>
                                      </p:cBhvr>
                                      <p:to>
                                        <p:strVal val="visible"/>
                                      </p:to>
                                    </p:set>
                                    <p:animEffect transition="in" filter="randombar(horizontal)">
                                      <p:cBhvr>
                                        <p:cTn id="29" dur="500"/>
                                        <p:tgtEl>
                                          <p:spTgt spid="73"/>
                                        </p:tgtEl>
                                      </p:cBhvr>
                                    </p:animEffect>
                                  </p:childTnLst>
                                </p:cTn>
                              </p:par>
                              <p:par>
                                <p:cTn id="30" presetID="14" presetClass="entr" presetSubtype="10"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randombar(horizontal)">
                                      <p:cBhvr>
                                        <p:cTn id="32" dur="500"/>
                                        <p:tgtEl>
                                          <p:spTgt spid="2"/>
                                        </p:tgtEl>
                                      </p:cBhvr>
                                    </p:animEffect>
                                  </p:childTnLst>
                                </p:cTn>
                              </p:par>
                              <p:par>
                                <p:cTn id="33" presetID="14" presetClass="entr" presetSubtype="10" fill="hold" nodeType="with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randombar(horizontal)">
                                      <p:cBhvr>
                                        <p:cTn id="35" dur="500"/>
                                        <p:tgtEl>
                                          <p:spTgt spid="39"/>
                                        </p:tgtEl>
                                      </p:cBhvr>
                                    </p:animEffect>
                                  </p:childTnLst>
                                </p:cTn>
                              </p:par>
                              <p:par>
                                <p:cTn id="36" presetID="14" presetClass="entr" presetSubtype="1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randombar(horizontal)">
                                      <p:cBhvr>
                                        <p:cTn id="38" dur="500"/>
                                        <p:tgtEl>
                                          <p:spTgt spid="46"/>
                                        </p:tgtEl>
                                      </p:cBhvr>
                                    </p:animEffect>
                                  </p:childTnLst>
                                </p:cTn>
                              </p:par>
                              <p:par>
                                <p:cTn id="39" presetID="14" presetClass="entr" presetSubtype="10" fill="hold" nodeType="with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randombar(horizontal)">
                                      <p:cBhvr>
                                        <p:cTn id="41" dur="500"/>
                                        <p:tgtEl>
                                          <p:spTgt spid="72"/>
                                        </p:tgtEl>
                                      </p:cBhvr>
                                    </p:animEffect>
                                  </p:childTnLst>
                                </p:cTn>
                              </p:par>
                              <p:par>
                                <p:cTn id="42" presetID="14" presetClass="entr" presetSubtype="10" fill="hold" nodeType="withEffect">
                                  <p:stCondLst>
                                    <p:cond delay="0"/>
                                  </p:stCondLst>
                                  <p:childTnLst>
                                    <p:set>
                                      <p:cBhvr>
                                        <p:cTn id="43" dur="1" fill="hold">
                                          <p:stCondLst>
                                            <p:cond delay="0"/>
                                          </p:stCondLst>
                                        </p:cTn>
                                        <p:tgtEl>
                                          <p:spTgt spid="55"/>
                                        </p:tgtEl>
                                        <p:attrNameLst>
                                          <p:attrName>style.visibility</p:attrName>
                                        </p:attrNameLst>
                                      </p:cBhvr>
                                      <p:to>
                                        <p:strVal val="visible"/>
                                      </p:to>
                                    </p:set>
                                    <p:animEffect transition="in" filter="randombar(horizontal)">
                                      <p:cBhvr>
                                        <p:cTn id="44" dur="500"/>
                                        <p:tgtEl>
                                          <p:spTgt spid="55"/>
                                        </p:tgtEl>
                                      </p:cBhvr>
                                    </p:animEffect>
                                  </p:childTnLst>
                                </p:cTn>
                              </p:par>
                            </p:childTnLst>
                          </p:cTn>
                        </p:par>
                        <p:par>
                          <p:cTn id="45" fill="hold">
                            <p:stCondLst>
                              <p:cond delay="500"/>
                            </p:stCondLst>
                            <p:childTnLst>
                              <p:par>
                                <p:cTn id="46" presetID="32" presetClass="emph" presetSubtype="0" fill="hold" nodeType="afterEffect">
                                  <p:stCondLst>
                                    <p:cond delay="0"/>
                                  </p:stCondLst>
                                  <p:childTnLst>
                                    <p:animRot by="120000">
                                      <p:cBhvr>
                                        <p:cTn id="47" dur="100" fill="hold">
                                          <p:stCondLst>
                                            <p:cond delay="0"/>
                                          </p:stCondLst>
                                        </p:cTn>
                                        <p:tgtEl>
                                          <p:spTgt spid="72"/>
                                        </p:tgtEl>
                                        <p:attrNameLst>
                                          <p:attrName>r</p:attrName>
                                        </p:attrNameLst>
                                      </p:cBhvr>
                                    </p:animRot>
                                    <p:animRot by="-240000">
                                      <p:cBhvr>
                                        <p:cTn id="48" dur="200" fill="hold">
                                          <p:stCondLst>
                                            <p:cond delay="200"/>
                                          </p:stCondLst>
                                        </p:cTn>
                                        <p:tgtEl>
                                          <p:spTgt spid="72"/>
                                        </p:tgtEl>
                                        <p:attrNameLst>
                                          <p:attrName>r</p:attrName>
                                        </p:attrNameLst>
                                      </p:cBhvr>
                                    </p:animRot>
                                    <p:animRot by="240000">
                                      <p:cBhvr>
                                        <p:cTn id="49" dur="200" fill="hold">
                                          <p:stCondLst>
                                            <p:cond delay="400"/>
                                          </p:stCondLst>
                                        </p:cTn>
                                        <p:tgtEl>
                                          <p:spTgt spid="72"/>
                                        </p:tgtEl>
                                        <p:attrNameLst>
                                          <p:attrName>r</p:attrName>
                                        </p:attrNameLst>
                                      </p:cBhvr>
                                    </p:animRot>
                                    <p:animRot by="-240000">
                                      <p:cBhvr>
                                        <p:cTn id="50" dur="200" fill="hold">
                                          <p:stCondLst>
                                            <p:cond delay="600"/>
                                          </p:stCondLst>
                                        </p:cTn>
                                        <p:tgtEl>
                                          <p:spTgt spid="72"/>
                                        </p:tgtEl>
                                        <p:attrNameLst>
                                          <p:attrName>r</p:attrName>
                                        </p:attrNameLst>
                                      </p:cBhvr>
                                    </p:animRot>
                                    <p:animRot by="120000">
                                      <p:cBhvr>
                                        <p:cTn id="51" dur="200" fill="hold">
                                          <p:stCondLst>
                                            <p:cond delay="800"/>
                                          </p:stCondLst>
                                        </p:cTn>
                                        <p:tgtEl>
                                          <p:spTgt spid="72"/>
                                        </p:tgtEl>
                                        <p:attrNameLst>
                                          <p:attrName>r</p:attrName>
                                        </p:attrNameLst>
                                      </p:cBhvr>
                                    </p:animRot>
                                  </p:childTnLst>
                                </p:cTn>
                              </p:par>
                              <p:par>
                                <p:cTn id="52" presetID="32" presetClass="emph" presetSubtype="0" fill="hold" nodeType="withEffect">
                                  <p:stCondLst>
                                    <p:cond delay="0"/>
                                  </p:stCondLst>
                                  <p:childTnLst>
                                    <p:animRot by="120000">
                                      <p:cBhvr>
                                        <p:cTn id="53" dur="100" fill="hold">
                                          <p:stCondLst>
                                            <p:cond delay="0"/>
                                          </p:stCondLst>
                                        </p:cTn>
                                        <p:tgtEl>
                                          <p:spTgt spid="55"/>
                                        </p:tgtEl>
                                        <p:attrNameLst>
                                          <p:attrName>r</p:attrName>
                                        </p:attrNameLst>
                                      </p:cBhvr>
                                    </p:animRot>
                                    <p:animRot by="-240000">
                                      <p:cBhvr>
                                        <p:cTn id="54" dur="200" fill="hold">
                                          <p:stCondLst>
                                            <p:cond delay="200"/>
                                          </p:stCondLst>
                                        </p:cTn>
                                        <p:tgtEl>
                                          <p:spTgt spid="55"/>
                                        </p:tgtEl>
                                        <p:attrNameLst>
                                          <p:attrName>r</p:attrName>
                                        </p:attrNameLst>
                                      </p:cBhvr>
                                    </p:animRot>
                                    <p:animRot by="240000">
                                      <p:cBhvr>
                                        <p:cTn id="55" dur="200" fill="hold">
                                          <p:stCondLst>
                                            <p:cond delay="400"/>
                                          </p:stCondLst>
                                        </p:cTn>
                                        <p:tgtEl>
                                          <p:spTgt spid="55"/>
                                        </p:tgtEl>
                                        <p:attrNameLst>
                                          <p:attrName>r</p:attrName>
                                        </p:attrNameLst>
                                      </p:cBhvr>
                                    </p:animRot>
                                    <p:animRot by="-240000">
                                      <p:cBhvr>
                                        <p:cTn id="56" dur="200" fill="hold">
                                          <p:stCondLst>
                                            <p:cond delay="600"/>
                                          </p:stCondLst>
                                        </p:cTn>
                                        <p:tgtEl>
                                          <p:spTgt spid="55"/>
                                        </p:tgtEl>
                                        <p:attrNameLst>
                                          <p:attrName>r</p:attrName>
                                        </p:attrNameLst>
                                      </p:cBhvr>
                                    </p:animRot>
                                    <p:animRot by="120000">
                                      <p:cBhvr>
                                        <p:cTn id="57" dur="200" fill="hold">
                                          <p:stCondLst>
                                            <p:cond delay="800"/>
                                          </p:stCondLst>
                                        </p:cTn>
                                        <p:tgtEl>
                                          <p:spTgt spid="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background">
            <a:extLst>
              <a:ext uri="{FF2B5EF4-FFF2-40B4-BE49-F238E27FC236}">
                <a16:creationId xmlns:a16="http://schemas.microsoft.com/office/drawing/2014/main" id="{F17B2235-D5AF-97F3-6282-E2E01D773182}"/>
              </a:ext>
            </a:extLst>
          </p:cNvPr>
          <p:cNvSpPr/>
          <p:nvPr/>
        </p:nvSpPr>
        <p:spPr>
          <a:xfrm>
            <a:off x="5492099" y="688893"/>
            <a:ext cx="2875637" cy="5466810"/>
          </a:xfrm>
          <a:prstGeom prst="rect">
            <a:avLst/>
          </a:prstGeom>
          <a:solidFill>
            <a:srgbClr val="D6BB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204" t="-2794" r="-14111" b="-3307"/>
          <a:stretch/>
        </p:blipFill>
        <p:spPr>
          <a:xfrm>
            <a:off x="-943677" y="765175"/>
            <a:ext cx="841708" cy="3088566"/>
          </a:xfrm>
          <a:prstGeom prst="rect">
            <a:avLst/>
          </a:prstGeom>
          <a:solidFill>
            <a:schemeClr val="bg1"/>
          </a:solidFill>
          <a:ln>
            <a:solidFill>
              <a:schemeClr val="tx1"/>
            </a:solidFill>
          </a:ln>
        </p:spPr>
      </p:pic>
      <p:grpSp>
        <p:nvGrpSpPr>
          <p:cNvPr id="34" name="header">
            <a:extLst>
              <a:ext uri="{FF2B5EF4-FFF2-40B4-BE49-F238E27FC236}">
                <a16:creationId xmlns:a16="http://schemas.microsoft.com/office/drawing/2014/main" id="{2FC5A8AC-FAA3-EAB6-EB36-1B328711F541}"/>
              </a:ext>
            </a:extLst>
          </p:cNvPr>
          <p:cNvGrpSpPr/>
          <p:nvPr/>
        </p:nvGrpSpPr>
        <p:grpSpPr>
          <a:xfrm>
            <a:off x="1204827" y="-418412"/>
            <a:ext cx="6706633" cy="1892806"/>
            <a:chOff x="1507987" y="-48943"/>
            <a:chExt cx="6706633" cy="1892806"/>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7" y="-48943"/>
              <a:ext cx="6706633" cy="1892806"/>
              <a:chOff x="1587499" y="-48943"/>
              <a:chExt cx="6706633" cy="1892806"/>
            </a:xfrm>
          </p:grpSpPr>
          <p:sp>
            <p:nvSpPr>
              <p:cNvPr id="32" name="Rectangle 31">
                <a:extLst>
                  <a:ext uri="{FF2B5EF4-FFF2-40B4-BE49-F238E27FC236}">
                    <a16:creationId xmlns:a16="http://schemas.microsoft.com/office/drawing/2014/main" id="{BE4287B1-2CFC-57AE-46BE-87D2B08D144C}"/>
                  </a:ext>
                </a:extLst>
              </p:cNvPr>
              <p:cNvSpPr/>
              <p:nvPr/>
            </p:nvSpPr>
            <p:spPr>
              <a:xfrm>
                <a:off x="7200743" y="18787"/>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499" y="626717"/>
                <a:ext cx="6706633" cy="1217146"/>
                <a:chOff x="1587499" y="626717"/>
                <a:chExt cx="6706633"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499" y="626717"/>
                  <a:ext cx="6706633"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4" y="775114"/>
                  <a:ext cx="6188637"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8125101"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8125101"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8125101"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8125101"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767431" y="950697"/>
              <a:ext cx="6214478"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Subordinate Clause Examples</a:t>
              </a:r>
            </a:p>
          </p:txBody>
        </p:sp>
      </p:grpSp>
      <p:grpSp>
        <p:nvGrpSpPr>
          <p:cNvPr id="37" name="textbox">
            <a:extLst>
              <a:ext uri="{FF2B5EF4-FFF2-40B4-BE49-F238E27FC236}">
                <a16:creationId xmlns:a16="http://schemas.microsoft.com/office/drawing/2014/main" id="{9EAC111D-1DA5-EA10-D3FC-CAC870333377}"/>
              </a:ext>
            </a:extLst>
          </p:cNvPr>
          <p:cNvGrpSpPr/>
          <p:nvPr/>
        </p:nvGrpSpPr>
        <p:grpSpPr>
          <a:xfrm>
            <a:off x="5553764" y="1890563"/>
            <a:ext cx="2710463" cy="3733950"/>
            <a:chOff x="834886" y="2226225"/>
            <a:chExt cx="5253279" cy="3733950"/>
          </a:xfrm>
        </p:grpSpPr>
        <p:sp>
          <p:nvSpPr>
            <p:cNvPr id="36" name="Rectangle 35">
              <a:extLst>
                <a:ext uri="{FF2B5EF4-FFF2-40B4-BE49-F238E27FC236}">
                  <a16:creationId xmlns:a16="http://schemas.microsoft.com/office/drawing/2014/main" id="{E561BA19-EED1-8CEE-120D-DAD409955AEE}"/>
                </a:ext>
              </a:extLst>
            </p:cNvPr>
            <p:cNvSpPr/>
            <p:nvPr/>
          </p:nvSpPr>
          <p:spPr>
            <a:xfrm>
              <a:off x="834886" y="2226225"/>
              <a:ext cx="5253279" cy="3733950"/>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A7959626-3588-7663-1381-A89A231A706B}"/>
                </a:ext>
              </a:extLst>
            </p:cNvPr>
            <p:cNvSpPr txBox="1"/>
            <p:nvPr/>
          </p:nvSpPr>
          <p:spPr>
            <a:xfrm>
              <a:off x="981348" y="2541184"/>
              <a:ext cx="5106817" cy="2862322"/>
            </a:xfrm>
            <a:prstGeom prst="rect">
              <a:avLst/>
            </a:prstGeom>
            <a:noFill/>
          </p:spPr>
          <p:txBody>
            <a:bodyPr wrap="square" rtlCol="0">
              <a:spAutoFit/>
            </a:bodyPr>
            <a:lstStyle/>
            <a:p>
              <a:r>
                <a:rPr lang="en-GB" dirty="0">
                  <a:solidFill>
                    <a:schemeClr val="dk1"/>
                  </a:solidFill>
                </a:rPr>
                <a:t>All the subordinate clauses in </a:t>
              </a:r>
              <a:r>
                <a:rPr lang="en-GB" b="1" dirty="0">
                  <a:solidFill>
                    <a:schemeClr val="dk1"/>
                  </a:solidFill>
                </a:rPr>
                <a:t>bold</a:t>
              </a:r>
              <a:r>
                <a:rPr lang="en-GB" dirty="0">
                  <a:solidFill>
                    <a:schemeClr val="dk1"/>
                  </a:solidFill>
                </a:rPr>
                <a:t> are dependent on the main clause to make sense. They do not make sense on their own. Each of these subordinate clauses begin with a subordinating conjunction.</a:t>
              </a:r>
            </a:p>
          </p:txBody>
        </p:sp>
      </p:grpSp>
      <p:grpSp>
        <p:nvGrpSpPr>
          <p:cNvPr id="71" name="arrow">
            <a:extLst>
              <a:ext uri="{FF2B5EF4-FFF2-40B4-BE49-F238E27FC236}">
                <a16:creationId xmlns:a16="http://schemas.microsoft.com/office/drawing/2014/main" id="{D20507D0-5B7F-A1BA-CFA1-1B71B7AC8191}"/>
              </a:ext>
            </a:extLst>
          </p:cNvPr>
          <p:cNvGrpSpPr/>
          <p:nvPr/>
        </p:nvGrpSpPr>
        <p:grpSpPr>
          <a:xfrm>
            <a:off x="6213415" y="1605701"/>
            <a:ext cx="1239338" cy="625197"/>
            <a:chOff x="5781248" y="2050026"/>
            <a:chExt cx="2184142" cy="1101812"/>
          </a:xfrm>
          <a:effectLst>
            <a:outerShdw dist="38100" dir="2700000" algn="tl" rotWithShape="0">
              <a:prstClr val="black">
                <a:alpha val="40000"/>
              </a:prstClr>
            </a:outerShdw>
          </a:effectLst>
        </p:grpSpPr>
        <p:sp>
          <p:nvSpPr>
            <p:cNvPr id="38" name="Arrow: Left 37">
              <a:extLst>
                <a:ext uri="{FF2B5EF4-FFF2-40B4-BE49-F238E27FC236}">
                  <a16:creationId xmlns:a16="http://schemas.microsoft.com/office/drawing/2014/main" id="{AFCD4FE6-323E-6228-3096-6851930882AA}"/>
                </a:ext>
              </a:extLst>
            </p:cNvPr>
            <p:cNvSpPr/>
            <p:nvPr/>
          </p:nvSpPr>
          <p:spPr>
            <a:xfrm>
              <a:off x="5781248" y="2050026"/>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7" name="Group 66">
              <a:extLst>
                <a:ext uri="{FF2B5EF4-FFF2-40B4-BE49-F238E27FC236}">
                  <a16:creationId xmlns:a16="http://schemas.microsoft.com/office/drawing/2014/main" id="{1E12F4B6-3972-FF09-2916-428B3561ED4D}"/>
                </a:ext>
              </a:extLst>
            </p:cNvPr>
            <p:cNvGrpSpPr/>
            <p:nvPr/>
          </p:nvGrpSpPr>
          <p:grpSpPr>
            <a:xfrm>
              <a:off x="6487275" y="2276345"/>
              <a:ext cx="1345603" cy="614233"/>
              <a:chOff x="6457779" y="2276345"/>
              <a:chExt cx="1345603" cy="614233"/>
            </a:xfrm>
          </p:grpSpPr>
          <p:grpSp>
            <p:nvGrpSpPr>
              <p:cNvPr id="65" name="Group 64">
                <a:extLst>
                  <a:ext uri="{FF2B5EF4-FFF2-40B4-BE49-F238E27FC236}">
                    <a16:creationId xmlns:a16="http://schemas.microsoft.com/office/drawing/2014/main" id="{91CA67B9-0B02-169C-FDE2-CF3B2B3EC296}"/>
                  </a:ext>
                </a:extLst>
              </p:cNvPr>
              <p:cNvGrpSpPr/>
              <p:nvPr/>
            </p:nvGrpSpPr>
            <p:grpSpPr>
              <a:xfrm>
                <a:off x="6457779" y="2276345"/>
                <a:ext cx="1345603" cy="614233"/>
                <a:chOff x="6457779" y="2276345"/>
                <a:chExt cx="1345603" cy="614233"/>
              </a:xfrm>
            </p:grpSpPr>
            <p:sp>
              <p:nvSpPr>
                <p:cNvPr id="41" name="Oval 40">
                  <a:extLst>
                    <a:ext uri="{FF2B5EF4-FFF2-40B4-BE49-F238E27FC236}">
                      <a16:creationId xmlns:a16="http://schemas.microsoft.com/office/drawing/2014/main" id="{84468F48-D34C-CB39-8EE3-8CE5F5D830AB}"/>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F271B8B5-A05C-E682-B106-24289EEA425D}"/>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0BDE2624-DCB0-96C8-906F-ABFE170F3B5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FA54A0EE-DADD-414C-7F9F-A9268CCBB65A}"/>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698CDB92-C515-97CA-5250-80B3D14C8B2D}"/>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576538EF-391F-017A-AC95-1BC071A5FD4F}"/>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32A55C13-89A2-5200-AC23-96EBC66A1388}"/>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52BDBDE1-B43F-582B-E49F-12515568F0AE}"/>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107EC0CE-7ADC-F0E8-B076-EB2AD26B727A}"/>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D84917BE-E9B4-97BF-B4A6-22A1826BC295}"/>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6" name="Oval 65">
                <a:extLst>
                  <a:ext uri="{FF2B5EF4-FFF2-40B4-BE49-F238E27FC236}">
                    <a16:creationId xmlns:a16="http://schemas.microsoft.com/office/drawing/2014/main" id="{398DF5BA-373A-8933-2B17-86E7003BB090}"/>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8" name="Oval 67">
              <a:extLst>
                <a:ext uri="{FF2B5EF4-FFF2-40B4-BE49-F238E27FC236}">
                  <a16:creationId xmlns:a16="http://schemas.microsoft.com/office/drawing/2014/main" id="{346AB9FD-9B46-0EEF-A9D9-FFAE66FE04AB}"/>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0DA4384C-273E-8943-2669-405EDD1121B6}"/>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extLst>
                <a:ext uri="{FF2B5EF4-FFF2-40B4-BE49-F238E27FC236}">
                  <a16:creationId xmlns:a16="http://schemas.microsoft.com/office/drawing/2014/main" id="{9E21A1E6-438E-F08D-03D8-70BBBF8096CA}"/>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1">
            <a:extLst>
              <a:ext uri="{FF2B5EF4-FFF2-40B4-BE49-F238E27FC236}">
                <a16:creationId xmlns:a16="http://schemas.microsoft.com/office/drawing/2014/main" id="{0D612C99-E30E-8882-A8CB-46FC82986AFF}"/>
              </a:ext>
            </a:extLst>
          </p:cNvPr>
          <p:cNvGrpSpPr/>
          <p:nvPr/>
        </p:nvGrpSpPr>
        <p:grpSpPr>
          <a:xfrm>
            <a:off x="800709" y="1584567"/>
            <a:ext cx="4574454" cy="1065015"/>
            <a:chOff x="800709" y="1584567"/>
            <a:chExt cx="4574454" cy="1065015"/>
          </a:xfrm>
        </p:grpSpPr>
        <p:grpSp>
          <p:nvGrpSpPr>
            <p:cNvPr id="2" name="1">
              <a:extLst>
                <a:ext uri="{FF2B5EF4-FFF2-40B4-BE49-F238E27FC236}">
                  <a16:creationId xmlns:a16="http://schemas.microsoft.com/office/drawing/2014/main" id="{D38E7610-646A-4F16-8D60-3D5689DB7B4D}"/>
                </a:ext>
              </a:extLst>
            </p:cNvPr>
            <p:cNvGrpSpPr/>
            <p:nvPr/>
          </p:nvGrpSpPr>
          <p:grpSpPr>
            <a:xfrm>
              <a:off x="800709" y="1890563"/>
              <a:ext cx="4474273" cy="759019"/>
              <a:chOff x="2793946" y="4737397"/>
              <a:chExt cx="3868110" cy="993370"/>
            </a:xfrm>
          </p:grpSpPr>
          <p:sp>
            <p:nvSpPr>
              <p:cNvPr id="44" name="sentence box">
                <a:extLst>
                  <a:ext uri="{FF2B5EF4-FFF2-40B4-BE49-F238E27FC236}">
                    <a16:creationId xmlns:a16="http://schemas.microsoft.com/office/drawing/2014/main" id="{1492B3E2-5CAC-6F78-F5B6-5C27326EE5F9}"/>
                  </a:ext>
                </a:extLst>
              </p:cNvPr>
              <p:cNvSpPr/>
              <p:nvPr/>
            </p:nvSpPr>
            <p:spPr>
              <a:xfrm>
                <a:off x="2793946" y="4737397"/>
                <a:ext cx="3868110" cy="993370"/>
              </a:xfrm>
              <a:prstGeom prst="rect">
                <a:avLst/>
              </a:prstGeom>
              <a:gradFill>
                <a:gsLst>
                  <a:gs pos="95000">
                    <a:schemeClr val="accent1">
                      <a:lumMod val="5000"/>
                      <a:lumOff val="95000"/>
                    </a:schemeClr>
                  </a:gs>
                  <a:gs pos="100000">
                    <a:srgbClr val="D094D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sentence">
                <a:extLst>
                  <a:ext uri="{FF2B5EF4-FFF2-40B4-BE49-F238E27FC236}">
                    <a16:creationId xmlns:a16="http://schemas.microsoft.com/office/drawing/2014/main" id="{E27A7F1D-2188-F597-EE01-18E289B1FD3B}"/>
                  </a:ext>
                </a:extLst>
              </p:cNvPr>
              <p:cNvSpPr txBox="1"/>
              <p:nvPr/>
            </p:nvSpPr>
            <p:spPr>
              <a:xfrm>
                <a:off x="2848239" y="4814052"/>
                <a:ext cx="3777195" cy="845889"/>
              </a:xfrm>
              <a:prstGeom prst="rect">
                <a:avLst/>
              </a:prstGeom>
              <a:noFill/>
            </p:spPr>
            <p:txBody>
              <a:bodyPr wrap="square" rtlCol="0">
                <a:spAutoFit/>
              </a:bodyPr>
              <a:lstStyle/>
              <a:p>
                <a:r>
                  <a:rPr lang="en-GB" dirty="0">
                    <a:solidFill>
                      <a:schemeClr val="dk1"/>
                    </a:solidFill>
                  </a:rPr>
                  <a:t>Sophie likes to visit her friend Amy </a:t>
                </a:r>
                <a:r>
                  <a:rPr lang="en-GB" b="1" dirty="0">
                    <a:solidFill>
                      <a:schemeClr val="dk1"/>
                    </a:solidFill>
                  </a:rPr>
                  <a:t>because she has a rabbit in the garden</a:t>
                </a:r>
                <a:r>
                  <a:rPr lang="en-GB" dirty="0">
                    <a:solidFill>
                      <a:schemeClr val="dk1"/>
                    </a:solidFill>
                  </a:rPr>
                  <a:t>.</a:t>
                </a:r>
              </a:p>
            </p:txBody>
          </p:sp>
        </p:grpSp>
        <p:pic>
          <p:nvPicPr>
            <p:cNvPr id="16" name="Picture 15">
              <a:extLst>
                <a:ext uri="{FF2B5EF4-FFF2-40B4-BE49-F238E27FC236}">
                  <a16:creationId xmlns:a16="http://schemas.microsoft.com/office/drawing/2014/main" id="{49F0B129-4694-5193-66AD-68BEEBEDA8F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639" t="-13277" r="-13870" b="1095"/>
            <a:stretch/>
          </p:blipFill>
          <p:spPr>
            <a:xfrm>
              <a:off x="4730217" y="1584567"/>
              <a:ext cx="644946" cy="646331"/>
            </a:xfrm>
            <a:prstGeom prst="ellipse">
              <a:avLst/>
            </a:prstGeom>
            <a:solidFill>
              <a:schemeClr val="accent6">
                <a:lumMod val="20000"/>
                <a:lumOff val="80000"/>
              </a:schemeClr>
            </a:solidFill>
            <a:ln w="28575">
              <a:solidFill>
                <a:schemeClr val="tx1"/>
              </a:solidFill>
            </a:ln>
            <a:effectLst>
              <a:outerShdw dist="25400" dir="2700000" algn="tl" rotWithShape="0">
                <a:prstClr val="black">
                  <a:alpha val="40000"/>
                </a:prstClr>
              </a:outerShdw>
            </a:effectLst>
          </p:spPr>
        </p:pic>
      </p:grpSp>
      <p:grpSp>
        <p:nvGrpSpPr>
          <p:cNvPr id="52" name="2">
            <a:extLst>
              <a:ext uri="{FF2B5EF4-FFF2-40B4-BE49-F238E27FC236}">
                <a16:creationId xmlns:a16="http://schemas.microsoft.com/office/drawing/2014/main" id="{542E39F9-757B-D38A-8CC5-D63E4BB9DB30}"/>
              </a:ext>
            </a:extLst>
          </p:cNvPr>
          <p:cNvGrpSpPr/>
          <p:nvPr/>
        </p:nvGrpSpPr>
        <p:grpSpPr>
          <a:xfrm>
            <a:off x="800710" y="2773082"/>
            <a:ext cx="4635415" cy="1052504"/>
            <a:chOff x="800710" y="2773082"/>
            <a:chExt cx="4635415" cy="1052504"/>
          </a:xfrm>
        </p:grpSpPr>
        <p:grpSp>
          <p:nvGrpSpPr>
            <p:cNvPr id="5" name="1">
              <a:extLst>
                <a:ext uri="{FF2B5EF4-FFF2-40B4-BE49-F238E27FC236}">
                  <a16:creationId xmlns:a16="http://schemas.microsoft.com/office/drawing/2014/main" id="{22E05C9A-AAA3-70D5-331A-9636B6BCFFD5}"/>
                </a:ext>
              </a:extLst>
            </p:cNvPr>
            <p:cNvGrpSpPr/>
            <p:nvPr/>
          </p:nvGrpSpPr>
          <p:grpSpPr>
            <a:xfrm>
              <a:off x="800710" y="3066567"/>
              <a:ext cx="4635415" cy="759019"/>
              <a:chOff x="2793946" y="4737397"/>
              <a:chExt cx="4007421" cy="993370"/>
            </a:xfrm>
          </p:grpSpPr>
          <p:sp>
            <p:nvSpPr>
              <p:cNvPr id="7" name="sentence box">
                <a:extLst>
                  <a:ext uri="{FF2B5EF4-FFF2-40B4-BE49-F238E27FC236}">
                    <a16:creationId xmlns:a16="http://schemas.microsoft.com/office/drawing/2014/main" id="{EB0323BA-57B3-6C01-9F3C-98E0C8A547DC}"/>
                  </a:ext>
                </a:extLst>
              </p:cNvPr>
              <p:cNvSpPr/>
              <p:nvPr/>
            </p:nvSpPr>
            <p:spPr>
              <a:xfrm>
                <a:off x="2793946" y="4737397"/>
                <a:ext cx="3868110" cy="993370"/>
              </a:xfrm>
              <a:prstGeom prst="rect">
                <a:avLst/>
              </a:prstGeom>
              <a:gradFill>
                <a:gsLst>
                  <a:gs pos="95000">
                    <a:schemeClr val="accent1">
                      <a:lumMod val="5000"/>
                      <a:lumOff val="95000"/>
                    </a:schemeClr>
                  </a:gs>
                  <a:gs pos="100000">
                    <a:srgbClr val="AFDEF9"/>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entence">
                <a:extLst>
                  <a:ext uri="{FF2B5EF4-FFF2-40B4-BE49-F238E27FC236}">
                    <a16:creationId xmlns:a16="http://schemas.microsoft.com/office/drawing/2014/main" id="{CFDBA02A-C513-0228-B63A-FBD58454D836}"/>
                  </a:ext>
                </a:extLst>
              </p:cNvPr>
              <p:cNvSpPr txBox="1"/>
              <p:nvPr/>
            </p:nvSpPr>
            <p:spPr>
              <a:xfrm>
                <a:off x="2848239" y="4814052"/>
                <a:ext cx="3953128" cy="845889"/>
              </a:xfrm>
              <a:prstGeom prst="rect">
                <a:avLst/>
              </a:prstGeom>
              <a:noFill/>
            </p:spPr>
            <p:txBody>
              <a:bodyPr wrap="square" rtlCol="0">
                <a:spAutoFit/>
              </a:bodyPr>
              <a:lstStyle/>
              <a:p>
                <a:r>
                  <a:rPr lang="en-GB" dirty="0">
                    <a:solidFill>
                      <a:schemeClr val="dk1"/>
                    </a:solidFill>
                  </a:rPr>
                  <a:t>My mum came into my bedroom</a:t>
                </a:r>
                <a:r>
                  <a:rPr lang="en-GB" b="1" dirty="0">
                    <a:solidFill>
                      <a:schemeClr val="dk1"/>
                    </a:solidFill>
                  </a:rPr>
                  <a:t> as </a:t>
                </a:r>
                <a:br>
                  <a:rPr lang="en-GB" b="1" dirty="0">
                    <a:solidFill>
                      <a:schemeClr val="dk1"/>
                    </a:solidFill>
                  </a:rPr>
                </a:br>
                <a:r>
                  <a:rPr lang="en-GB" b="1" dirty="0">
                    <a:solidFill>
                      <a:schemeClr val="dk1"/>
                    </a:solidFill>
                  </a:rPr>
                  <a:t>I was jumping up and down on the bed</a:t>
                </a:r>
                <a:r>
                  <a:rPr lang="en-GB" dirty="0">
                    <a:solidFill>
                      <a:schemeClr val="dk1"/>
                    </a:solidFill>
                  </a:rPr>
                  <a:t>.</a:t>
                </a:r>
              </a:p>
            </p:txBody>
          </p:sp>
        </p:grpSp>
        <p:pic>
          <p:nvPicPr>
            <p:cNvPr id="17" name="Picture 16">
              <a:extLst>
                <a:ext uri="{FF2B5EF4-FFF2-40B4-BE49-F238E27FC236}">
                  <a16:creationId xmlns:a16="http://schemas.microsoft.com/office/drawing/2014/main" id="{280A5A60-8D0A-58B5-92EB-74DE3FA173E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4796" t="-16473" r="34890" b="16473"/>
            <a:stretch/>
          </p:blipFill>
          <p:spPr>
            <a:xfrm>
              <a:off x="4756344" y="2773082"/>
              <a:ext cx="644946" cy="646331"/>
            </a:xfrm>
            <a:prstGeom prst="ellipse">
              <a:avLst/>
            </a:prstGeom>
            <a:solidFill>
              <a:schemeClr val="accent6">
                <a:lumMod val="20000"/>
                <a:lumOff val="80000"/>
              </a:schemeClr>
            </a:solidFill>
            <a:ln w="28575">
              <a:solidFill>
                <a:schemeClr val="tx1"/>
              </a:solidFill>
            </a:ln>
            <a:effectLst>
              <a:outerShdw dist="25400" dir="2700000" algn="tl" rotWithShape="0">
                <a:prstClr val="black">
                  <a:alpha val="40000"/>
                </a:prstClr>
              </a:outerShdw>
            </a:effectLst>
          </p:spPr>
        </p:pic>
      </p:grpSp>
      <p:grpSp>
        <p:nvGrpSpPr>
          <p:cNvPr id="51" name="3">
            <a:extLst>
              <a:ext uri="{FF2B5EF4-FFF2-40B4-BE49-F238E27FC236}">
                <a16:creationId xmlns:a16="http://schemas.microsoft.com/office/drawing/2014/main" id="{C76A53B8-7346-DEBC-E888-DE369C1749DE}"/>
              </a:ext>
            </a:extLst>
          </p:cNvPr>
          <p:cNvGrpSpPr/>
          <p:nvPr/>
        </p:nvGrpSpPr>
        <p:grpSpPr>
          <a:xfrm>
            <a:off x="800709" y="4170379"/>
            <a:ext cx="4598518" cy="1015829"/>
            <a:chOff x="800709" y="4170379"/>
            <a:chExt cx="4598518" cy="1015829"/>
          </a:xfrm>
        </p:grpSpPr>
        <p:grpSp>
          <p:nvGrpSpPr>
            <p:cNvPr id="9" name="1">
              <a:extLst>
                <a:ext uri="{FF2B5EF4-FFF2-40B4-BE49-F238E27FC236}">
                  <a16:creationId xmlns:a16="http://schemas.microsoft.com/office/drawing/2014/main" id="{B3F21787-E611-75C0-F3BB-29C048C28EA2}"/>
                </a:ext>
              </a:extLst>
            </p:cNvPr>
            <p:cNvGrpSpPr/>
            <p:nvPr/>
          </p:nvGrpSpPr>
          <p:grpSpPr>
            <a:xfrm>
              <a:off x="800709" y="4170379"/>
              <a:ext cx="4474273" cy="759019"/>
              <a:chOff x="2793946" y="4737397"/>
              <a:chExt cx="3868110" cy="993370"/>
            </a:xfrm>
          </p:grpSpPr>
          <p:sp>
            <p:nvSpPr>
              <p:cNvPr id="10" name="sentence box">
                <a:extLst>
                  <a:ext uri="{FF2B5EF4-FFF2-40B4-BE49-F238E27FC236}">
                    <a16:creationId xmlns:a16="http://schemas.microsoft.com/office/drawing/2014/main" id="{4D19DF0D-F5B7-3395-A139-27F4875563A1}"/>
                  </a:ext>
                </a:extLst>
              </p:cNvPr>
              <p:cNvSpPr/>
              <p:nvPr/>
            </p:nvSpPr>
            <p:spPr>
              <a:xfrm>
                <a:off x="2793946" y="4737397"/>
                <a:ext cx="3868110" cy="993370"/>
              </a:xfrm>
              <a:prstGeom prst="rect">
                <a:avLst/>
              </a:prstGeom>
              <a:gradFill>
                <a:gsLst>
                  <a:gs pos="95000">
                    <a:schemeClr val="accent1">
                      <a:lumMod val="5000"/>
                      <a:lumOff val="95000"/>
                    </a:schemeClr>
                  </a:gs>
                  <a:gs pos="100000">
                    <a:srgbClr val="D094D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entence">
                <a:extLst>
                  <a:ext uri="{FF2B5EF4-FFF2-40B4-BE49-F238E27FC236}">
                    <a16:creationId xmlns:a16="http://schemas.microsoft.com/office/drawing/2014/main" id="{D8A6A9ED-64EE-81D1-8F14-B1C60CEB5648}"/>
                  </a:ext>
                </a:extLst>
              </p:cNvPr>
              <p:cNvSpPr txBox="1"/>
              <p:nvPr/>
            </p:nvSpPr>
            <p:spPr>
              <a:xfrm>
                <a:off x="2848240" y="4814052"/>
                <a:ext cx="3659474" cy="845889"/>
              </a:xfrm>
              <a:prstGeom prst="rect">
                <a:avLst/>
              </a:prstGeom>
              <a:noFill/>
            </p:spPr>
            <p:txBody>
              <a:bodyPr wrap="square" rtlCol="0">
                <a:spAutoFit/>
              </a:bodyPr>
              <a:lstStyle/>
              <a:p>
                <a:r>
                  <a:rPr lang="en-GB" b="1" dirty="0">
                    <a:solidFill>
                      <a:schemeClr val="dk1"/>
                    </a:solidFill>
                  </a:rPr>
                  <a:t>When Logan goes to the tennis courts</a:t>
                </a:r>
                <a:r>
                  <a:rPr lang="en-GB" dirty="0">
                    <a:solidFill>
                      <a:schemeClr val="dk1"/>
                    </a:solidFill>
                  </a:rPr>
                  <a:t>, he always takes a big bottle of juice.</a:t>
                </a:r>
              </a:p>
            </p:txBody>
          </p:sp>
        </p:grpSp>
        <p:pic>
          <p:nvPicPr>
            <p:cNvPr id="18" name="Picture 17">
              <a:extLst>
                <a:ext uri="{FF2B5EF4-FFF2-40B4-BE49-F238E27FC236}">
                  <a16:creationId xmlns:a16="http://schemas.microsoft.com/office/drawing/2014/main" id="{44FD306B-2C26-BB74-A39B-35DBC0BD50FD}"/>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2079" t="-8401" r="-42079" b="48152"/>
            <a:stretch/>
          </p:blipFill>
          <p:spPr>
            <a:xfrm>
              <a:off x="4754281" y="4539877"/>
              <a:ext cx="644946" cy="646331"/>
            </a:xfrm>
            <a:prstGeom prst="ellipse">
              <a:avLst/>
            </a:prstGeom>
            <a:solidFill>
              <a:schemeClr val="accent6">
                <a:lumMod val="20000"/>
                <a:lumOff val="80000"/>
              </a:schemeClr>
            </a:solidFill>
            <a:ln w="28575">
              <a:solidFill>
                <a:schemeClr val="tx1"/>
              </a:solidFill>
            </a:ln>
            <a:effectLst>
              <a:outerShdw dist="25400" dir="2700000" algn="tl" rotWithShape="0">
                <a:prstClr val="black">
                  <a:alpha val="40000"/>
                </a:prstClr>
              </a:outerShdw>
            </a:effectLst>
          </p:spPr>
        </p:pic>
      </p:grpSp>
      <p:grpSp>
        <p:nvGrpSpPr>
          <p:cNvPr id="28" name="4">
            <a:extLst>
              <a:ext uri="{FF2B5EF4-FFF2-40B4-BE49-F238E27FC236}">
                <a16:creationId xmlns:a16="http://schemas.microsoft.com/office/drawing/2014/main" id="{58E4CE84-C935-64DD-FA0F-4FE02CFBF61F}"/>
              </a:ext>
            </a:extLst>
          </p:cNvPr>
          <p:cNvGrpSpPr/>
          <p:nvPr/>
        </p:nvGrpSpPr>
        <p:grpSpPr>
          <a:xfrm>
            <a:off x="800709" y="5286224"/>
            <a:ext cx="4600581" cy="759019"/>
            <a:chOff x="800709" y="5286224"/>
            <a:chExt cx="4600581" cy="759019"/>
          </a:xfrm>
        </p:grpSpPr>
        <p:grpSp>
          <p:nvGrpSpPr>
            <p:cNvPr id="12" name="1">
              <a:extLst>
                <a:ext uri="{FF2B5EF4-FFF2-40B4-BE49-F238E27FC236}">
                  <a16:creationId xmlns:a16="http://schemas.microsoft.com/office/drawing/2014/main" id="{BF1BB91B-5DF5-C204-5DF5-60E62EFB0102}"/>
                </a:ext>
              </a:extLst>
            </p:cNvPr>
            <p:cNvGrpSpPr/>
            <p:nvPr/>
          </p:nvGrpSpPr>
          <p:grpSpPr>
            <a:xfrm>
              <a:off x="800709" y="5286224"/>
              <a:ext cx="4474273" cy="759019"/>
              <a:chOff x="2793946" y="4737397"/>
              <a:chExt cx="3868110" cy="993370"/>
            </a:xfrm>
          </p:grpSpPr>
          <p:sp>
            <p:nvSpPr>
              <p:cNvPr id="13" name="sentence box">
                <a:extLst>
                  <a:ext uri="{FF2B5EF4-FFF2-40B4-BE49-F238E27FC236}">
                    <a16:creationId xmlns:a16="http://schemas.microsoft.com/office/drawing/2014/main" id="{C5DE3590-66F8-1403-AE39-209CC72581FB}"/>
                  </a:ext>
                </a:extLst>
              </p:cNvPr>
              <p:cNvSpPr/>
              <p:nvPr/>
            </p:nvSpPr>
            <p:spPr>
              <a:xfrm>
                <a:off x="2793946" y="4737397"/>
                <a:ext cx="3868110" cy="993370"/>
              </a:xfrm>
              <a:prstGeom prst="rect">
                <a:avLst/>
              </a:prstGeom>
              <a:gradFill>
                <a:gsLst>
                  <a:gs pos="95000">
                    <a:schemeClr val="accent1">
                      <a:lumMod val="5000"/>
                      <a:lumOff val="95000"/>
                    </a:schemeClr>
                  </a:gs>
                  <a:gs pos="100000">
                    <a:srgbClr val="AFDEF9"/>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entence">
                <a:extLst>
                  <a:ext uri="{FF2B5EF4-FFF2-40B4-BE49-F238E27FC236}">
                    <a16:creationId xmlns:a16="http://schemas.microsoft.com/office/drawing/2014/main" id="{EFF74931-5709-1EE6-8A35-895ACC4B8521}"/>
                  </a:ext>
                </a:extLst>
              </p:cNvPr>
              <p:cNvSpPr txBox="1"/>
              <p:nvPr/>
            </p:nvSpPr>
            <p:spPr>
              <a:xfrm>
                <a:off x="2848240" y="4814052"/>
                <a:ext cx="3659474" cy="845889"/>
              </a:xfrm>
              <a:prstGeom prst="rect">
                <a:avLst/>
              </a:prstGeom>
              <a:noFill/>
            </p:spPr>
            <p:txBody>
              <a:bodyPr wrap="square" rtlCol="0">
                <a:spAutoFit/>
              </a:bodyPr>
              <a:lstStyle/>
              <a:p>
                <a:r>
                  <a:rPr lang="en-GB" b="1" dirty="0">
                    <a:solidFill>
                      <a:schemeClr val="dk1"/>
                    </a:solidFill>
                  </a:rPr>
                  <a:t>If it is a sunny day</a:t>
                </a:r>
                <a:r>
                  <a:rPr lang="en-GB" dirty="0">
                    <a:solidFill>
                      <a:schemeClr val="dk1"/>
                    </a:solidFill>
                  </a:rPr>
                  <a:t>, I like to go to </a:t>
                </a:r>
                <a:br>
                  <a:rPr lang="en-GB" dirty="0">
                    <a:solidFill>
                      <a:schemeClr val="dk1"/>
                    </a:solidFill>
                  </a:rPr>
                </a:br>
                <a:r>
                  <a:rPr lang="en-GB" dirty="0">
                    <a:solidFill>
                      <a:schemeClr val="dk1"/>
                    </a:solidFill>
                  </a:rPr>
                  <a:t>the park with my sister.</a:t>
                </a:r>
              </a:p>
            </p:txBody>
          </p:sp>
        </p:grpSp>
        <p:pic>
          <p:nvPicPr>
            <p:cNvPr id="25" name="Picture 24">
              <a:extLst>
                <a:ext uri="{FF2B5EF4-FFF2-40B4-BE49-F238E27FC236}">
                  <a16:creationId xmlns:a16="http://schemas.microsoft.com/office/drawing/2014/main" id="{9D18FC82-7E7F-7991-5812-6D222CDC3A58}"/>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60633" t="12674" r="22823" b="70231"/>
            <a:stretch/>
          </p:blipFill>
          <p:spPr>
            <a:xfrm>
              <a:off x="4756344" y="5347024"/>
              <a:ext cx="644946" cy="646331"/>
            </a:xfrm>
            <a:prstGeom prst="ellipse">
              <a:avLst/>
            </a:prstGeom>
            <a:solidFill>
              <a:schemeClr val="accent6">
                <a:lumMod val="20000"/>
                <a:lumOff val="80000"/>
              </a:schemeClr>
            </a:solidFill>
            <a:ln w="28575">
              <a:solidFill>
                <a:schemeClr val="tx1"/>
              </a:solidFill>
            </a:ln>
            <a:effectLst>
              <a:outerShdw dist="25400" dir="2700000" algn="tl" rotWithShape="0">
                <a:prstClr val="black">
                  <a:alpha val="40000"/>
                </a:prstClr>
              </a:outerShdw>
            </a:effectLst>
          </p:spPr>
        </p:pic>
      </p:grpSp>
      <p:grpSp>
        <p:nvGrpSpPr>
          <p:cNvPr id="15" name="descript 2">
            <a:extLst>
              <a:ext uri="{FF2B5EF4-FFF2-40B4-BE49-F238E27FC236}">
                <a16:creationId xmlns:a16="http://schemas.microsoft.com/office/drawing/2014/main" id="{4879588D-8301-7378-723D-1BFA72E8D215}"/>
              </a:ext>
            </a:extLst>
          </p:cNvPr>
          <p:cNvGrpSpPr/>
          <p:nvPr/>
        </p:nvGrpSpPr>
        <p:grpSpPr>
          <a:xfrm>
            <a:off x="5781644" y="5089381"/>
            <a:ext cx="2398403" cy="975674"/>
            <a:chOff x="1140486" y="2091967"/>
            <a:chExt cx="6592653" cy="975674"/>
          </a:xfrm>
        </p:grpSpPr>
        <p:sp>
          <p:nvSpPr>
            <p:cNvPr id="39" name="Rectangle 38">
              <a:extLst>
                <a:ext uri="{FF2B5EF4-FFF2-40B4-BE49-F238E27FC236}">
                  <a16:creationId xmlns:a16="http://schemas.microsoft.com/office/drawing/2014/main" id="{B93E9F7C-76E4-1424-C1E6-B4EE8F168577}"/>
                </a:ext>
              </a:extLst>
            </p:cNvPr>
            <p:cNvSpPr/>
            <p:nvPr/>
          </p:nvSpPr>
          <p:spPr>
            <a:xfrm>
              <a:off x="1140486" y="2091967"/>
              <a:ext cx="6592653" cy="975674"/>
            </a:xfrm>
            <a:prstGeom prst="rect">
              <a:avLst/>
            </a:prstGeom>
            <a:solidFill>
              <a:srgbClr val="AFDEF9"/>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a:extLst>
                <a:ext uri="{FF2B5EF4-FFF2-40B4-BE49-F238E27FC236}">
                  <a16:creationId xmlns:a16="http://schemas.microsoft.com/office/drawing/2014/main" id="{790905C5-30D8-9F76-5566-D9E7C36728EE}"/>
                </a:ext>
              </a:extLst>
            </p:cNvPr>
            <p:cNvSpPr txBox="1"/>
            <p:nvPr/>
          </p:nvSpPr>
          <p:spPr>
            <a:xfrm>
              <a:off x="1298691" y="2137080"/>
              <a:ext cx="6276237" cy="923330"/>
            </a:xfrm>
            <a:prstGeom prst="rect">
              <a:avLst/>
            </a:prstGeom>
            <a:noFill/>
          </p:spPr>
          <p:txBody>
            <a:bodyPr wrap="square" rtlCol="0">
              <a:spAutoFit/>
            </a:bodyPr>
            <a:lstStyle/>
            <a:p>
              <a:r>
                <a:rPr lang="en-GB" dirty="0">
                  <a:solidFill>
                    <a:schemeClr val="dk1"/>
                  </a:solidFill>
                </a:rPr>
                <a:t>Subordinate clauses are also known as dependent clauses. </a:t>
              </a:r>
            </a:p>
          </p:txBody>
        </p:sp>
      </p:grpSp>
    </p:spTree>
    <p:extLst>
      <p:ext uri="{BB962C8B-B14F-4D97-AF65-F5344CB8AC3E}">
        <p14:creationId xmlns:p14="http://schemas.microsoft.com/office/powerpoint/2010/main" val="3016282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randombar(horizontal)">
                                      <p:cBhvr>
                                        <p:cTn id="13" dur="500"/>
                                        <p:tgtEl>
                                          <p:spTgt spid="5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randombar(horizontal)">
                                      <p:cBhvr>
                                        <p:cTn id="18" dur="500"/>
                                        <p:tgtEl>
                                          <p:spTgt spid="52"/>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51"/>
                                        </p:tgtEl>
                                        <p:attrNameLst>
                                          <p:attrName>style.visibility</p:attrName>
                                        </p:attrNameLst>
                                      </p:cBhvr>
                                      <p:to>
                                        <p:strVal val="visible"/>
                                      </p:to>
                                    </p:set>
                                    <p:animEffect transition="in" filter="randombar(horizontal)">
                                      <p:cBhvr>
                                        <p:cTn id="23" dur="500"/>
                                        <p:tgtEl>
                                          <p:spTgt spid="5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randombar(horizontal)">
                                      <p:cBhvr>
                                        <p:cTn id="28" dur="500"/>
                                        <p:tgtEl>
                                          <p:spTgt spid="28"/>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56"/>
                                        </p:tgtEl>
                                        <p:attrNameLst>
                                          <p:attrName>style.visibility</p:attrName>
                                        </p:attrNameLst>
                                      </p:cBhvr>
                                      <p:to>
                                        <p:strVal val="visible"/>
                                      </p:to>
                                    </p:set>
                                    <p:animEffect transition="in" filter="randombar(horizontal)">
                                      <p:cBhvr>
                                        <p:cTn id="33" dur="500"/>
                                        <p:tgtEl>
                                          <p:spTgt spid="56"/>
                                        </p:tgtEl>
                                      </p:cBhvr>
                                    </p:animEffect>
                                  </p:childTnLst>
                                </p:cTn>
                              </p:par>
                              <p:par>
                                <p:cTn id="34" presetID="14" presetClass="entr" presetSubtype="10" fill="hold" nodeType="withEffect">
                                  <p:stCondLst>
                                    <p:cond delay="0"/>
                                  </p:stCondLst>
                                  <p:childTnLst>
                                    <p:set>
                                      <p:cBhvr>
                                        <p:cTn id="35" dur="1" fill="hold">
                                          <p:stCondLst>
                                            <p:cond delay="0"/>
                                          </p:stCondLst>
                                        </p:cTn>
                                        <p:tgtEl>
                                          <p:spTgt spid="71"/>
                                        </p:tgtEl>
                                        <p:attrNameLst>
                                          <p:attrName>style.visibility</p:attrName>
                                        </p:attrNameLst>
                                      </p:cBhvr>
                                      <p:to>
                                        <p:strVal val="visible"/>
                                      </p:to>
                                    </p:set>
                                    <p:animEffect transition="in" filter="randombar(horizontal)">
                                      <p:cBhvr>
                                        <p:cTn id="36" dur="500"/>
                                        <p:tgtEl>
                                          <p:spTgt spid="71"/>
                                        </p:tgtEl>
                                      </p:cBhvr>
                                    </p:animEffect>
                                  </p:childTnLst>
                                </p:cTn>
                              </p:par>
                              <p:par>
                                <p:cTn id="37" presetID="14" presetClass="entr" presetSubtype="1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randombar(horizontal)">
                                      <p:cBhvr>
                                        <p:cTn id="39" dur="500"/>
                                        <p:tgtEl>
                                          <p:spTgt spid="37"/>
                                        </p:tgtEl>
                                      </p:cBhvr>
                                    </p:animEffect>
                                  </p:childTnLst>
                                </p:cTn>
                              </p:par>
                            </p:childTnLst>
                          </p:cTn>
                        </p:par>
                        <p:par>
                          <p:cTn id="40" fill="hold">
                            <p:stCondLst>
                              <p:cond delay="500"/>
                            </p:stCondLst>
                            <p:childTnLst>
                              <p:par>
                                <p:cTn id="41" presetID="32" presetClass="emph" presetSubtype="0" fill="hold" nodeType="afterEffect">
                                  <p:stCondLst>
                                    <p:cond delay="0"/>
                                  </p:stCondLst>
                                  <p:childTnLst>
                                    <p:animRot by="120000">
                                      <p:cBhvr>
                                        <p:cTn id="42" dur="100" fill="hold">
                                          <p:stCondLst>
                                            <p:cond delay="0"/>
                                          </p:stCondLst>
                                        </p:cTn>
                                        <p:tgtEl>
                                          <p:spTgt spid="71"/>
                                        </p:tgtEl>
                                        <p:attrNameLst>
                                          <p:attrName>r</p:attrName>
                                        </p:attrNameLst>
                                      </p:cBhvr>
                                    </p:animRot>
                                    <p:animRot by="-240000">
                                      <p:cBhvr>
                                        <p:cTn id="43" dur="200" fill="hold">
                                          <p:stCondLst>
                                            <p:cond delay="200"/>
                                          </p:stCondLst>
                                        </p:cTn>
                                        <p:tgtEl>
                                          <p:spTgt spid="71"/>
                                        </p:tgtEl>
                                        <p:attrNameLst>
                                          <p:attrName>r</p:attrName>
                                        </p:attrNameLst>
                                      </p:cBhvr>
                                    </p:animRot>
                                    <p:animRot by="240000">
                                      <p:cBhvr>
                                        <p:cTn id="44" dur="200" fill="hold">
                                          <p:stCondLst>
                                            <p:cond delay="400"/>
                                          </p:stCondLst>
                                        </p:cTn>
                                        <p:tgtEl>
                                          <p:spTgt spid="71"/>
                                        </p:tgtEl>
                                        <p:attrNameLst>
                                          <p:attrName>r</p:attrName>
                                        </p:attrNameLst>
                                      </p:cBhvr>
                                    </p:animRot>
                                    <p:animRot by="-240000">
                                      <p:cBhvr>
                                        <p:cTn id="45" dur="200" fill="hold">
                                          <p:stCondLst>
                                            <p:cond delay="600"/>
                                          </p:stCondLst>
                                        </p:cTn>
                                        <p:tgtEl>
                                          <p:spTgt spid="71"/>
                                        </p:tgtEl>
                                        <p:attrNameLst>
                                          <p:attrName>r</p:attrName>
                                        </p:attrNameLst>
                                      </p:cBhvr>
                                    </p:animRot>
                                    <p:animRot by="120000">
                                      <p:cBhvr>
                                        <p:cTn id="46" dur="200" fill="hold">
                                          <p:stCondLst>
                                            <p:cond delay="800"/>
                                          </p:stCondLst>
                                        </p:cTn>
                                        <p:tgtEl>
                                          <p:spTgt spid="71"/>
                                        </p:tgtEl>
                                        <p:attrNameLst>
                                          <p:attrName>r</p:attrName>
                                        </p:attrNameLst>
                                      </p:cBhvr>
                                    </p:animRot>
                                  </p:childTnLst>
                                </p:cTn>
                              </p:par>
                            </p:childTnLst>
                          </p:cTn>
                        </p:par>
                      </p:childTnLst>
                    </p:cTn>
                  </p:par>
                  <p:par>
                    <p:cTn id="47" fill="hold">
                      <p:stCondLst>
                        <p:cond delay="indefinite"/>
                      </p:stCondLst>
                      <p:childTnLst>
                        <p:par>
                          <p:cTn id="48" fill="hold">
                            <p:stCondLst>
                              <p:cond delay="0"/>
                            </p:stCondLst>
                            <p:childTnLst>
                              <p:par>
                                <p:cTn id="49" presetID="14" presetClass="entr" presetSubtype="10" fill="hold"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randombar(horizontal)">
                                      <p:cBhvr>
                                        <p:cTn id="5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background">
            <a:extLst>
              <a:ext uri="{FF2B5EF4-FFF2-40B4-BE49-F238E27FC236}">
                <a16:creationId xmlns:a16="http://schemas.microsoft.com/office/drawing/2014/main" id="{F17B2235-D5AF-97F3-6282-E2E01D773182}"/>
              </a:ext>
            </a:extLst>
          </p:cNvPr>
          <p:cNvSpPr/>
          <p:nvPr/>
        </p:nvSpPr>
        <p:spPr>
          <a:xfrm>
            <a:off x="755373" y="688952"/>
            <a:ext cx="7600440" cy="2680563"/>
          </a:xfrm>
          <a:prstGeom prst="rect">
            <a:avLst/>
          </a:prstGeom>
          <a:solidFill>
            <a:srgbClr val="D6BB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I SAW A WABUB</a:t>
              </a:r>
            </a:p>
          </p:txBody>
        </p:sp>
      </p:grpSp>
      <p:grpSp>
        <p:nvGrpSpPr>
          <p:cNvPr id="37" name="textbox">
            <a:extLst>
              <a:ext uri="{FF2B5EF4-FFF2-40B4-BE49-F238E27FC236}">
                <a16:creationId xmlns:a16="http://schemas.microsoft.com/office/drawing/2014/main" id="{9EAC111D-1DA5-EA10-D3FC-CAC870333377}"/>
              </a:ext>
            </a:extLst>
          </p:cNvPr>
          <p:cNvGrpSpPr/>
          <p:nvPr/>
        </p:nvGrpSpPr>
        <p:grpSpPr>
          <a:xfrm>
            <a:off x="844614" y="1808592"/>
            <a:ext cx="7394713" cy="1421294"/>
            <a:chOff x="834886" y="2035923"/>
            <a:chExt cx="7394713" cy="1421294"/>
          </a:xfrm>
        </p:grpSpPr>
        <p:sp>
          <p:nvSpPr>
            <p:cNvPr id="36" name="Rectangle 35">
              <a:extLst>
                <a:ext uri="{FF2B5EF4-FFF2-40B4-BE49-F238E27FC236}">
                  <a16:creationId xmlns:a16="http://schemas.microsoft.com/office/drawing/2014/main" id="{E561BA19-EED1-8CEE-120D-DAD409955AEE}"/>
                </a:ext>
              </a:extLst>
            </p:cNvPr>
            <p:cNvSpPr/>
            <p:nvPr/>
          </p:nvSpPr>
          <p:spPr>
            <a:xfrm>
              <a:off x="834886" y="2035923"/>
              <a:ext cx="7394713" cy="1421294"/>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A7959626-3588-7663-1381-A89A231A706B}"/>
                </a:ext>
              </a:extLst>
            </p:cNvPr>
            <p:cNvSpPr txBox="1"/>
            <p:nvPr/>
          </p:nvSpPr>
          <p:spPr>
            <a:xfrm>
              <a:off x="1006133" y="2178100"/>
              <a:ext cx="7131053" cy="1200329"/>
            </a:xfrm>
            <a:prstGeom prst="rect">
              <a:avLst/>
            </a:prstGeom>
            <a:noFill/>
          </p:spPr>
          <p:txBody>
            <a:bodyPr wrap="square" rtlCol="0">
              <a:spAutoFit/>
            </a:bodyPr>
            <a:lstStyle/>
            <a:p>
              <a:r>
                <a:rPr lang="en-GB" dirty="0">
                  <a:solidFill>
                    <a:schemeClr val="dk1"/>
                  </a:solidFill>
                </a:rPr>
                <a:t>We use this acronym to identify the subordinating conjunctions that begin a subordinate clause. Remember, we can find a subordinate clause at the beginning, middle or end of a sentence. Subordinating conjunctions link the independent and the dependent clause.</a:t>
              </a:r>
            </a:p>
          </p:txBody>
        </p:sp>
      </p:grpSp>
      <p:pic>
        <p:nvPicPr>
          <p:cNvPr id="5" name="Picture 4">
            <a:extLst>
              <a:ext uri="{FF2B5EF4-FFF2-40B4-BE49-F238E27FC236}">
                <a16:creationId xmlns:a16="http://schemas.microsoft.com/office/drawing/2014/main" id="{5D2BA92F-9F48-EED3-2EF7-3A8435B9711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43286" y="3441538"/>
            <a:ext cx="5424613" cy="2680563"/>
          </a:xfrm>
          <a:prstGeom prst="rect">
            <a:avLst/>
          </a:prstGeom>
          <a:effectLst>
            <a:outerShdw dist="38100" dir="2700000" algn="tl" rotWithShape="0">
              <a:prstClr val="black">
                <a:alpha val="40000"/>
              </a:prstClr>
            </a:outerShdw>
          </a:effectLst>
        </p:spPr>
      </p:pic>
    </p:spTree>
    <p:extLst>
      <p:ext uri="{BB962C8B-B14F-4D97-AF65-F5344CB8AC3E}">
        <p14:creationId xmlns:p14="http://schemas.microsoft.com/office/powerpoint/2010/main" val="2122896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randombar(horizontal)">
                                      <p:cBhvr>
                                        <p:cTn id="13" dur="500"/>
                                        <p:tgtEl>
                                          <p:spTgt spid="37"/>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randombar(horizontal)">
                                      <p:cBhvr>
                                        <p:cTn id="16" dur="500"/>
                                        <p:tgtEl>
                                          <p:spTgt spid="5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background">
            <a:extLst>
              <a:ext uri="{FF2B5EF4-FFF2-40B4-BE49-F238E27FC236}">
                <a16:creationId xmlns:a16="http://schemas.microsoft.com/office/drawing/2014/main" id="{F17B2235-D5AF-97F3-6282-E2E01D773182}"/>
              </a:ext>
            </a:extLst>
          </p:cNvPr>
          <p:cNvSpPr/>
          <p:nvPr/>
        </p:nvSpPr>
        <p:spPr>
          <a:xfrm>
            <a:off x="755373" y="688953"/>
            <a:ext cx="3608080" cy="5464052"/>
          </a:xfrm>
          <a:prstGeom prst="rect">
            <a:avLst/>
          </a:prstGeom>
          <a:solidFill>
            <a:srgbClr val="D6BB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spotlight">
            <a:extLst>
              <a:ext uri="{FF2B5EF4-FFF2-40B4-BE49-F238E27FC236}">
                <a16:creationId xmlns:a16="http://schemas.microsoft.com/office/drawing/2014/main" id="{277F3208-1765-E317-59EB-7BF105C53200}"/>
              </a:ext>
            </a:extLst>
          </p:cNvPr>
          <p:cNvSpPr/>
          <p:nvPr/>
        </p:nvSpPr>
        <p:spPr>
          <a:xfrm>
            <a:off x="1184960" y="688953"/>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texybox 2">
            <a:extLst>
              <a:ext uri="{FF2B5EF4-FFF2-40B4-BE49-F238E27FC236}">
                <a16:creationId xmlns:a16="http://schemas.microsoft.com/office/drawing/2014/main" id="{B8EFF6AB-1125-9A9B-97D0-32541A5E944D}"/>
              </a:ext>
            </a:extLst>
          </p:cNvPr>
          <p:cNvGrpSpPr/>
          <p:nvPr/>
        </p:nvGrpSpPr>
        <p:grpSpPr>
          <a:xfrm>
            <a:off x="4572000" y="4504757"/>
            <a:ext cx="3568962" cy="1472832"/>
            <a:chOff x="-3916450" y="2102256"/>
            <a:chExt cx="10746282" cy="1688951"/>
          </a:xfrm>
        </p:grpSpPr>
        <p:sp>
          <p:nvSpPr>
            <p:cNvPr id="44" name="Rectangle 43">
              <a:extLst>
                <a:ext uri="{FF2B5EF4-FFF2-40B4-BE49-F238E27FC236}">
                  <a16:creationId xmlns:a16="http://schemas.microsoft.com/office/drawing/2014/main" id="{51A23C08-F9E2-3C66-72F7-7B1E15F03431}"/>
                </a:ext>
              </a:extLst>
            </p:cNvPr>
            <p:cNvSpPr/>
            <p:nvPr/>
          </p:nvSpPr>
          <p:spPr>
            <a:xfrm>
              <a:off x="-3916450" y="2102256"/>
              <a:ext cx="10746282" cy="1688951"/>
            </a:xfrm>
            <a:prstGeom prst="rect">
              <a:avLst/>
            </a:prstGeom>
            <a:solidFill>
              <a:srgbClr val="AFDEF9"/>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1EBD2DE9-B7BF-2FBE-537B-992676B537C8}"/>
                </a:ext>
              </a:extLst>
            </p:cNvPr>
            <p:cNvSpPr txBox="1"/>
            <p:nvPr/>
          </p:nvSpPr>
          <p:spPr>
            <a:xfrm>
              <a:off x="-3299193" y="2797714"/>
              <a:ext cx="9598561" cy="811759"/>
            </a:xfrm>
            <a:prstGeom prst="rect">
              <a:avLst/>
            </a:prstGeom>
            <a:noFill/>
          </p:spPr>
          <p:txBody>
            <a:bodyPr wrap="square" rtlCol="0">
              <a:spAutoFit/>
            </a:bodyPr>
            <a:lstStyle/>
            <a:p>
              <a:r>
                <a:rPr lang="en-GB" sz="2000" b="1" dirty="0">
                  <a:solidFill>
                    <a:schemeClr val="dk1"/>
                  </a:solidFill>
                </a:rPr>
                <a:t>Each answer will be on the next slide.</a:t>
              </a:r>
            </a:p>
          </p:txBody>
        </p:sp>
      </p:gr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Quiz Time!</a:t>
              </a:r>
            </a:p>
          </p:txBody>
        </p:sp>
      </p:grpSp>
      <p:grpSp>
        <p:nvGrpSpPr>
          <p:cNvPr id="37" name="textbox">
            <a:extLst>
              <a:ext uri="{FF2B5EF4-FFF2-40B4-BE49-F238E27FC236}">
                <a16:creationId xmlns:a16="http://schemas.microsoft.com/office/drawing/2014/main" id="{9EAC111D-1DA5-EA10-D3FC-CAC870333377}"/>
              </a:ext>
            </a:extLst>
          </p:cNvPr>
          <p:cNvGrpSpPr/>
          <p:nvPr/>
        </p:nvGrpSpPr>
        <p:grpSpPr>
          <a:xfrm>
            <a:off x="4532882" y="2007705"/>
            <a:ext cx="3608080" cy="1718181"/>
            <a:chOff x="-2196900" y="2035922"/>
            <a:chExt cx="10706111" cy="1718181"/>
          </a:xfrm>
        </p:grpSpPr>
        <p:sp>
          <p:nvSpPr>
            <p:cNvPr id="36" name="Rectangle 35">
              <a:extLst>
                <a:ext uri="{FF2B5EF4-FFF2-40B4-BE49-F238E27FC236}">
                  <a16:creationId xmlns:a16="http://schemas.microsoft.com/office/drawing/2014/main" id="{E561BA19-EED1-8CEE-120D-DAD409955AEE}"/>
                </a:ext>
              </a:extLst>
            </p:cNvPr>
            <p:cNvSpPr/>
            <p:nvPr/>
          </p:nvSpPr>
          <p:spPr>
            <a:xfrm>
              <a:off x="-2196900" y="2035922"/>
              <a:ext cx="10706111" cy="1718181"/>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A7959626-3588-7663-1381-A89A231A706B}"/>
                </a:ext>
              </a:extLst>
            </p:cNvPr>
            <p:cNvSpPr txBox="1"/>
            <p:nvPr/>
          </p:nvSpPr>
          <p:spPr>
            <a:xfrm>
              <a:off x="-1417626" y="2181367"/>
              <a:ext cx="9387027" cy="1477328"/>
            </a:xfrm>
            <a:prstGeom prst="rect">
              <a:avLst/>
            </a:prstGeom>
            <a:noFill/>
          </p:spPr>
          <p:txBody>
            <a:bodyPr wrap="square" rtlCol="0">
              <a:spAutoFit/>
            </a:bodyPr>
            <a:lstStyle/>
            <a:p>
              <a:r>
                <a:rPr lang="en-GB" dirty="0">
                  <a:solidFill>
                    <a:schemeClr val="dk1"/>
                  </a:solidFill>
                </a:rPr>
                <a:t>You are going to see a number of sentences and you must decide if the underlined cause is a </a:t>
              </a:r>
              <a:r>
                <a:rPr lang="en-GB" b="1" dirty="0">
                  <a:solidFill>
                    <a:schemeClr val="dk1"/>
                  </a:solidFill>
                </a:rPr>
                <a:t>main clause</a:t>
              </a:r>
              <a:r>
                <a:rPr lang="en-GB" dirty="0">
                  <a:solidFill>
                    <a:schemeClr val="dk1"/>
                  </a:solidFill>
                </a:rPr>
                <a:t> or a </a:t>
              </a:r>
              <a:r>
                <a:rPr lang="en-GB" b="1" dirty="0">
                  <a:solidFill>
                    <a:schemeClr val="dk1"/>
                  </a:solidFill>
                </a:rPr>
                <a:t>subordinate clause</a:t>
              </a:r>
              <a:r>
                <a:rPr lang="en-GB" dirty="0">
                  <a:solidFill>
                    <a:schemeClr val="dk1"/>
                  </a:solidFill>
                </a:rPr>
                <a:t>.</a:t>
              </a:r>
            </a:p>
          </p:txBody>
        </p:sp>
      </p:grpSp>
      <p:grpSp>
        <p:nvGrpSpPr>
          <p:cNvPr id="7" name="? pic">
            <a:extLst>
              <a:ext uri="{FF2B5EF4-FFF2-40B4-BE49-F238E27FC236}">
                <a16:creationId xmlns:a16="http://schemas.microsoft.com/office/drawing/2014/main" id="{3AFFF5CB-3182-1FE0-5196-F7871248BF9E}"/>
              </a:ext>
            </a:extLst>
          </p:cNvPr>
          <p:cNvGrpSpPr/>
          <p:nvPr/>
        </p:nvGrpSpPr>
        <p:grpSpPr>
          <a:xfrm>
            <a:off x="1074321" y="1611149"/>
            <a:ext cx="2133240" cy="2708434"/>
            <a:chOff x="5077881" y="1531833"/>
            <a:chExt cx="3077597" cy="3907422"/>
          </a:xfrm>
        </p:grpSpPr>
        <p:sp>
          <p:nvSpPr>
            <p:cNvPr id="2" name="Oval 1">
              <a:extLst>
                <a:ext uri="{FF2B5EF4-FFF2-40B4-BE49-F238E27FC236}">
                  <a16:creationId xmlns:a16="http://schemas.microsoft.com/office/drawing/2014/main" id="{A2CBF371-B3DB-C0A8-E153-5A8AB48AAB09}"/>
                </a:ext>
              </a:extLst>
            </p:cNvPr>
            <p:cNvSpPr/>
            <p:nvPr/>
          </p:nvSpPr>
          <p:spPr>
            <a:xfrm>
              <a:off x="5077881" y="1830716"/>
              <a:ext cx="3077597" cy="3077597"/>
            </a:xfrm>
            <a:prstGeom prst="ellipse">
              <a:avLst/>
            </a:prstGeom>
            <a:gradFill>
              <a:gsLst>
                <a:gs pos="49500">
                  <a:srgbClr val="D094DD"/>
                </a:gs>
                <a:gs pos="0">
                  <a:schemeClr val="tx1">
                    <a:lumMod val="25000"/>
                    <a:lumOff val="75000"/>
                  </a:schemeClr>
                </a:gs>
                <a:gs pos="100000">
                  <a:srgbClr val="915BC9"/>
                </a:gs>
              </a:gsLst>
              <a:path path="circle">
                <a:fillToRect l="50000" t="50000" r="50000" b="50000"/>
              </a:path>
            </a:gradFill>
            <a:ln w="57150">
              <a:solidFill>
                <a:srgbClr val="FFC000"/>
              </a:solidFill>
            </a:ln>
            <a:effectLst>
              <a:outerShdw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864CAC30-9EA3-6CE5-2D37-A1BE6F948141}"/>
                </a:ext>
              </a:extLst>
            </p:cNvPr>
            <p:cNvSpPr txBox="1"/>
            <p:nvPr/>
          </p:nvSpPr>
          <p:spPr>
            <a:xfrm>
              <a:off x="5717962" y="1531833"/>
              <a:ext cx="1675656" cy="3907422"/>
            </a:xfrm>
            <a:prstGeom prst="rect">
              <a:avLst/>
            </a:prstGeom>
            <a:noFill/>
            <a:effectLst>
              <a:outerShdw dist="76200" dir="2700000" algn="tl" rotWithShape="0">
                <a:prstClr val="black"/>
              </a:outerShdw>
            </a:effectLst>
          </p:spPr>
          <p:txBody>
            <a:bodyPr wrap="square" rtlCol="0">
              <a:spAutoFit/>
            </a:bodyPr>
            <a:lstStyle/>
            <a:p>
              <a:r>
                <a:rPr lang="en-GB" sz="17000" b="1" dirty="0">
                  <a:solidFill>
                    <a:schemeClr val="bg1"/>
                  </a:solidFill>
                </a:rPr>
                <a:t>?</a:t>
              </a:r>
            </a:p>
          </p:txBody>
        </p:sp>
      </p:grpSp>
      <p:grpSp>
        <p:nvGrpSpPr>
          <p:cNvPr id="8" name="arrow">
            <a:extLst>
              <a:ext uri="{FF2B5EF4-FFF2-40B4-BE49-F238E27FC236}">
                <a16:creationId xmlns:a16="http://schemas.microsoft.com/office/drawing/2014/main" id="{F27AD31F-8A6B-7D2D-6970-730F89E01994}"/>
              </a:ext>
            </a:extLst>
          </p:cNvPr>
          <p:cNvGrpSpPr/>
          <p:nvPr/>
        </p:nvGrpSpPr>
        <p:grpSpPr>
          <a:xfrm rot="10800000">
            <a:off x="5268052" y="3903440"/>
            <a:ext cx="2261470" cy="1140821"/>
            <a:chOff x="5734769" y="2034533"/>
            <a:chExt cx="2184142" cy="1101812"/>
          </a:xfrm>
          <a:effectLst>
            <a:outerShdw dist="38100" dir="2700000" algn="tl" rotWithShape="0">
              <a:prstClr val="black">
                <a:alpha val="40000"/>
              </a:prstClr>
            </a:outerShdw>
          </a:effectLst>
        </p:grpSpPr>
        <p:sp>
          <p:nvSpPr>
            <p:cNvPr id="9" name="Arrow: Left 8">
              <a:extLst>
                <a:ext uri="{FF2B5EF4-FFF2-40B4-BE49-F238E27FC236}">
                  <a16:creationId xmlns:a16="http://schemas.microsoft.com/office/drawing/2014/main" id="{9072A85F-84C9-D570-8139-4E860F41084A}"/>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9">
              <a:extLst>
                <a:ext uri="{FF2B5EF4-FFF2-40B4-BE49-F238E27FC236}">
                  <a16:creationId xmlns:a16="http://schemas.microsoft.com/office/drawing/2014/main" id="{E0FDBCC8-DA17-F2E6-3BBB-0B1C40B5A630}"/>
                </a:ext>
              </a:extLst>
            </p:cNvPr>
            <p:cNvGrpSpPr/>
            <p:nvPr/>
          </p:nvGrpSpPr>
          <p:grpSpPr>
            <a:xfrm>
              <a:off x="6487275" y="2276345"/>
              <a:ext cx="1345603" cy="614233"/>
              <a:chOff x="6457779" y="2276345"/>
              <a:chExt cx="1345603" cy="614233"/>
            </a:xfrm>
          </p:grpSpPr>
          <p:grpSp>
            <p:nvGrpSpPr>
              <p:cNvPr id="14" name="Group 13">
                <a:extLst>
                  <a:ext uri="{FF2B5EF4-FFF2-40B4-BE49-F238E27FC236}">
                    <a16:creationId xmlns:a16="http://schemas.microsoft.com/office/drawing/2014/main" id="{4F0009B2-0544-5785-277F-3FF9C5852243}"/>
                  </a:ext>
                </a:extLst>
              </p:cNvPr>
              <p:cNvGrpSpPr/>
              <p:nvPr/>
            </p:nvGrpSpPr>
            <p:grpSpPr>
              <a:xfrm>
                <a:off x="6457779" y="2276345"/>
                <a:ext cx="1345603" cy="614233"/>
                <a:chOff x="6457779" y="2276345"/>
                <a:chExt cx="1345603" cy="614233"/>
              </a:xfrm>
            </p:grpSpPr>
            <p:sp>
              <p:nvSpPr>
                <p:cNvPr id="16" name="Oval 15">
                  <a:extLst>
                    <a:ext uri="{FF2B5EF4-FFF2-40B4-BE49-F238E27FC236}">
                      <a16:creationId xmlns:a16="http://schemas.microsoft.com/office/drawing/2014/main" id="{30C4F22A-137E-A0F5-D5F1-8DDFADF0C84B}"/>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AABEDB04-D514-EC6C-2315-716EF65A2DE5}"/>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4E340B91-9419-BCAA-7BD7-7E18BED9C2A9}"/>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9326B47D-115A-18FB-2E70-BDE688EDA56A}"/>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15496BFA-5621-F3B3-C012-545FA5C81F06}"/>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a:extLst>
                    <a:ext uri="{FF2B5EF4-FFF2-40B4-BE49-F238E27FC236}">
                      <a16:creationId xmlns:a16="http://schemas.microsoft.com/office/drawing/2014/main" id="{0735644D-9FEE-0004-405A-3D990F10EC2D}"/>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a16="http://schemas.microsoft.com/office/drawing/2014/main" id="{4D94606A-7867-B941-BA72-7D474C5E04DE}"/>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4582C95E-CA10-6074-1A4D-C4CB74FC689C}"/>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a16="http://schemas.microsoft.com/office/drawing/2014/main" id="{B496934A-29B7-D852-8BFA-9DAC38B7BD70}"/>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BF5E9316-A5D6-1C86-77ED-E13088EF348F}"/>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 name="Oval 14">
                <a:extLst>
                  <a:ext uri="{FF2B5EF4-FFF2-40B4-BE49-F238E27FC236}">
                    <a16:creationId xmlns:a16="http://schemas.microsoft.com/office/drawing/2014/main" id="{95B298C0-8636-60B4-D4B1-A8404918F040}"/>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 name="Oval 10">
              <a:extLst>
                <a:ext uri="{FF2B5EF4-FFF2-40B4-BE49-F238E27FC236}">
                  <a16:creationId xmlns:a16="http://schemas.microsoft.com/office/drawing/2014/main" id="{284C7CF7-69AA-2398-E157-05B48CE34F2B}"/>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A5A3720-2A1D-749C-B307-165A1BBE5B69}"/>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E6384BAE-1761-82BA-DDA2-56F0799B8402}"/>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9" name="girl">
            <a:extLst>
              <a:ext uri="{FF2B5EF4-FFF2-40B4-BE49-F238E27FC236}">
                <a16:creationId xmlns:a16="http://schemas.microsoft.com/office/drawing/2014/main" id="{EFFA4DA5-9139-769B-47B2-FCE98E8F56D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67666"/>
          <a:stretch/>
        </p:blipFill>
        <p:spPr>
          <a:xfrm>
            <a:off x="1065705" y="3935518"/>
            <a:ext cx="4193731" cy="2217487"/>
          </a:xfrm>
          <a:prstGeom prst="rect">
            <a:avLst/>
          </a:prstGeom>
        </p:spPr>
      </p:pic>
    </p:spTree>
    <p:extLst>
      <p:ext uri="{BB962C8B-B14F-4D97-AF65-F5344CB8AC3E}">
        <p14:creationId xmlns:p14="http://schemas.microsoft.com/office/powerpoint/2010/main" val="27325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randombar(horizontal)">
                                      <p:cBhvr>
                                        <p:cTn id="13" dur="500"/>
                                        <p:tgtEl>
                                          <p:spTgt spid="56"/>
                                        </p:tgtEl>
                                      </p:cBhvr>
                                    </p:animEffect>
                                  </p:childTnLst>
                                </p:cTn>
                              </p:par>
                              <p:par>
                                <p:cTn id="14" presetID="14" presetClass="entr" presetSubtype="10" fill="hold"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randombar(horizontal)">
                                      <p:cBhvr>
                                        <p:cTn id="16" dur="500"/>
                                        <p:tgtEl>
                                          <p:spTgt spid="49"/>
                                        </p:tgtEl>
                                      </p:cBhvr>
                                    </p:animEffect>
                                  </p:childTnLst>
                                </p:cTn>
                              </p:par>
                              <p:par>
                                <p:cTn id="17" presetID="14"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randombar(horizontal)">
                                      <p:cBhvr>
                                        <p:cTn id="19" dur="500"/>
                                        <p:tgtEl>
                                          <p:spTgt spid="7"/>
                                        </p:tgtEl>
                                      </p:cBhvr>
                                    </p:animEffect>
                                  </p:childTnLst>
                                </p:cTn>
                              </p:par>
                            </p:childTnLst>
                          </p:cTn>
                        </p:par>
                        <p:par>
                          <p:cTn id="20" fill="hold">
                            <p:stCondLst>
                              <p:cond delay="500"/>
                            </p:stCondLst>
                            <p:childTnLst>
                              <p:par>
                                <p:cTn id="21" presetID="22" presetClass="entr" presetSubtype="1" fill="hold" grpId="0" nodeType="afterEffect">
                                  <p:stCondLst>
                                    <p:cond delay="0"/>
                                  </p:stCondLst>
                                  <p:childTnLst>
                                    <p:set>
                                      <p:cBhvr>
                                        <p:cTn id="22" dur="1" fill="hold">
                                          <p:stCondLst>
                                            <p:cond delay="0"/>
                                          </p:stCondLst>
                                        </p:cTn>
                                        <p:tgtEl>
                                          <p:spTgt spid="50"/>
                                        </p:tgtEl>
                                        <p:attrNameLst>
                                          <p:attrName>style.visibility</p:attrName>
                                        </p:attrNameLst>
                                      </p:cBhvr>
                                      <p:to>
                                        <p:strVal val="visible"/>
                                      </p:to>
                                    </p:set>
                                    <p:animEffect transition="in" filter="wipe(up)">
                                      <p:cBhvr>
                                        <p:cTn id="23" dur="500"/>
                                        <p:tgtEl>
                                          <p:spTgt spid="50"/>
                                        </p:tgtEl>
                                      </p:cBhvr>
                                    </p:animEffect>
                                  </p:childTnLst>
                                </p:cTn>
                              </p:par>
                              <p:par>
                                <p:cTn id="24" presetID="26" presetClass="emph" presetSubtype="0" fill="hold" nodeType="withEffect">
                                  <p:stCondLst>
                                    <p:cond delay="0"/>
                                  </p:stCondLst>
                                  <p:childTnLst>
                                    <p:animEffect transition="out" filter="fade">
                                      <p:cBhvr>
                                        <p:cTn id="25" dur="500" tmFilter="0, 0; .2, .5; .8, .5; 1, 0"/>
                                        <p:tgtEl>
                                          <p:spTgt spid="7"/>
                                        </p:tgtEl>
                                      </p:cBhvr>
                                    </p:animEffect>
                                    <p:animScale>
                                      <p:cBhvr>
                                        <p:cTn id="26" dur="250" autoRev="1" fill="hold"/>
                                        <p:tgtEl>
                                          <p:spTgt spid="7"/>
                                        </p:tgtEl>
                                      </p:cBhvr>
                                      <p:by x="105000" y="105000"/>
                                    </p:animScale>
                                  </p:childTnLst>
                                </p:cTn>
                              </p:par>
                            </p:childTnLst>
                          </p:cTn>
                        </p:par>
                        <p:par>
                          <p:cTn id="27" fill="hold">
                            <p:stCondLst>
                              <p:cond delay="1000"/>
                            </p:stCondLst>
                            <p:childTnLst>
                              <p:par>
                                <p:cTn id="28" presetID="14" presetClass="entr" presetSubtype="10" fill="hold" nodeType="after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randombar(horizontal)">
                                      <p:cBhvr>
                                        <p:cTn id="30" dur="500"/>
                                        <p:tgtEl>
                                          <p:spTgt spid="37"/>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randombar(horizontal)">
                                      <p:cBhvr>
                                        <p:cTn id="35" dur="500"/>
                                        <p:tgtEl>
                                          <p:spTgt spid="8"/>
                                        </p:tgtEl>
                                      </p:cBhvr>
                                    </p:animEffect>
                                  </p:childTnLst>
                                </p:cTn>
                              </p:par>
                              <p:par>
                                <p:cTn id="36" presetID="14" presetClass="entr" presetSubtype="10" fill="hold" nodeType="with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randombar(horizontal)">
                                      <p:cBhvr>
                                        <p:cTn id="38" dur="500"/>
                                        <p:tgtEl>
                                          <p:spTgt spid="43"/>
                                        </p:tgtEl>
                                      </p:cBhvr>
                                    </p:animEffect>
                                  </p:childTnLst>
                                </p:cTn>
                              </p:par>
                            </p:childTnLst>
                          </p:cTn>
                        </p:par>
                        <p:par>
                          <p:cTn id="39" fill="hold">
                            <p:stCondLst>
                              <p:cond delay="500"/>
                            </p:stCondLst>
                            <p:childTnLst>
                              <p:par>
                                <p:cTn id="40" presetID="32" presetClass="emph" presetSubtype="0" fill="hold" nodeType="afterEffect">
                                  <p:stCondLst>
                                    <p:cond delay="0"/>
                                  </p:stCondLst>
                                  <p:childTnLst>
                                    <p:animRot by="120000">
                                      <p:cBhvr>
                                        <p:cTn id="41" dur="100" fill="hold">
                                          <p:stCondLst>
                                            <p:cond delay="0"/>
                                          </p:stCondLst>
                                        </p:cTn>
                                        <p:tgtEl>
                                          <p:spTgt spid="8"/>
                                        </p:tgtEl>
                                        <p:attrNameLst>
                                          <p:attrName>r</p:attrName>
                                        </p:attrNameLst>
                                      </p:cBhvr>
                                    </p:animRot>
                                    <p:animRot by="-240000">
                                      <p:cBhvr>
                                        <p:cTn id="42" dur="200" fill="hold">
                                          <p:stCondLst>
                                            <p:cond delay="200"/>
                                          </p:stCondLst>
                                        </p:cTn>
                                        <p:tgtEl>
                                          <p:spTgt spid="8"/>
                                        </p:tgtEl>
                                        <p:attrNameLst>
                                          <p:attrName>r</p:attrName>
                                        </p:attrNameLst>
                                      </p:cBhvr>
                                    </p:animRot>
                                    <p:animRot by="240000">
                                      <p:cBhvr>
                                        <p:cTn id="43" dur="200" fill="hold">
                                          <p:stCondLst>
                                            <p:cond delay="400"/>
                                          </p:stCondLst>
                                        </p:cTn>
                                        <p:tgtEl>
                                          <p:spTgt spid="8"/>
                                        </p:tgtEl>
                                        <p:attrNameLst>
                                          <p:attrName>r</p:attrName>
                                        </p:attrNameLst>
                                      </p:cBhvr>
                                    </p:animRot>
                                    <p:animRot by="-240000">
                                      <p:cBhvr>
                                        <p:cTn id="44" dur="200" fill="hold">
                                          <p:stCondLst>
                                            <p:cond delay="600"/>
                                          </p:stCondLst>
                                        </p:cTn>
                                        <p:tgtEl>
                                          <p:spTgt spid="8"/>
                                        </p:tgtEl>
                                        <p:attrNameLst>
                                          <p:attrName>r</p:attrName>
                                        </p:attrNameLst>
                                      </p:cBhvr>
                                    </p:animRot>
                                    <p:animRot by="120000">
                                      <p:cBhvr>
                                        <p:cTn id="45" dur="200" fill="hold">
                                          <p:stCondLst>
                                            <p:cond delay="80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ckground">
            <a:extLst>
              <a:ext uri="{FF2B5EF4-FFF2-40B4-BE49-F238E27FC236}">
                <a16:creationId xmlns:a16="http://schemas.microsoft.com/office/drawing/2014/main" id="{A7597EBD-0D78-C64E-689B-F4091A647EF5}"/>
              </a:ext>
            </a:extLst>
          </p:cNvPr>
          <p:cNvSpPr/>
          <p:nvPr/>
        </p:nvSpPr>
        <p:spPr>
          <a:xfrm>
            <a:off x="755373" y="688952"/>
            <a:ext cx="7600440" cy="3194931"/>
          </a:xfrm>
          <a:prstGeom prst="rect">
            <a:avLst/>
          </a:prstGeom>
          <a:gradFill flip="none" rotWithShape="1">
            <a:gsLst>
              <a:gs pos="0">
                <a:schemeClr val="accent1">
                  <a:lumMod val="5000"/>
                  <a:lumOff val="95000"/>
                </a:schemeClr>
              </a:gs>
              <a:gs pos="100000">
                <a:srgbClr val="D6BBDE"/>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1</a:t>
              </a:r>
            </a:p>
          </p:txBody>
        </p:sp>
      </p:grpSp>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D094DD"/>
              </a:gs>
              <a:gs pos="100000">
                <a:srgbClr val="7030A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8"/>
            <a:ext cx="6818595" cy="1214146"/>
            <a:chOff x="1172090" y="3915036"/>
            <a:chExt cx="6818595" cy="1214146"/>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Although I love going to the cinema</a:t>
              </a:r>
              <a:r>
                <a:rPr lang="en-GB" sz="2800" dirty="0">
                  <a:solidFill>
                    <a:schemeClr val="dk1"/>
                  </a:solidFill>
                </a:rPr>
                <a:t>, my favourite activity is going ice skating.</a:t>
              </a:r>
            </a:p>
          </p:txBody>
        </p:sp>
      </p:grpSp>
      <p:pic>
        <p:nvPicPr>
          <p:cNvPr id="155" name="pic">
            <a:extLst>
              <a:ext uri="{FF2B5EF4-FFF2-40B4-BE49-F238E27FC236}">
                <a16:creationId xmlns:a16="http://schemas.microsoft.com/office/drawing/2014/main" id="{ECC44BDA-E614-BB88-FBC6-0CF2B2BE3AB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481404" y="1726686"/>
            <a:ext cx="2109403" cy="1995062"/>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371331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130"/>
                                        </p:tgtEl>
                                        <p:attrNameLst>
                                          <p:attrName>style.visibility</p:attrName>
                                        </p:attrNameLst>
                                      </p:cBhvr>
                                      <p:to>
                                        <p:strVal val="visible"/>
                                      </p:to>
                                    </p:set>
                                    <p:animEffect transition="in" filter="randombar(horizontal)">
                                      <p:cBhvr>
                                        <p:cTn id="20" dur="500"/>
                                        <p:tgtEl>
                                          <p:spTgt spid="130"/>
                                        </p:tgtEl>
                                      </p:cBhvr>
                                    </p:animEffect>
                                  </p:childTnLst>
                                </p:cTn>
                              </p:par>
                              <p:par>
                                <p:cTn id="21" presetID="14" presetClass="entr" presetSubtype="10" fill="hold" nodeType="withEffect">
                                  <p:stCondLst>
                                    <p:cond delay="0"/>
                                  </p:stCondLst>
                                  <p:childTnLst>
                                    <p:set>
                                      <p:cBhvr>
                                        <p:cTn id="22" dur="1" fill="hold">
                                          <p:stCondLst>
                                            <p:cond delay="0"/>
                                          </p:stCondLst>
                                        </p:cTn>
                                        <p:tgtEl>
                                          <p:spTgt spid="152"/>
                                        </p:tgtEl>
                                        <p:attrNameLst>
                                          <p:attrName>style.visibility</p:attrName>
                                        </p:attrNameLst>
                                      </p:cBhvr>
                                      <p:to>
                                        <p:strVal val="visible"/>
                                      </p:to>
                                    </p:set>
                                    <p:animEffect transition="in" filter="randombar(horizontal)">
                                      <p:cBhvr>
                                        <p:cTn id="23" dur="500"/>
                                        <p:tgtEl>
                                          <p:spTgt spid="152"/>
                                        </p:tgtEl>
                                      </p:cBhvr>
                                    </p:animEffect>
                                  </p:childTnLst>
                                </p:cTn>
                              </p:par>
                              <p:par>
                                <p:cTn id="24" presetID="14" presetClass="entr" presetSubtype="10" fill="hold" nodeType="withEffect">
                                  <p:stCondLst>
                                    <p:cond delay="0"/>
                                  </p:stCondLst>
                                  <p:childTnLst>
                                    <p:set>
                                      <p:cBhvr>
                                        <p:cTn id="25" dur="1" fill="hold">
                                          <p:stCondLst>
                                            <p:cond delay="0"/>
                                          </p:stCondLst>
                                        </p:cTn>
                                        <p:tgtEl>
                                          <p:spTgt spid="155"/>
                                        </p:tgtEl>
                                        <p:attrNameLst>
                                          <p:attrName>style.visibility</p:attrName>
                                        </p:attrNameLst>
                                      </p:cBhvr>
                                      <p:to>
                                        <p:strVal val="visible"/>
                                      </p:to>
                                    </p:set>
                                    <p:animEffect transition="in" filter="randombar(horizontal)">
                                      <p:cBhvr>
                                        <p:cTn id="26" dur="500"/>
                                        <p:tgtEl>
                                          <p:spTgt spid="155"/>
                                        </p:tgtEl>
                                      </p:cBhvr>
                                    </p:animEffect>
                                  </p:childTnLst>
                                </p:cTn>
                              </p:par>
                            </p:childTnLst>
                          </p:cTn>
                        </p:par>
                        <p:par>
                          <p:cTn id="27" fill="hold">
                            <p:stCondLst>
                              <p:cond delay="500"/>
                            </p:stCondLst>
                            <p:childTnLst>
                              <p:par>
                                <p:cTn id="28" presetID="32" presetClass="emph" presetSubtype="0" fill="hold" nodeType="afterEffect">
                                  <p:stCondLst>
                                    <p:cond delay="0"/>
                                  </p:stCondLst>
                                  <p:childTnLst>
                                    <p:animRot by="120000">
                                      <p:cBhvr>
                                        <p:cTn id="29" dur="100" fill="hold">
                                          <p:stCondLst>
                                            <p:cond delay="0"/>
                                          </p:stCondLst>
                                        </p:cTn>
                                        <p:tgtEl>
                                          <p:spTgt spid="155"/>
                                        </p:tgtEl>
                                        <p:attrNameLst>
                                          <p:attrName>r</p:attrName>
                                        </p:attrNameLst>
                                      </p:cBhvr>
                                    </p:animRot>
                                    <p:animRot by="-240000">
                                      <p:cBhvr>
                                        <p:cTn id="30" dur="200" fill="hold">
                                          <p:stCondLst>
                                            <p:cond delay="200"/>
                                          </p:stCondLst>
                                        </p:cTn>
                                        <p:tgtEl>
                                          <p:spTgt spid="155"/>
                                        </p:tgtEl>
                                        <p:attrNameLst>
                                          <p:attrName>r</p:attrName>
                                        </p:attrNameLst>
                                      </p:cBhvr>
                                    </p:animRot>
                                    <p:animRot by="240000">
                                      <p:cBhvr>
                                        <p:cTn id="31" dur="200" fill="hold">
                                          <p:stCondLst>
                                            <p:cond delay="400"/>
                                          </p:stCondLst>
                                        </p:cTn>
                                        <p:tgtEl>
                                          <p:spTgt spid="155"/>
                                        </p:tgtEl>
                                        <p:attrNameLst>
                                          <p:attrName>r</p:attrName>
                                        </p:attrNameLst>
                                      </p:cBhvr>
                                    </p:animRot>
                                    <p:animRot by="-240000">
                                      <p:cBhvr>
                                        <p:cTn id="32" dur="200" fill="hold">
                                          <p:stCondLst>
                                            <p:cond delay="600"/>
                                          </p:stCondLst>
                                        </p:cTn>
                                        <p:tgtEl>
                                          <p:spTgt spid="155"/>
                                        </p:tgtEl>
                                        <p:attrNameLst>
                                          <p:attrName>r</p:attrName>
                                        </p:attrNameLst>
                                      </p:cBhvr>
                                    </p:animRot>
                                    <p:animRot by="120000">
                                      <p:cBhvr>
                                        <p:cTn id="33" dur="200" fill="hold">
                                          <p:stCondLst>
                                            <p:cond delay="800"/>
                                          </p:stCondLst>
                                        </p:cTn>
                                        <p:tgtEl>
                                          <p:spTgt spid="155"/>
                                        </p:tgtEl>
                                        <p:attrNameLst>
                                          <p:attrName>r</p:attrName>
                                        </p:attrNameLst>
                                      </p:cBhvr>
                                    </p:animRot>
                                  </p:childTnLst>
                                </p:cTn>
                              </p:par>
                              <p:par>
                                <p:cTn id="34" presetID="14" presetClass="entr" presetSubtype="10" fill="hold" nodeType="withEffect">
                                  <p:stCondLst>
                                    <p:cond delay="0"/>
                                  </p:stCondLst>
                                  <p:childTnLst>
                                    <p:set>
                                      <p:cBhvr>
                                        <p:cTn id="35" dur="1" fill="hold">
                                          <p:stCondLst>
                                            <p:cond delay="0"/>
                                          </p:stCondLst>
                                        </p:cTn>
                                        <p:tgtEl>
                                          <p:spTgt spid="84"/>
                                        </p:tgtEl>
                                        <p:attrNameLst>
                                          <p:attrName>style.visibility</p:attrName>
                                        </p:attrNameLst>
                                      </p:cBhvr>
                                      <p:to>
                                        <p:strVal val="visible"/>
                                      </p:to>
                                    </p:set>
                                    <p:animEffect transition="in" filter="randombar(horizontal)">
                                      <p:cBhvr>
                                        <p:cTn id="36"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background">
            <a:extLst>
              <a:ext uri="{FF2B5EF4-FFF2-40B4-BE49-F238E27FC236}">
                <a16:creationId xmlns:a16="http://schemas.microsoft.com/office/drawing/2014/main" id="{758E5D7C-4F3D-A7A4-E9FC-92E93D972715}"/>
              </a:ext>
            </a:extLst>
          </p:cNvPr>
          <p:cNvSpPr/>
          <p:nvPr/>
        </p:nvSpPr>
        <p:spPr>
          <a:xfrm>
            <a:off x="755373" y="688952"/>
            <a:ext cx="7600440" cy="3194931"/>
          </a:xfrm>
          <a:prstGeom prst="rect">
            <a:avLst/>
          </a:prstGeom>
          <a:gradFill flip="none" rotWithShape="1">
            <a:gsLst>
              <a:gs pos="0">
                <a:schemeClr val="accent1">
                  <a:lumMod val="5000"/>
                  <a:lumOff val="95000"/>
                </a:schemeClr>
              </a:gs>
              <a:gs pos="100000">
                <a:srgbClr val="D6BBDE"/>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circle">
            <a:extLst>
              <a:ext uri="{FF2B5EF4-FFF2-40B4-BE49-F238E27FC236}">
                <a16:creationId xmlns:a16="http://schemas.microsoft.com/office/drawing/2014/main" id="{C8B71835-4700-0A9F-0295-232F84670946}"/>
              </a:ext>
            </a:extLst>
          </p:cNvPr>
          <p:cNvSpPr/>
          <p:nvPr/>
        </p:nvSpPr>
        <p:spPr>
          <a:xfrm>
            <a:off x="3121577" y="1933751"/>
            <a:ext cx="2877400" cy="2877400"/>
          </a:xfrm>
          <a:prstGeom prst="ellipse">
            <a:avLst/>
          </a:prstGeom>
          <a:gradFill flip="none" rotWithShape="1">
            <a:gsLst>
              <a:gs pos="0">
                <a:srgbClr val="D094DD"/>
              </a:gs>
              <a:gs pos="100000">
                <a:srgbClr val="7030A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lowing circles">
            <a:extLst>
              <a:ext uri="{FF2B5EF4-FFF2-40B4-BE49-F238E27FC236}">
                <a16:creationId xmlns:a16="http://schemas.microsoft.com/office/drawing/2014/main" id="{33742009-9E8B-C391-CA6E-1B7731260DBE}"/>
              </a:ext>
            </a:extLst>
          </p:cNvPr>
          <p:cNvGrpSpPr/>
          <p:nvPr/>
        </p:nvGrpSpPr>
        <p:grpSpPr>
          <a:xfrm>
            <a:off x="3246055" y="2048210"/>
            <a:ext cx="2614431" cy="2636539"/>
            <a:chOff x="3246055" y="2063975"/>
            <a:chExt cx="2614431" cy="2636539"/>
          </a:xfrm>
        </p:grpSpPr>
        <p:sp>
          <p:nvSpPr>
            <p:cNvPr id="42" name="Oval 41">
              <a:extLst>
                <a:ext uri="{FF2B5EF4-FFF2-40B4-BE49-F238E27FC236}">
                  <a16:creationId xmlns:a16="http://schemas.microsoft.com/office/drawing/2014/main" id="{C1ECEA18-895C-3413-5609-591381077A23}"/>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9AC3304B-A92A-7A5B-9B7C-3858CFC939F9}"/>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72C51946-DB33-C313-500F-28A6D382BFA8}"/>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6D6C21D5-A3E9-10DE-7950-52237533DA25}"/>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953B3185-7BB5-9290-618A-188B06CCF8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325342BF-C1F4-18AD-733D-77FC9FD55204}"/>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3346400A-C472-EA7D-65F4-CC65D33205E9}"/>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793FC734-ADDB-0AA9-1D4A-B5279B4FEE42}"/>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02C17B53-9BF9-3687-BA67-273AE6F267AE}"/>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C34C9983-1C30-C8EA-60A4-7F866042E67F}"/>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a:extLst>
                <a:ext uri="{FF2B5EF4-FFF2-40B4-BE49-F238E27FC236}">
                  <a16:creationId xmlns:a16="http://schemas.microsoft.com/office/drawing/2014/main" id="{F9CFE5FE-0F06-7E8E-9F36-3C52551C1DD1}"/>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extLst>
                <a:ext uri="{FF2B5EF4-FFF2-40B4-BE49-F238E27FC236}">
                  <a16:creationId xmlns:a16="http://schemas.microsoft.com/office/drawing/2014/main" id="{7D01A6EA-C005-449F-FFF6-6835377BE2F7}"/>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a:extLst>
                <a:ext uri="{FF2B5EF4-FFF2-40B4-BE49-F238E27FC236}">
                  <a16:creationId xmlns:a16="http://schemas.microsoft.com/office/drawing/2014/main" id="{6C946A15-CF4B-1622-12D0-CF1BCD64345F}"/>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a:extLst>
                <a:ext uri="{FF2B5EF4-FFF2-40B4-BE49-F238E27FC236}">
                  <a16:creationId xmlns:a16="http://schemas.microsoft.com/office/drawing/2014/main" id="{E8DF8BBF-6CE2-6634-4372-A70D071820CC}"/>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a:extLst>
                <a:ext uri="{FF2B5EF4-FFF2-40B4-BE49-F238E27FC236}">
                  <a16:creationId xmlns:a16="http://schemas.microsoft.com/office/drawing/2014/main" id="{1D8730F1-5B8A-B590-BC4B-5C405013B0E4}"/>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a:extLst>
                <a:ext uri="{FF2B5EF4-FFF2-40B4-BE49-F238E27FC236}">
                  <a16:creationId xmlns:a16="http://schemas.microsoft.com/office/drawing/2014/main" id="{81D0A69C-0B67-6111-2D13-111D2AEDEF03}"/>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a:extLst>
                <a:ext uri="{FF2B5EF4-FFF2-40B4-BE49-F238E27FC236}">
                  <a16:creationId xmlns:a16="http://schemas.microsoft.com/office/drawing/2014/main" id="{1425B74B-F531-93A7-C09D-64D83C376D4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2" name="Group 101">
              <a:extLst>
                <a:ext uri="{FF2B5EF4-FFF2-40B4-BE49-F238E27FC236}">
                  <a16:creationId xmlns:a16="http://schemas.microsoft.com/office/drawing/2014/main" id="{2A4FA085-3BB5-3A4A-51CD-FFE112533008}"/>
                </a:ext>
              </a:extLst>
            </p:cNvPr>
            <p:cNvGrpSpPr/>
            <p:nvPr/>
          </p:nvGrpSpPr>
          <p:grpSpPr>
            <a:xfrm rot="16200000" flipH="1" flipV="1">
              <a:off x="5498670" y="3495994"/>
              <a:ext cx="513717" cy="209915"/>
              <a:chOff x="4511415" y="2063975"/>
              <a:chExt cx="513717" cy="209915"/>
            </a:xfrm>
          </p:grpSpPr>
          <p:sp>
            <p:nvSpPr>
              <p:cNvPr id="104" name="Oval 103">
                <a:extLst>
                  <a:ext uri="{FF2B5EF4-FFF2-40B4-BE49-F238E27FC236}">
                    <a16:creationId xmlns:a16="http://schemas.microsoft.com/office/drawing/2014/main" id="{5D5EFE6F-6C16-F43D-D529-5CDCD3E785F0}"/>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Oval 104">
                <a:extLst>
                  <a:ext uri="{FF2B5EF4-FFF2-40B4-BE49-F238E27FC236}">
                    <a16:creationId xmlns:a16="http://schemas.microsoft.com/office/drawing/2014/main" id="{B8B3715F-1757-E96C-BD66-2FEC116F5607}"/>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3" name="Oval 102">
              <a:extLst>
                <a:ext uri="{FF2B5EF4-FFF2-40B4-BE49-F238E27FC236}">
                  <a16:creationId xmlns:a16="http://schemas.microsoft.com/office/drawing/2014/main" id="{F21ABCF4-653B-0960-29E0-B2D6269584B6}"/>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06" name="sentence">
            <a:extLst>
              <a:ext uri="{FF2B5EF4-FFF2-40B4-BE49-F238E27FC236}">
                <a16:creationId xmlns:a16="http://schemas.microsoft.com/office/drawing/2014/main" id="{D6C09B46-C7F2-A17D-2858-93FCBC0E924F}"/>
              </a:ext>
            </a:extLst>
          </p:cNvPr>
          <p:cNvGrpSpPr/>
          <p:nvPr/>
        </p:nvGrpSpPr>
        <p:grpSpPr>
          <a:xfrm>
            <a:off x="1147277" y="3902178"/>
            <a:ext cx="6818595" cy="1214146"/>
            <a:chOff x="1172090" y="3915036"/>
            <a:chExt cx="6818595" cy="1214146"/>
          </a:xfrm>
        </p:grpSpPr>
        <p:sp>
          <p:nvSpPr>
            <p:cNvPr id="107" name="sentence box">
              <a:extLst>
                <a:ext uri="{FF2B5EF4-FFF2-40B4-BE49-F238E27FC236}">
                  <a16:creationId xmlns:a16="http://schemas.microsoft.com/office/drawing/2014/main" id="{CA6D7149-7200-BAF6-A4BA-C3CA9B028C4D}"/>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sentence">
              <a:extLst>
                <a:ext uri="{FF2B5EF4-FFF2-40B4-BE49-F238E27FC236}">
                  <a16:creationId xmlns:a16="http://schemas.microsoft.com/office/drawing/2014/main" id="{164F6A4A-373A-E809-DC40-975F900F548E}"/>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Although I love going to the cinema</a:t>
              </a:r>
              <a:r>
                <a:rPr lang="en-GB" sz="2800" dirty="0">
                  <a:solidFill>
                    <a:schemeClr val="dk1"/>
                  </a:solidFill>
                </a:rPr>
                <a:t>, my favourite activity is going ice skating.</a:t>
              </a:r>
            </a:p>
          </p:txBody>
        </p:sp>
      </p:grpSp>
      <p:pic>
        <p:nvPicPr>
          <p:cNvPr id="109" name="pic">
            <a:extLst>
              <a:ext uri="{FF2B5EF4-FFF2-40B4-BE49-F238E27FC236}">
                <a16:creationId xmlns:a16="http://schemas.microsoft.com/office/drawing/2014/main" id="{8EFA401B-4545-8693-7E22-499F2F14887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481404" y="1726686"/>
            <a:ext cx="2109403" cy="1995062"/>
          </a:xfrm>
          <a:prstGeom prst="rect">
            <a:avLst/>
          </a:prstGeom>
          <a:effectLst>
            <a:glow rad="63500">
              <a:schemeClr val="bg1"/>
            </a:glow>
            <a:outerShdw dist="50800" dir="2700000" algn="tl" rotWithShape="0">
              <a:prstClr val="black">
                <a:alpha val="40000"/>
              </a:prstClr>
            </a:outerShdw>
          </a:effectLst>
        </p:spPr>
      </p:pic>
      <p:grpSp>
        <p:nvGrpSpPr>
          <p:cNvPr id="118" name="answer">
            <a:extLst>
              <a:ext uri="{FF2B5EF4-FFF2-40B4-BE49-F238E27FC236}">
                <a16:creationId xmlns:a16="http://schemas.microsoft.com/office/drawing/2014/main" id="{7F9CBBD7-5DCA-5C93-946D-1B833B14ED93}"/>
              </a:ext>
            </a:extLst>
          </p:cNvPr>
          <p:cNvGrpSpPr/>
          <p:nvPr/>
        </p:nvGrpSpPr>
        <p:grpSpPr>
          <a:xfrm>
            <a:off x="-45914" y="5296005"/>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rgbClr val="D6BBDE"/>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subordinate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1574024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622394B7-33A5-7379-6115-B832D481C4B0}"/>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1">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1">
                        <a:lumMod val="40000"/>
                        <a:lumOff val="60000"/>
                      </a:schemeClr>
                    </a:gs>
                    <a:gs pos="100000">
                      <a:schemeClr val="accent1">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2</a:t>
              </a:r>
            </a:p>
          </p:txBody>
        </p:sp>
      </p:grpSp>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chemeClr val="accent1">
                  <a:lumMod val="60000"/>
                  <a:lumOff val="40000"/>
                </a:schemeClr>
              </a:gs>
              <a:gs pos="100000">
                <a:schemeClr val="accent1">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8"/>
            <a:ext cx="6818595" cy="1214146"/>
            <a:chOff x="1172090" y="3915036"/>
            <a:chExt cx="6818595" cy="1214146"/>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Hang the washing on the line</a:t>
              </a:r>
              <a:r>
                <a:rPr lang="en-GB" sz="2800" dirty="0">
                  <a:solidFill>
                    <a:schemeClr val="dk1"/>
                  </a:solidFill>
                </a:rPr>
                <a:t> </a:t>
              </a:r>
              <a:br>
                <a:rPr lang="en-GB" sz="2800" dirty="0">
                  <a:solidFill>
                    <a:schemeClr val="dk1"/>
                  </a:solidFill>
                </a:rPr>
              </a:br>
              <a:r>
                <a:rPr lang="en-GB" sz="2800" dirty="0">
                  <a:solidFill>
                    <a:schemeClr val="dk1"/>
                  </a:solidFill>
                </a:rPr>
                <a:t>before it rains. </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74593" y="2088522"/>
            <a:ext cx="4508510" cy="1602573"/>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2566637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background">
            <a:extLst>
              <a:ext uri="{FF2B5EF4-FFF2-40B4-BE49-F238E27FC236}">
                <a16:creationId xmlns:a16="http://schemas.microsoft.com/office/drawing/2014/main" id="{93F9C701-871C-5145-055C-356532680B22}"/>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1">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circle">
            <a:extLst>
              <a:ext uri="{FF2B5EF4-FFF2-40B4-BE49-F238E27FC236}">
                <a16:creationId xmlns:a16="http://schemas.microsoft.com/office/drawing/2014/main" id="{6D10E0BC-152B-22B8-A769-4634563A9C5B}"/>
              </a:ext>
            </a:extLst>
          </p:cNvPr>
          <p:cNvSpPr/>
          <p:nvPr/>
        </p:nvSpPr>
        <p:spPr>
          <a:xfrm>
            <a:off x="3121577" y="1933751"/>
            <a:ext cx="2877400" cy="2877400"/>
          </a:xfrm>
          <a:prstGeom prst="ellipse">
            <a:avLst/>
          </a:prstGeom>
          <a:gradFill flip="none" rotWithShape="1">
            <a:gsLst>
              <a:gs pos="0">
                <a:schemeClr val="accent1">
                  <a:lumMod val="60000"/>
                  <a:lumOff val="40000"/>
                </a:schemeClr>
              </a:gs>
              <a:gs pos="100000">
                <a:schemeClr val="accent1">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6" name="glowing circles">
            <a:extLst>
              <a:ext uri="{FF2B5EF4-FFF2-40B4-BE49-F238E27FC236}">
                <a16:creationId xmlns:a16="http://schemas.microsoft.com/office/drawing/2014/main" id="{F6C58503-89B8-457D-B4B8-DA4CE82AB9B7}"/>
              </a:ext>
            </a:extLst>
          </p:cNvPr>
          <p:cNvGrpSpPr/>
          <p:nvPr/>
        </p:nvGrpSpPr>
        <p:grpSpPr>
          <a:xfrm>
            <a:off x="3246055" y="2048210"/>
            <a:ext cx="2614431" cy="2636539"/>
            <a:chOff x="3246055" y="2063975"/>
            <a:chExt cx="2614431" cy="2636539"/>
          </a:xfrm>
        </p:grpSpPr>
        <p:sp>
          <p:nvSpPr>
            <p:cNvPr id="37" name="Oval 36">
              <a:extLst>
                <a:ext uri="{FF2B5EF4-FFF2-40B4-BE49-F238E27FC236}">
                  <a16:creationId xmlns:a16="http://schemas.microsoft.com/office/drawing/2014/main" id="{D1151AFB-6F71-6583-C30E-C660E557F18D}"/>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9E652196-3153-A1F8-3162-85CEC8D234DC}"/>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FA50C7EC-873D-F9DC-FA75-BF167BB593DF}"/>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231C17CC-A62C-5117-A228-9C319B22885B}"/>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9FDFF5A3-A40B-3F82-D842-DFE73D40D5B0}"/>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id="{DA3CD2D9-CCDA-627B-D5EF-4B886CF07206}"/>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70928F6C-F40C-12E5-D2DB-A55EED75900D}"/>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7842882A-6042-D7AA-7F32-9ACCCC9F2C3C}"/>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id="{5EC51367-5E49-30B3-B706-702E97789A6F}"/>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F1C9E252-B189-863E-8643-855CC40D99A8}"/>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BE0CFADF-B77D-2A6D-180C-7C5E66D1C698}"/>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4C6C2D6B-4617-8AA6-1E09-2CDE877AE98E}"/>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9B0288EA-1F11-E46A-F40A-94D53C2BDA2C}"/>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89E8D611-AFA0-0C22-BC2A-FF3BC4C16997}"/>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9765B8B7-54B3-3397-5793-62F86CF7455B}"/>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13AE8BAF-5BBA-5E36-9854-18E7EC069BDF}"/>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E7ED9B0C-D90E-8FDF-49B6-4127CD89B87B}"/>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2" name="Group 71">
              <a:extLst>
                <a:ext uri="{FF2B5EF4-FFF2-40B4-BE49-F238E27FC236}">
                  <a16:creationId xmlns:a16="http://schemas.microsoft.com/office/drawing/2014/main" id="{8ECA2A23-4D0D-4601-BE5C-826E97F6D78F}"/>
                </a:ext>
              </a:extLst>
            </p:cNvPr>
            <p:cNvGrpSpPr/>
            <p:nvPr/>
          </p:nvGrpSpPr>
          <p:grpSpPr>
            <a:xfrm rot="16200000" flipH="1" flipV="1">
              <a:off x="5498670" y="3495994"/>
              <a:ext cx="513717" cy="209915"/>
              <a:chOff x="4511415" y="2063975"/>
              <a:chExt cx="513717" cy="209915"/>
            </a:xfrm>
          </p:grpSpPr>
          <p:sp>
            <p:nvSpPr>
              <p:cNvPr id="77" name="Oval 76">
                <a:extLst>
                  <a:ext uri="{FF2B5EF4-FFF2-40B4-BE49-F238E27FC236}">
                    <a16:creationId xmlns:a16="http://schemas.microsoft.com/office/drawing/2014/main" id="{4C57F086-A75C-4DAA-FEE7-281C7698E3A1}"/>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a:extLst>
                  <a:ext uri="{FF2B5EF4-FFF2-40B4-BE49-F238E27FC236}">
                    <a16:creationId xmlns:a16="http://schemas.microsoft.com/office/drawing/2014/main" id="{A14DFB0A-6CAC-82F0-E71C-7FD945FBFF75}"/>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3" name="Oval 72">
              <a:extLst>
                <a:ext uri="{FF2B5EF4-FFF2-40B4-BE49-F238E27FC236}">
                  <a16:creationId xmlns:a16="http://schemas.microsoft.com/office/drawing/2014/main" id="{3AA9F0B1-3801-B794-0562-D5BB0C041DD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1">
                        <a:lumMod val="60000"/>
                        <a:lumOff val="40000"/>
                      </a:schemeClr>
                    </a:gs>
                    <a:gs pos="100000">
                      <a:schemeClr val="accent1">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296005"/>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1">
                    <a:lumMod val="40000"/>
                    <a:lumOff val="6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main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79" name="sentence">
            <a:extLst>
              <a:ext uri="{FF2B5EF4-FFF2-40B4-BE49-F238E27FC236}">
                <a16:creationId xmlns:a16="http://schemas.microsoft.com/office/drawing/2014/main" id="{2AF29C2D-77CD-3C8A-4CEB-416428521583}"/>
              </a:ext>
            </a:extLst>
          </p:cNvPr>
          <p:cNvGrpSpPr/>
          <p:nvPr/>
        </p:nvGrpSpPr>
        <p:grpSpPr>
          <a:xfrm>
            <a:off x="1147277" y="3902178"/>
            <a:ext cx="6818595" cy="1214146"/>
            <a:chOff x="1172090" y="3915036"/>
            <a:chExt cx="6818595" cy="1214146"/>
          </a:xfrm>
        </p:grpSpPr>
        <p:sp>
          <p:nvSpPr>
            <p:cNvPr id="80" name="sentence box">
              <a:extLst>
                <a:ext uri="{FF2B5EF4-FFF2-40B4-BE49-F238E27FC236}">
                  <a16:creationId xmlns:a16="http://schemas.microsoft.com/office/drawing/2014/main" id="{A9CEE1C6-D233-AB6C-CC9D-2343FE7E2BC0}"/>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sentence">
              <a:extLst>
                <a:ext uri="{FF2B5EF4-FFF2-40B4-BE49-F238E27FC236}">
                  <a16:creationId xmlns:a16="http://schemas.microsoft.com/office/drawing/2014/main" id="{45CD83F0-CDF5-7CA2-CFC0-3AA97878A3E3}"/>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Hang the washing on the line</a:t>
              </a:r>
              <a:r>
                <a:rPr lang="en-GB" sz="2800" dirty="0">
                  <a:solidFill>
                    <a:schemeClr val="dk1"/>
                  </a:solidFill>
                </a:rPr>
                <a:t> </a:t>
              </a:r>
              <a:br>
                <a:rPr lang="en-GB" sz="2800" dirty="0">
                  <a:solidFill>
                    <a:schemeClr val="dk1"/>
                  </a:solidFill>
                </a:rPr>
              </a:br>
              <a:r>
                <a:rPr lang="en-GB" sz="2800" dirty="0">
                  <a:solidFill>
                    <a:schemeClr val="dk1"/>
                  </a:solidFill>
                </a:rPr>
                <a:t>before it rains. </a:t>
              </a:r>
            </a:p>
          </p:txBody>
        </p:sp>
      </p:grpSp>
      <p:pic>
        <p:nvPicPr>
          <p:cNvPr id="2" name="pic">
            <a:extLst>
              <a:ext uri="{FF2B5EF4-FFF2-40B4-BE49-F238E27FC236}">
                <a16:creationId xmlns:a16="http://schemas.microsoft.com/office/drawing/2014/main" id="{A2429032-EFA0-7B02-B52A-BCEBEEFF11E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74593" y="2088522"/>
            <a:ext cx="4508510" cy="1602573"/>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2178880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par>
                                <p:cTn id="12" presetID="14"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randombar(horizont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84C86DE1-2ADC-BC69-31EE-F7D618281620}"/>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5">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5">
                        <a:lumMod val="40000"/>
                        <a:lumOff val="60000"/>
                      </a:schemeClr>
                    </a:gs>
                    <a:gs pos="100000">
                      <a:schemeClr val="accent5">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3</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chemeClr val="accent5">
                  <a:lumMod val="60000"/>
                  <a:lumOff val="40000"/>
                </a:schemeClr>
              </a:gs>
              <a:gs pos="100000">
                <a:schemeClr val="accent5">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7"/>
            <a:ext cx="6818595" cy="1682151"/>
            <a:chOff x="1172090" y="3915035"/>
            <a:chExt cx="6818595" cy="1682151"/>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5"/>
              <a:ext cx="6818595" cy="1682151"/>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057158"/>
              <a:ext cx="6818595" cy="1384995"/>
            </a:xfrm>
            <a:prstGeom prst="rect">
              <a:avLst/>
            </a:prstGeom>
            <a:noFill/>
          </p:spPr>
          <p:txBody>
            <a:bodyPr wrap="square" rtlCol="0">
              <a:spAutoFit/>
            </a:bodyPr>
            <a:lstStyle/>
            <a:p>
              <a:pPr algn="ctr"/>
              <a:r>
                <a:rPr lang="en-GB" sz="2800" dirty="0">
                  <a:solidFill>
                    <a:schemeClr val="dk1"/>
                  </a:solidFill>
                </a:rPr>
                <a:t>The daring cat balanced on the window ledge </a:t>
              </a:r>
              <a:r>
                <a:rPr lang="en-GB" sz="2800" u="sng" dirty="0">
                  <a:solidFill>
                    <a:schemeClr val="dk1"/>
                  </a:solidFill>
                </a:rPr>
                <a:t>because he saw his owner eating fish and chips.</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0816" y="1925515"/>
            <a:ext cx="2499714" cy="2055365"/>
          </a:xfrm>
          <a:prstGeom prst="rect">
            <a:avLst/>
          </a:prstGeom>
          <a:effectLst>
            <a:glow rad="63500">
              <a:schemeClr val="bg1"/>
            </a:glow>
            <a:outerShdw dist="50800" dir="2700000" algn="tl" rotWithShape="0">
              <a:prstClr val="black">
                <a:alpha val="40000"/>
              </a:prstClr>
            </a:outerShdw>
          </a:effectLst>
        </p:spPr>
      </p:pic>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331746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background">
            <a:extLst>
              <a:ext uri="{FF2B5EF4-FFF2-40B4-BE49-F238E27FC236}">
                <a16:creationId xmlns:a16="http://schemas.microsoft.com/office/drawing/2014/main" id="{D64A7624-299E-E138-317C-926B93AE2759}"/>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5">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circle">
            <a:extLst>
              <a:ext uri="{FF2B5EF4-FFF2-40B4-BE49-F238E27FC236}">
                <a16:creationId xmlns:a16="http://schemas.microsoft.com/office/drawing/2014/main" id="{8491DAAC-0AB3-21A5-4172-DE05EF8E6ADA}"/>
              </a:ext>
            </a:extLst>
          </p:cNvPr>
          <p:cNvSpPr/>
          <p:nvPr/>
        </p:nvSpPr>
        <p:spPr>
          <a:xfrm>
            <a:off x="3121577" y="1933751"/>
            <a:ext cx="2877400" cy="2877400"/>
          </a:xfrm>
          <a:prstGeom prst="ellipse">
            <a:avLst/>
          </a:prstGeom>
          <a:gradFill flip="none" rotWithShape="1">
            <a:gsLst>
              <a:gs pos="0">
                <a:schemeClr val="accent5">
                  <a:lumMod val="60000"/>
                  <a:lumOff val="40000"/>
                </a:schemeClr>
              </a:gs>
              <a:gs pos="100000">
                <a:schemeClr val="accent5">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lowing circles">
            <a:extLst>
              <a:ext uri="{FF2B5EF4-FFF2-40B4-BE49-F238E27FC236}">
                <a16:creationId xmlns:a16="http://schemas.microsoft.com/office/drawing/2014/main" id="{0D41E423-51FD-E1FB-CA19-B4B57E320E84}"/>
              </a:ext>
            </a:extLst>
          </p:cNvPr>
          <p:cNvGrpSpPr/>
          <p:nvPr/>
        </p:nvGrpSpPr>
        <p:grpSpPr>
          <a:xfrm>
            <a:off x="3246055" y="2048210"/>
            <a:ext cx="2614431" cy="2636539"/>
            <a:chOff x="3246055" y="2063975"/>
            <a:chExt cx="2614431" cy="2636539"/>
          </a:xfrm>
        </p:grpSpPr>
        <p:sp>
          <p:nvSpPr>
            <p:cNvPr id="42" name="Oval 41">
              <a:extLst>
                <a:ext uri="{FF2B5EF4-FFF2-40B4-BE49-F238E27FC236}">
                  <a16:creationId xmlns:a16="http://schemas.microsoft.com/office/drawing/2014/main" id="{C3470DD7-9B84-7BEC-961B-4FEA13FD9396}"/>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A26C4B52-088E-1D01-AF4A-425EA9748CFE}"/>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00D6F069-0581-49F1-45E7-F66BA982909A}"/>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7F258362-3E43-787C-5D6F-9F9B05D230B4}"/>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4A163EA0-0BAC-AEB5-FDFA-803AB95438AA}"/>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679BBA00-6C94-7419-6A73-064CAAED71B9}"/>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39CFCBE9-9D53-B4DB-B57C-6B03C577E677}"/>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7F279908-40AD-30C8-6A14-8BC6DFDBA526}"/>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CFBAFE84-A44C-85E9-D9BF-CBC8131D29EB}"/>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8A1DB11E-CD8C-736C-9B17-AE50FDDD7C2B}"/>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a:extLst>
                <a:ext uri="{FF2B5EF4-FFF2-40B4-BE49-F238E27FC236}">
                  <a16:creationId xmlns:a16="http://schemas.microsoft.com/office/drawing/2014/main" id="{875F24B5-8442-711F-7A9A-AA86F38402C8}"/>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extLst>
                <a:ext uri="{FF2B5EF4-FFF2-40B4-BE49-F238E27FC236}">
                  <a16:creationId xmlns:a16="http://schemas.microsoft.com/office/drawing/2014/main" id="{8DA2A64F-CA0D-55A6-80BB-872FFF86D456}"/>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a:extLst>
                <a:ext uri="{FF2B5EF4-FFF2-40B4-BE49-F238E27FC236}">
                  <a16:creationId xmlns:a16="http://schemas.microsoft.com/office/drawing/2014/main" id="{C137C5E7-93D0-CE8A-69CA-5A22F4B6074A}"/>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a:extLst>
                <a:ext uri="{FF2B5EF4-FFF2-40B4-BE49-F238E27FC236}">
                  <a16:creationId xmlns:a16="http://schemas.microsoft.com/office/drawing/2014/main" id="{015812A4-5AB7-C578-99DF-D0105A3D340A}"/>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a:extLst>
                <a:ext uri="{FF2B5EF4-FFF2-40B4-BE49-F238E27FC236}">
                  <a16:creationId xmlns:a16="http://schemas.microsoft.com/office/drawing/2014/main" id="{335C0144-CB2A-9BDF-13E5-31D3F65A711D}"/>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a:extLst>
                <a:ext uri="{FF2B5EF4-FFF2-40B4-BE49-F238E27FC236}">
                  <a16:creationId xmlns:a16="http://schemas.microsoft.com/office/drawing/2014/main" id="{E1F1B3BE-B16B-55FC-98B9-11F7F8DEDCB1}"/>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a:extLst>
                <a:ext uri="{FF2B5EF4-FFF2-40B4-BE49-F238E27FC236}">
                  <a16:creationId xmlns:a16="http://schemas.microsoft.com/office/drawing/2014/main" id="{08016ADE-971F-1CFC-0E31-F1780EB3B4D6}"/>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4" name="Group 83">
              <a:extLst>
                <a:ext uri="{FF2B5EF4-FFF2-40B4-BE49-F238E27FC236}">
                  <a16:creationId xmlns:a16="http://schemas.microsoft.com/office/drawing/2014/main" id="{43E9E7D6-4A08-F107-E5FB-1D938D90C7DC}"/>
                </a:ext>
              </a:extLst>
            </p:cNvPr>
            <p:cNvGrpSpPr/>
            <p:nvPr/>
          </p:nvGrpSpPr>
          <p:grpSpPr>
            <a:xfrm rot="16200000" flipH="1" flipV="1">
              <a:off x="5498670" y="3495994"/>
              <a:ext cx="513717" cy="209915"/>
              <a:chOff x="4511415" y="2063975"/>
              <a:chExt cx="513717" cy="209915"/>
            </a:xfrm>
          </p:grpSpPr>
          <p:sp>
            <p:nvSpPr>
              <p:cNvPr id="86" name="Oval 85">
                <a:extLst>
                  <a:ext uri="{FF2B5EF4-FFF2-40B4-BE49-F238E27FC236}">
                    <a16:creationId xmlns:a16="http://schemas.microsoft.com/office/drawing/2014/main" id="{A0A5D6DF-D621-ED7B-1259-B11659BCE605}"/>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Oval 86">
                <a:extLst>
                  <a:ext uri="{FF2B5EF4-FFF2-40B4-BE49-F238E27FC236}">
                    <a16:creationId xmlns:a16="http://schemas.microsoft.com/office/drawing/2014/main" id="{2E6FB669-A0BE-B5EA-DBF6-9DEC806FDFE3}"/>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5" name="Oval 84">
              <a:extLst>
                <a:ext uri="{FF2B5EF4-FFF2-40B4-BE49-F238E27FC236}">
                  <a16:creationId xmlns:a16="http://schemas.microsoft.com/office/drawing/2014/main" id="{52A04C20-D34C-40D7-E4EE-4A5440466ED1}"/>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5">
                        <a:lumMod val="40000"/>
                        <a:lumOff val="60000"/>
                      </a:schemeClr>
                    </a:gs>
                    <a:gs pos="100000">
                      <a:schemeClr val="accent5">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719888"/>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5">
                    <a:lumMod val="40000"/>
                    <a:lumOff val="6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subordinate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88" name="sentence">
            <a:extLst>
              <a:ext uri="{FF2B5EF4-FFF2-40B4-BE49-F238E27FC236}">
                <a16:creationId xmlns:a16="http://schemas.microsoft.com/office/drawing/2014/main" id="{9DB8E417-27E9-F873-BE4A-169EDAB0A9CD}"/>
              </a:ext>
            </a:extLst>
          </p:cNvPr>
          <p:cNvGrpSpPr/>
          <p:nvPr/>
        </p:nvGrpSpPr>
        <p:grpSpPr>
          <a:xfrm>
            <a:off x="1147277" y="3902177"/>
            <a:ext cx="6818595" cy="1682151"/>
            <a:chOff x="1172090" y="3915035"/>
            <a:chExt cx="6818595" cy="1682151"/>
          </a:xfrm>
        </p:grpSpPr>
        <p:sp>
          <p:nvSpPr>
            <p:cNvPr id="89" name="sentence box">
              <a:extLst>
                <a:ext uri="{FF2B5EF4-FFF2-40B4-BE49-F238E27FC236}">
                  <a16:creationId xmlns:a16="http://schemas.microsoft.com/office/drawing/2014/main" id="{D3432CDC-118B-EA59-EE68-D755CCA2E52D}"/>
                </a:ext>
              </a:extLst>
            </p:cNvPr>
            <p:cNvSpPr/>
            <p:nvPr/>
          </p:nvSpPr>
          <p:spPr>
            <a:xfrm>
              <a:off x="1172090" y="3915035"/>
              <a:ext cx="6818595" cy="1682151"/>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sentence">
              <a:extLst>
                <a:ext uri="{FF2B5EF4-FFF2-40B4-BE49-F238E27FC236}">
                  <a16:creationId xmlns:a16="http://schemas.microsoft.com/office/drawing/2014/main" id="{9628BF4F-84CB-B27E-5DA9-5E03B2690307}"/>
                </a:ext>
              </a:extLst>
            </p:cNvPr>
            <p:cNvSpPr txBox="1"/>
            <p:nvPr/>
          </p:nvSpPr>
          <p:spPr>
            <a:xfrm>
              <a:off x="1172090" y="4057158"/>
              <a:ext cx="6818595" cy="1384995"/>
            </a:xfrm>
            <a:prstGeom prst="rect">
              <a:avLst/>
            </a:prstGeom>
            <a:noFill/>
          </p:spPr>
          <p:txBody>
            <a:bodyPr wrap="square" rtlCol="0">
              <a:spAutoFit/>
            </a:bodyPr>
            <a:lstStyle/>
            <a:p>
              <a:pPr algn="ctr"/>
              <a:r>
                <a:rPr lang="en-GB" sz="2800" dirty="0">
                  <a:solidFill>
                    <a:schemeClr val="dk1"/>
                  </a:solidFill>
                </a:rPr>
                <a:t>The daring cat balanced on the window ledge </a:t>
              </a:r>
              <a:r>
                <a:rPr lang="en-GB" sz="2800" u="sng" dirty="0">
                  <a:solidFill>
                    <a:schemeClr val="dk1"/>
                  </a:solidFill>
                </a:rPr>
                <a:t>because he saw his owner eating fish and chips.</a:t>
              </a:r>
            </a:p>
          </p:txBody>
        </p:sp>
      </p:grpSp>
      <p:pic>
        <p:nvPicPr>
          <p:cNvPr id="91" name="pic">
            <a:extLst>
              <a:ext uri="{FF2B5EF4-FFF2-40B4-BE49-F238E27FC236}">
                <a16:creationId xmlns:a16="http://schemas.microsoft.com/office/drawing/2014/main" id="{38FB72BC-472C-EC84-FE38-8DD72A5FA52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0816" y="1925515"/>
            <a:ext cx="2499714" cy="2055365"/>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357118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078B3E19-A85B-ACEB-79BC-67664C4BFBAD}"/>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4">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92D050"/>
                    </a:gs>
                    <a:gs pos="100000">
                      <a:srgbClr val="00B050"/>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4</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92D050"/>
              </a:gs>
              <a:gs pos="100000">
                <a:srgbClr val="00B05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7"/>
            <a:ext cx="6818595" cy="1281309"/>
            <a:chOff x="1172090" y="3915035"/>
            <a:chExt cx="6818595" cy="1281309"/>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5"/>
              <a:ext cx="6818595" cy="1281309"/>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057158"/>
              <a:ext cx="6818595" cy="954107"/>
            </a:xfrm>
            <a:prstGeom prst="rect">
              <a:avLst/>
            </a:prstGeom>
            <a:noFill/>
          </p:spPr>
          <p:txBody>
            <a:bodyPr wrap="square" rtlCol="0">
              <a:spAutoFit/>
            </a:bodyPr>
            <a:lstStyle/>
            <a:p>
              <a:pPr algn="ctr"/>
              <a:r>
                <a:rPr lang="en-GB" sz="2800" dirty="0">
                  <a:solidFill>
                    <a:schemeClr val="dk1"/>
                  </a:solidFill>
                </a:rPr>
                <a:t>The tightrope walker wobbled </a:t>
              </a:r>
              <a:r>
                <a:rPr lang="en-GB" sz="2800" u="sng" dirty="0">
                  <a:solidFill>
                    <a:schemeClr val="dk1"/>
                  </a:solidFill>
                </a:rPr>
                <a:t>as he balanced the jelly on his head.</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306717" y="1944024"/>
            <a:ext cx="2499714" cy="1865632"/>
          </a:xfrm>
          <a:prstGeom prst="rect">
            <a:avLst/>
          </a:prstGeom>
          <a:effectLst>
            <a:glow rad="63500">
              <a:schemeClr val="bg1"/>
            </a:glow>
            <a:outerShdw dist="50800" dir="2700000" algn="tl" rotWithShape="0">
              <a:prstClr val="black">
                <a:alpha val="40000"/>
              </a:prstClr>
            </a:outerShdw>
          </a:effectLst>
        </p:spPr>
      </p:pic>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321150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background">
            <a:extLst>
              <a:ext uri="{FF2B5EF4-FFF2-40B4-BE49-F238E27FC236}">
                <a16:creationId xmlns:a16="http://schemas.microsoft.com/office/drawing/2014/main" id="{94741A71-8532-189C-2A12-C0ACFFDD89ED}"/>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4">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92D050"/>
                    </a:gs>
                    <a:gs pos="100000">
                      <a:srgbClr val="00B050"/>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300438"/>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4">
                    <a:lumMod val="40000"/>
                    <a:lumOff val="6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subordinate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2" name="circle">
            <a:extLst>
              <a:ext uri="{FF2B5EF4-FFF2-40B4-BE49-F238E27FC236}">
                <a16:creationId xmlns:a16="http://schemas.microsoft.com/office/drawing/2014/main" id="{EBDFD865-A83D-4077-FFC8-3CDF89D9927A}"/>
              </a:ext>
            </a:extLst>
          </p:cNvPr>
          <p:cNvSpPr/>
          <p:nvPr/>
        </p:nvSpPr>
        <p:spPr>
          <a:xfrm>
            <a:off x="3121577" y="1933751"/>
            <a:ext cx="2877400" cy="2877400"/>
          </a:xfrm>
          <a:prstGeom prst="ellipse">
            <a:avLst/>
          </a:prstGeom>
          <a:gradFill flip="none" rotWithShape="1">
            <a:gsLst>
              <a:gs pos="0">
                <a:srgbClr val="92D050"/>
              </a:gs>
              <a:gs pos="100000">
                <a:srgbClr val="00B05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895008A7-976C-7539-9347-CB7F3ED5BF96}"/>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078C619E-4ADC-94CE-7055-3541AE3AF54E}"/>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760DBC10-1882-F7EC-ADC8-F0D6EA9534D5}"/>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4E192619-50FE-4D3D-08F5-BEED63B10811}"/>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6079E2B9-A0E6-5604-FA0C-C9A9D1EA00B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60F70B70-7B5A-16A6-4799-C56FA1E5D9A6}"/>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45EB82CF-933F-4A52-41D3-19F39D09AAE3}"/>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2DF9F602-1C78-4647-848F-35B0DFF134AE}"/>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8D628346-5288-3D65-3F03-7158966B81A4}"/>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5F31A179-3D47-819D-F267-905D797AF951}"/>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13E8C039-B3C6-29BB-FDA4-0A58E3857982}"/>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F4C5A4F0-87B1-DF41-95DA-B5814BBAA281}"/>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A0B302D7-2CD9-46F2-B0E1-D1F88164679B}"/>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14D2BC38-B282-024C-64D6-25D83722792B}"/>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3023866D-3F7A-FBEA-4E6F-C6B3777FFCE9}"/>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15259521-5B26-D884-30C1-AE5EB14E49E1}"/>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692C7D25-0587-AC50-56FB-F99538711F6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827788FD-5BBE-EEAE-AB4B-0A2773341DD6}"/>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a:extLst>
                <a:ext uri="{FF2B5EF4-FFF2-40B4-BE49-F238E27FC236}">
                  <a16:creationId xmlns:a16="http://schemas.microsoft.com/office/drawing/2014/main" id="{657C0630-C51F-4157-65E1-B723203FE30B}"/>
                </a:ext>
              </a:extLst>
            </p:cNvPr>
            <p:cNvGrpSpPr/>
            <p:nvPr/>
          </p:nvGrpSpPr>
          <p:grpSpPr>
            <a:xfrm rot="16200000" flipH="1" flipV="1">
              <a:off x="5498670" y="3495994"/>
              <a:ext cx="513717" cy="209915"/>
              <a:chOff x="4511415" y="2063975"/>
              <a:chExt cx="513717" cy="209915"/>
            </a:xfrm>
          </p:grpSpPr>
          <p:sp>
            <p:nvSpPr>
              <p:cNvPr id="47" name="Oval 46">
                <a:extLst>
                  <a:ext uri="{FF2B5EF4-FFF2-40B4-BE49-F238E27FC236}">
                    <a16:creationId xmlns:a16="http://schemas.microsoft.com/office/drawing/2014/main" id="{9A4241A8-3D5A-4A35-579C-58AC6EB47520}"/>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6A4D8F04-B9DC-0992-ECA3-8A2B256E9B1D}"/>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6" name="Oval 45">
              <a:extLst>
                <a:ext uri="{FF2B5EF4-FFF2-40B4-BE49-F238E27FC236}">
                  <a16:creationId xmlns:a16="http://schemas.microsoft.com/office/drawing/2014/main" id="{DBA60700-6305-C0D2-C3D2-E8D5C6FE9D16}"/>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0" name="sentence">
            <a:extLst>
              <a:ext uri="{FF2B5EF4-FFF2-40B4-BE49-F238E27FC236}">
                <a16:creationId xmlns:a16="http://schemas.microsoft.com/office/drawing/2014/main" id="{A3D6A35D-DA77-06CC-1A6C-137733BA6512}"/>
              </a:ext>
            </a:extLst>
          </p:cNvPr>
          <p:cNvGrpSpPr/>
          <p:nvPr/>
        </p:nvGrpSpPr>
        <p:grpSpPr>
          <a:xfrm>
            <a:off x="1147277" y="3902177"/>
            <a:ext cx="6818595" cy="1281309"/>
            <a:chOff x="1172090" y="3915035"/>
            <a:chExt cx="6818595" cy="1281309"/>
          </a:xfrm>
        </p:grpSpPr>
        <p:sp>
          <p:nvSpPr>
            <p:cNvPr id="51" name="sentence box">
              <a:extLst>
                <a:ext uri="{FF2B5EF4-FFF2-40B4-BE49-F238E27FC236}">
                  <a16:creationId xmlns:a16="http://schemas.microsoft.com/office/drawing/2014/main" id="{B84AB282-810A-6ECC-80BC-786166C77FC5}"/>
                </a:ext>
              </a:extLst>
            </p:cNvPr>
            <p:cNvSpPr/>
            <p:nvPr/>
          </p:nvSpPr>
          <p:spPr>
            <a:xfrm>
              <a:off x="1172090" y="3915035"/>
              <a:ext cx="6818595" cy="1281309"/>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sentence">
              <a:extLst>
                <a:ext uri="{FF2B5EF4-FFF2-40B4-BE49-F238E27FC236}">
                  <a16:creationId xmlns:a16="http://schemas.microsoft.com/office/drawing/2014/main" id="{105C1350-6F86-D433-9C16-4931CAC28FA9}"/>
                </a:ext>
              </a:extLst>
            </p:cNvPr>
            <p:cNvSpPr txBox="1"/>
            <p:nvPr/>
          </p:nvSpPr>
          <p:spPr>
            <a:xfrm>
              <a:off x="1172090" y="4057158"/>
              <a:ext cx="6818595" cy="954107"/>
            </a:xfrm>
            <a:prstGeom prst="rect">
              <a:avLst/>
            </a:prstGeom>
            <a:noFill/>
          </p:spPr>
          <p:txBody>
            <a:bodyPr wrap="square" rtlCol="0">
              <a:spAutoFit/>
            </a:bodyPr>
            <a:lstStyle/>
            <a:p>
              <a:pPr algn="ctr"/>
              <a:r>
                <a:rPr lang="en-GB" sz="2800" dirty="0">
                  <a:solidFill>
                    <a:schemeClr val="dk1"/>
                  </a:solidFill>
                </a:rPr>
                <a:t>The tightrope walker wobbled </a:t>
              </a:r>
              <a:r>
                <a:rPr lang="en-GB" sz="2800" u="sng" dirty="0">
                  <a:solidFill>
                    <a:schemeClr val="dk1"/>
                  </a:solidFill>
                </a:rPr>
                <a:t>as he balanced the jelly on his head.</a:t>
              </a:r>
            </a:p>
          </p:txBody>
        </p:sp>
      </p:grpSp>
      <p:pic>
        <p:nvPicPr>
          <p:cNvPr id="54" name="pic">
            <a:extLst>
              <a:ext uri="{FF2B5EF4-FFF2-40B4-BE49-F238E27FC236}">
                <a16:creationId xmlns:a16="http://schemas.microsoft.com/office/drawing/2014/main" id="{0CD6BF25-D790-C989-06EC-469ADCB98B9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306717" y="1944024"/>
            <a:ext cx="2499714" cy="1865632"/>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1018768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45A89DB9-55B5-DDFA-B4D4-198C76B00C67}"/>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3">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FFFF00"/>
                    </a:gs>
                    <a:gs pos="100000">
                      <a:srgbClr val="FFC000"/>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5</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FFFF00"/>
              </a:gs>
              <a:gs pos="88000">
                <a:srgbClr val="FFC00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7"/>
            <a:ext cx="6818595" cy="1561943"/>
            <a:chOff x="1172090" y="3915035"/>
            <a:chExt cx="6818595" cy="1561943"/>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5"/>
              <a:ext cx="6818595" cy="1561943"/>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386735" y="4057683"/>
              <a:ext cx="6420154" cy="1384995"/>
            </a:xfrm>
            <a:prstGeom prst="rect">
              <a:avLst/>
            </a:prstGeom>
            <a:noFill/>
          </p:spPr>
          <p:txBody>
            <a:bodyPr wrap="square" rtlCol="0">
              <a:spAutoFit/>
            </a:bodyPr>
            <a:lstStyle/>
            <a:p>
              <a:pPr algn="ctr"/>
              <a:r>
                <a:rPr lang="en-GB" sz="2800" u="sng" dirty="0">
                  <a:solidFill>
                    <a:schemeClr val="dk1"/>
                  </a:solidFill>
                </a:rPr>
                <a:t>The circus clown slipped on the banana skin</a:t>
              </a:r>
              <a:r>
                <a:rPr lang="en-GB" sz="2800" dirty="0">
                  <a:solidFill>
                    <a:schemeClr val="dk1"/>
                  </a:solidFill>
                </a:rPr>
                <a:t> before he had even had a chance to perform.</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871743" y="1811070"/>
            <a:ext cx="1558527" cy="2287839"/>
          </a:xfrm>
          <a:prstGeom prst="rect">
            <a:avLst/>
          </a:prstGeom>
          <a:effectLst>
            <a:glow rad="63500">
              <a:schemeClr val="bg1"/>
            </a:glow>
            <a:outerShdw dist="50800" dir="2700000" algn="tl" rotWithShape="0">
              <a:prstClr val="black">
                <a:alpha val="40000"/>
              </a:prstClr>
            </a:outerShdw>
          </a:effectLst>
        </p:spPr>
      </p:pic>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769723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background">
            <a:extLst>
              <a:ext uri="{FF2B5EF4-FFF2-40B4-BE49-F238E27FC236}">
                <a16:creationId xmlns:a16="http://schemas.microsoft.com/office/drawing/2014/main" id="{CF9A55FD-280A-403E-C5D9-868A59C2F2F2}"/>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3">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circle">
            <a:extLst>
              <a:ext uri="{FF2B5EF4-FFF2-40B4-BE49-F238E27FC236}">
                <a16:creationId xmlns:a16="http://schemas.microsoft.com/office/drawing/2014/main" id="{FE16A76F-BB83-1DD8-E3A0-B072D12AC85D}"/>
              </a:ext>
            </a:extLst>
          </p:cNvPr>
          <p:cNvSpPr/>
          <p:nvPr/>
        </p:nvSpPr>
        <p:spPr>
          <a:xfrm>
            <a:off x="3121577" y="1933751"/>
            <a:ext cx="2877400" cy="2877400"/>
          </a:xfrm>
          <a:prstGeom prst="ellipse">
            <a:avLst/>
          </a:prstGeom>
          <a:gradFill flip="none" rotWithShape="1">
            <a:gsLst>
              <a:gs pos="0">
                <a:srgbClr val="FFFF00"/>
              </a:gs>
              <a:gs pos="88000">
                <a:srgbClr val="FFC00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lowing circles">
            <a:extLst>
              <a:ext uri="{FF2B5EF4-FFF2-40B4-BE49-F238E27FC236}">
                <a16:creationId xmlns:a16="http://schemas.microsoft.com/office/drawing/2014/main" id="{64C9A88E-231D-9CE7-B334-D39F47A14EF5}"/>
              </a:ext>
            </a:extLst>
          </p:cNvPr>
          <p:cNvGrpSpPr/>
          <p:nvPr/>
        </p:nvGrpSpPr>
        <p:grpSpPr>
          <a:xfrm>
            <a:off x="3246055" y="2048210"/>
            <a:ext cx="2614431" cy="2636539"/>
            <a:chOff x="3246055" y="2063975"/>
            <a:chExt cx="2614431" cy="2636539"/>
          </a:xfrm>
        </p:grpSpPr>
        <p:sp>
          <p:nvSpPr>
            <p:cNvPr id="42" name="Oval 41">
              <a:extLst>
                <a:ext uri="{FF2B5EF4-FFF2-40B4-BE49-F238E27FC236}">
                  <a16:creationId xmlns:a16="http://schemas.microsoft.com/office/drawing/2014/main" id="{AACFB428-2094-F3CB-BF72-D03891CB08CC}"/>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18303694-CA04-5F46-07C9-FA530F111DE6}"/>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B66D4E0C-6512-10D1-44CB-72C6A9D547FA}"/>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FF9C5118-1535-C73F-7AB3-7A88FF3D8E05}"/>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3E78A2DB-4770-D334-3AA6-C82383789305}"/>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0377DB5C-5DAE-8C82-1B07-CE1C7915C220}"/>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AD9AEDEC-E4DF-CAFE-281D-475FCC5182D3}"/>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B8A1C93A-489F-F2F1-1757-1AE86C335FDF}"/>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A71ABCCA-AC19-CE73-684A-B62679A465C0}"/>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36D86EDB-D117-230F-5E6F-40FDFDD381FF}"/>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05954DEC-315B-9E5C-6B86-643CA33A871B}"/>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E91B9529-74BB-8075-4F3E-043A030EA7A1}"/>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73BE36D0-1D49-D762-A7F8-49225EA0F367}"/>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2B4535BB-4033-25B7-7FE6-DBC374CA95F5}"/>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8B246866-D5A9-A340-CFB2-FFC7DF182BBE}"/>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CBE2DEB5-45D0-A980-841D-70304D52BAFD}"/>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8FFFDDA0-08A2-B18E-A43B-B1254AA38EE3}"/>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8" name="Group 67">
              <a:extLst>
                <a:ext uri="{FF2B5EF4-FFF2-40B4-BE49-F238E27FC236}">
                  <a16:creationId xmlns:a16="http://schemas.microsoft.com/office/drawing/2014/main" id="{84ABB1E2-9D49-344A-BDB2-064B4D9312E4}"/>
                </a:ext>
              </a:extLst>
            </p:cNvPr>
            <p:cNvGrpSpPr/>
            <p:nvPr/>
          </p:nvGrpSpPr>
          <p:grpSpPr>
            <a:xfrm rot="16200000" flipH="1" flipV="1">
              <a:off x="5498670" y="3495994"/>
              <a:ext cx="513717" cy="209915"/>
              <a:chOff x="4511415" y="2063975"/>
              <a:chExt cx="513717" cy="209915"/>
            </a:xfrm>
          </p:grpSpPr>
          <p:sp>
            <p:nvSpPr>
              <p:cNvPr id="70" name="Oval 69">
                <a:extLst>
                  <a:ext uri="{FF2B5EF4-FFF2-40B4-BE49-F238E27FC236}">
                    <a16:creationId xmlns:a16="http://schemas.microsoft.com/office/drawing/2014/main" id="{B5829706-8443-55EF-8780-FB40EDDE653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a:extLst>
                  <a:ext uri="{FF2B5EF4-FFF2-40B4-BE49-F238E27FC236}">
                    <a16:creationId xmlns:a16="http://schemas.microsoft.com/office/drawing/2014/main" id="{926277E9-3330-4936-EE6A-AA080004DE51}"/>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9" name="Oval 68">
              <a:extLst>
                <a:ext uri="{FF2B5EF4-FFF2-40B4-BE49-F238E27FC236}">
                  <a16:creationId xmlns:a16="http://schemas.microsoft.com/office/drawing/2014/main" id="{3C99BF2A-16F7-0931-7726-8284231A0D1F}"/>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2" name="sentence">
            <a:extLst>
              <a:ext uri="{FF2B5EF4-FFF2-40B4-BE49-F238E27FC236}">
                <a16:creationId xmlns:a16="http://schemas.microsoft.com/office/drawing/2014/main" id="{44AF5E1A-EEAB-BAAC-6CE7-EAE8441FD0AE}"/>
              </a:ext>
            </a:extLst>
          </p:cNvPr>
          <p:cNvGrpSpPr/>
          <p:nvPr/>
        </p:nvGrpSpPr>
        <p:grpSpPr>
          <a:xfrm>
            <a:off x="1147277" y="3902177"/>
            <a:ext cx="6818595" cy="1561943"/>
            <a:chOff x="1172090" y="3915035"/>
            <a:chExt cx="6818595" cy="1561943"/>
          </a:xfrm>
        </p:grpSpPr>
        <p:sp>
          <p:nvSpPr>
            <p:cNvPr id="73" name="sentence box">
              <a:extLst>
                <a:ext uri="{FF2B5EF4-FFF2-40B4-BE49-F238E27FC236}">
                  <a16:creationId xmlns:a16="http://schemas.microsoft.com/office/drawing/2014/main" id="{2932BDBA-70B4-C461-AB0D-72334EE6D96C}"/>
                </a:ext>
              </a:extLst>
            </p:cNvPr>
            <p:cNvSpPr/>
            <p:nvPr/>
          </p:nvSpPr>
          <p:spPr>
            <a:xfrm>
              <a:off x="1172090" y="3915035"/>
              <a:ext cx="6818595" cy="1561943"/>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sentence">
              <a:extLst>
                <a:ext uri="{FF2B5EF4-FFF2-40B4-BE49-F238E27FC236}">
                  <a16:creationId xmlns:a16="http://schemas.microsoft.com/office/drawing/2014/main" id="{AA309F30-1C9A-0BCC-4626-BD1B8B7A2537}"/>
                </a:ext>
              </a:extLst>
            </p:cNvPr>
            <p:cNvSpPr txBox="1"/>
            <p:nvPr/>
          </p:nvSpPr>
          <p:spPr>
            <a:xfrm>
              <a:off x="1386735" y="4057683"/>
              <a:ext cx="6420154" cy="1384995"/>
            </a:xfrm>
            <a:prstGeom prst="rect">
              <a:avLst/>
            </a:prstGeom>
            <a:noFill/>
          </p:spPr>
          <p:txBody>
            <a:bodyPr wrap="square" rtlCol="0">
              <a:spAutoFit/>
            </a:bodyPr>
            <a:lstStyle/>
            <a:p>
              <a:pPr algn="ctr"/>
              <a:r>
                <a:rPr lang="en-GB" sz="2800" u="sng" dirty="0">
                  <a:solidFill>
                    <a:schemeClr val="dk1"/>
                  </a:solidFill>
                </a:rPr>
                <a:t>The circus clown slipped on the banana skin</a:t>
              </a:r>
              <a:r>
                <a:rPr lang="en-GB" sz="2800" dirty="0">
                  <a:solidFill>
                    <a:schemeClr val="dk1"/>
                  </a:solidFill>
                </a:rPr>
                <a:t> before he had even had a chance to perform.</a:t>
              </a:r>
            </a:p>
          </p:txBody>
        </p:sp>
      </p:grpSp>
      <p:pic>
        <p:nvPicPr>
          <p:cNvPr id="75" name="pic">
            <a:extLst>
              <a:ext uri="{FF2B5EF4-FFF2-40B4-BE49-F238E27FC236}">
                <a16:creationId xmlns:a16="http://schemas.microsoft.com/office/drawing/2014/main" id="{9822FA6D-D7D3-18C3-6EF3-CFCB9ED8040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871743" y="1811070"/>
            <a:ext cx="1558527" cy="2287839"/>
          </a:xfrm>
          <a:prstGeom prst="rect">
            <a:avLst/>
          </a:prstGeom>
          <a:effectLst>
            <a:glow rad="63500">
              <a:schemeClr val="bg1"/>
            </a:glow>
            <a:outerShdw dist="50800" dir="2700000" algn="tl" rotWithShape="0">
              <a:prstClr val="black">
                <a:alpha val="40000"/>
              </a:prstClr>
            </a:outerShdw>
          </a:effectLst>
        </p:spPr>
      </p:pic>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FFFF00"/>
                    </a:gs>
                    <a:gs pos="100000">
                      <a:srgbClr val="FFC000"/>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615398"/>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rgbClr val="FFE864"/>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main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2853068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61A46592-5F8D-D090-5F86-C7E1AFB9C1E0}"/>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2">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FFC000"/>
                    </a:gs>
                    <a:gs pos="100000">
                      <a:srgbClr val="E8510E"/>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6</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FFC000"/>
              </a:gs>
              <a:gs pos="100000">
                <a:srgbClr val="E8510E"/>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7"/>
            <a:ext cx="6818595" cy="1265067"/>
            <a:chOff x="1172090" y="3915035"/>
            <a:chExt cx="6818595" cy="1265067"/>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5"/>
              <a:ext cx="6818595" cy="1265067"/>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386735" y="4057683"/>
              <a:ext cx="6420154" cy="954107"/>
            </a:xfrm>
            <a:prstGeom prst="rect">
              <a:avLst/>
            </a:prstGeom>
            <a:noFill/>
          </p:spPr>
          <p:txBody>
            <a:bodyPr wrap="square" rtlCol="0">
              <a:spAutoFit/>
            </a:bodyPr>
            <a:lstStyle/>
            <a:p>
              <a:pPr algn="ctr"/>
              <a:r>
                <a:rPr lang="en-GB" sz="2800" u="sng" dirty="0">
                  <a:solidFill>
                    <a:schemeClr val="dk1"/>
                  </a:solidFill>
                </a:rPr>
                <a:t>The footballer loved to hear the crowd cheering</a:t>
              </a:r>
              <a:r>
                <a:rPr lang="en-GB" sz="2800" dirty="0">
                  <a:solidFill>
                    <a:schemeClr val="dk1"/>
                  </a:solidFill>
                </a:rPr>
                <a:t> while he played.</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842924" y="1803018"/>
            <a:ext cx="1393333" cy="2115406"/>
          </a:xfrm>
          <a:prstGeom prst="rect">
            <a:avLst/>
          </a:prstGeom>
          <a:effectLst>
            <a:glow rad="63500">
              <a:schemeClr val="bg1"/>
            </a:glow>
            <a:outerShdw dist="50800" dir="2700000" algn="tl" rotWithShape="0">
              <a:prstClr val="black">
                <a:alpha val="40000"/>
              </a:prstClr>
            </a:outerShdw>
          </a:effectLst>
        </p:spPr>
      </p:pic>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766877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background">
            <a:extLst>
              <a:ext uri="{FF2B5EF4-FFF2-40B4-BE49-F238E27FC236}">
                <a16:creationId xmlns:a16="http://schemas.microsoft.com/office/drawing/2014/main" id="{81C99106-913D-AA59-EEB0-57D0045E9AB8}"/>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2">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circle">
            <a:extLst>
              <a:ext uri="{FF2B5EF4-FFF2-40B4-BE49-F238E27FC236}">
                <a16:creationId xmlns:a16="http://schemas.microsoft.com/office/drawing/2014/main" id="{DB4043C4-78BB-E3D7-265D-3ECF904AF5B5}"/>
              </a:ext>
            </a:extLst>
          </p:cNvPr>
          <p:cNvSpPr/>
          <p:nvPr/>
        </p:nvSpPr>
        <p:spPr>
          <a:xfrm>
            <a:off x="3121577" y="1933751"/>
            <a:ext cx="2877400" cy="2877400"/>
          </a:xfrm>
          <a:prstGeom prst="ellipse">
            <a:avLst/>
          </a:prstGeom>
          <a:gradFill flip="none" rotWithShape="1">
            <a:gsLst>
              <a:gs pos="0">
                <a:srgbClr val="FFC000"/>
              </a:gs>
              <a:gs pos="100000">
                <a:srgbClr val="E8510E"/>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85EB9220-0B53-FADC-8D1B-176F9B0A4CC2}"/>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3342C5E8-1D69-5941-3A8C-3DBDD20516BE}"/>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A0E59D3A-D62C-51D3-F38C-66486BCA99E6}"/>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2BAD584F-E8E8-5623-0B74-FE2DCD96A067}"/>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B0AF7049-FA53-05CB-D84F-50CF14C33F0F}"/>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0622F6B6-B984-08F5-8565-E926D6FF3F57}"/>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334BE9D3-1B9B-212F-0356-38AD637D6726}"/>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50739BC1-8650-ECD8-B398-A5D6C58ECB68}"/>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7C596379-3118-D13A-68A8-E65B4679AB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A8B2674-D19C-FAFC-B1B5-51FC1E6761B2}"/>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5D5BD3A2-BB6E-2AEC-1351-99498162188A}"/>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60F3E427-9857-DA3A-809C-56DD8ABDF208}"/>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D112F0F7-5A56-E088-9FFF-A31EFAE78B3E}"/>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2CA55EEA-E65E-4742-D3D2-7B046324873B}"/>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50838F24-F0B1-1C4F-FEFA-9B37FFF80680}"/>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363BA41A-4123-9AE5-D1CC-B0283922A234}"/>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41C1B035-4925-B03B-CD83-DCB1B04F8E16}"/>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E36347B5-D0DE-1758-6CE5-C8CD668D89B2}"/>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a:extLst>
                <a:ext uri="{FF2B5EF4-FFF2-40B4-BE49-F238E27FC236}">
                  <a16:creationId xmlns:a16="http://schemas.microsoft.com/office/drawing/2014/main" id="{695AD042-F7A8-BA2E-1DD9-C92723194C45}"/>
                </a:ext>
              </a:extLst>
            </p:cNvPr>
            <p:cNvGrpSpPr/>
            <p:nvPr/>
          </p:nvGrpSpPr>
          <p:grpSpPr>
            <a:xfrm rot="16200000" flipH="1" flipV="1">
              <a:off x="5498670" y="3495994"/>
              <a:ext cx="513717" cy="209915"/>
              <a:chOff x="4511415" y="2063975"/>
              <a:chExt cx="513717" cy="209915"/>
            </a:xfrm>
          </p:grpSpPr>
          <p:sp>
            <p:nvSpPr>
              <p:cNvPr id="47" name="Oval 46">
                <a:extLst>
                  <a:ext uri="{FF2B5EF4-FFF2-40B4-BE49-F238E27FC236}">
                    <a16:creationId xmlns:a16="http://schemas.microsoft.com/office/drawing/2014/main" id="{3D480D5C-5754-C695-5738-18592A932D6F}"/>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05604FAF-6628-4098-1F3A-3CE78A54F9D7}"/>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6" name="Oval 45">
              <a:extLst>
                <a:ext uri="{FF2B5EF4-FFF2-40B4-BE49-F238E27FC236}">
                  <a16:creationId xmlns:a16="http://schemas.microsoft.com/office/drawing/2014/main" id="{0C596247-1705-6867-10AA-DB98F72F2018}"/>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FFC000"/>
                    </a:gs>
                    <a:gs pos="100000">
                      <a:srgbClr val="E8510E"/>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291548"/>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2">
                    <a:lumMod val="60000"/>
                    <a:lumOff val="4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main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50" name="sentence">
            <a:extLst>
              <a:ext uri="{FF2B5EF4-FFF2-40B4-BE49-F238E27FC236}">
                <a16:creationId xmlns:a16="http://schemas.microsoft.com/office/drawing/2014/main" id="{BD3217D0-351C-C2E5-CEC2-5ECD2F14E756}"/>
              </a:ext>
            </a:extLst>
          </p:cNvPr>
          <p:cNvGrpSpPr/>
          <p:nvPr/>
        </p:nvGrpSpPr>
        <p:grpSpPr>
          <a:xfrm>
            <a:off x="1147277" y="3902177"/>
            <a:ext cx="6818595" cy="1265067"/>
            <a:chOff x="1172090" y="3915035"/>
            <a:chExt cx="6818595" cy="1265067"/>
          </a:xfrm>
        </p:grpSpPr>
        <p:sp>
          <p:nvSpPr>
            <p:cNvPr id="51" name="sentence box">
              <a:extLst>
                <a:ext uri="{FF2B5EF4-FFF2-40B4-BE49-F238E27FC236}">
                  <a16:creationId xmlns:a16="http://schemas.microsoft.com/office/drawing/2014/main" id="{3A2969C6-115B-3DE2-E8AB-90077B575896}"/>
                </a:ext>
              </a:extLst>
            </p:cNvPr>
            <p:cNvSpPr/>
            <p:nvPr/>
          </p:nvSpPr>
          <p:spPr>
            <a:xfrm>
              <a:off x="1172090" y="3915035"/>
              <a:ext cx="6818595" cy="1265067"/>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sentence">
              <a:extLst>
                <a:ext uri="{FF2B5EF4-FFF2-40B4-BE49-F238E27FC236}">
                  <a16:creationId xmlns:a16="http://schemas.microsoft.com/office/drawing/2014/main" id="{3EB38F35-495C-EB4E-F0A7-A6311F6178A4}"/>
                </a:ext>
              </a:extLst>
            </p:cNvPr>
            <p:cNvSpPr txBox="1"/>
            <p:nvPr/>
          </p:nvSpPr>
          <p:spPr>
            <a:xfrm>
              <a:off x="1386735" y="4057683"/>
              <a:ext cx="6420154" cy="954107"/>
            </a:xfrm>
            <a:prstGeom prst="rect">
              <a:avLst/>
            </a:prstGeom>
            <a:noFill/>
          </p:spPr>
          <p:txBody>
            <a:bodyPr wrap="square" rtlCol="0">
              <a:spAutoFit/>
            </a:bodyPr>
            <a:lstStyle/>
            <a:p>
              <a:pPr algn="ctr"/>
              <a:r>
                <a:rPr lang="en-GB" sz="2800" u="sng" dirty="0">
                  <a:solidFill>
                    <a:schemeClr val="dk1"/>
                  </a:solidFill>
                </a:rPr>
                <a:t>The footballer loved to hear the crowd cheering</a:t>
              </a:r>
              <a:r>
                <a:rPr lang="en-GB" sz="2800" dirty="0">
                  <a:solidFill>
                    <a:schemeClr val="dk1"/>
                  </a:solidFill>
                </a:rPr>
                <a:t> while he played.</a:t>
              </a:r>
            </a:p>
          </p:txBody>
        </p:sp>
      </p:grpSp>
      <p:pic>
        <p:nvPicPr>
          <p:cNvPr id="54" name="pic">
            <a:extLst>
              <a:ext uri="{FF2B5EF4-FFF2-40B4-BE49-F238E27FC236}">
                <a16:creationId xmlns:a16="http://schemas.microsoft.com/office/drawing/2014/main" id="{79E1E9EB-C78C-EF27-3E55-8670070B417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842924" y="1803018"/>
            <a:ext cx="1393333" cy="2115406"/>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2915089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ckground">
            <a:extLst>
              <a:ext uri="{FF2B5EF4-FFF2-40B4-BE49-F238E27FC236}">
                <a16:creationId xmlns:a16="http://schemas.microsoft.com/office/drawing/2014/main" id="{4C2C045B-2B93-41D0-04B5-765EA8BE621B}"/>
              </a:ext>
            </a:extLst>
          </p:cNvPr>
          <p:cNvSpPr/>
          <p:nvPr/>
        </p:nvSpPr>
        <p:spPr>
          <a:xfrm>
            <a:off x="755373" y="688952"/>
            <a:ext cx="7600440" cy="3194931"/>
          </a:xfrm>
          <a:prstGeom prst="rect">
            <a:avLst/>
          </a:prstGeom>
          <a:gradFill flip="none" rotWithShape="1">
            <a:gsLst>
              <a:gs pos="0">
                <a:schemeClr val="accent1">
                  <a:lumMod val="5000"/>
                  <a:lumOff val="95000"/>
                </a:schemeClr>
              </a:gs>
              <a:gs pos="100000">
                <a:srgbClr val="D6BBDE"/>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7</a:t>
              </a:r>
            </a:p>
          </p:txBody>
        </p:sp>
      </p:grpSp>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D094DD"/>
              </a:gs>
              <a:gs pos="100000">
                <a:srgbClr val="7030A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8"/>
            <a:ext cx="6818595" cy="1214146"/>
            <a:chOff x="1172090" y="3915036"/>
            <a:chExt cx="6818595" cy="1214146"/>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If the fire alarm rings in the school</a:t>
              </a:r>
              <a:r>
                <a:rPr lang="en-GB" sz="2800" dirty="0">
                  <a:solidFill>
                    <a:schemeClr val="dk1"/>
                  </a:solidFill>
                </a:rPr>
                <a:t>, the children have to leave the building.</a:t>
              </a:r>
            </a:p>
          </p:txBody>
        </p:sp>
      </p:grpSp>
      <p:pic>
        <p:nvPicPr>
          <p:cNvPr id="155" name="pic">
            <a:extLst>
              <a:ext uri="{FF2B5EF4-FFF2-40B4-BE49-F238E27FC236}">
                <a16:creationId xmlns:a16="http://schemas.microsoft.com/office/drawing/2014/main" id="{ECC44BDA-E614-BB88-FBC6-0CF2B2BE3AB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801061" y="1822451"/>
            <a:ext cx="1470104" cy="1995062"/>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3371187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130"/>
                                        </p:tgtEl>
                                        <p:attrNameLst>
                                          <p:attrName>style.visibility</p:attrName>
                                        </p:attrNameLst>
                                      </p:cBhvr>
                                      <p:to>
                                        <p:strVal val="visible"/>
                                      </p:to>
                                    </p:set>
                                    <p:animEffect transition="in" filter="randombar(horizontal)">
                                      <p:cBhvr>
                                        <p:cTn id="20" dur="500"/>
                                        <p:tgtEl>
                                          <p:spTgt spid="130"/>
                                        </p:tgtEl>
                                      </p:cBhvr>
                                    </p:animEffect>
                                  </p:childTnLst>
                                </p:cTn>
                              </p:par>
                              <p:par>
                                <p:cTn id="21" presetID="14" presetClass="entr" presetSubtype="10" fill="hold" nodeType="withEffect">
                                  <p:stCondLst>
                                    <p:cond delay="0"/>
                                  </p:stCondLst>
                                  <p:childTnLst>
                                    <p:set>
                                      <p:cBhvr>
                                        <p:cTn id="22" dur="1" fill="hold">
                                          <p:stCondLst>
                                            <p:cond delay="0"/>
                                          </p:stCondLst>
                                        </p:cTn>
                                        <p:tgtEl>
                                          <p:spTgt spid="152"/>
                                        </p:tgtEl>
                                        <p:attrNameLst>
                                          <p:attrName>style.visibility</p:attrName>
                                        </p:attrNameLst>
                                      </p:cBhvr>
                                      <p:to>
                                        <p:strVal val="visible"/>
                                      </p:to>
                                    </p:set>
                                    <p:animEffect transition="in" filter="randombar(horizontal)">
                                      <p:cBhvr>
                                        <p:cTn id="23" dur="500"/>
                                        <p:tgtEl>
                                          <p:spTgt spid="152"/>
                                        </p:tgtEl>
                                      </p:cBhvr>
                                    </p:animEffect>
                                  </p:childTnLst>
                                </p:cTn>
                              </p:par>
                              <p:par>
                                <p:cTn id="24" presetID="14" presetClass="entr" presetSubtype="10" fill="hold" nodeType="withEffect">
                                  <p:stCondLst>
                                    <p:cond delay="0"/>
                                  </p:stCondLst>
                                  <p:childTnLst>
                                    <p:set>
                                      <p:cBhvr>
                                        <p:cTn id="25" dur="1" fill="hold">
                                          <p:stCondLst>
                                            <p:cond delay="0"/>
                                          </p:stCondLst>
                                        </p:cTn>
                                        <p:tgtEl>
                                          <p:spTgt spid="155"/>
                                        </p:tgtEl>
                                        <p:attrNameLst>
                                          <p:attrName>style.visibility</p:attrName>
                                        </p:attrNameLst>
                                      </p:cBhvr>
                                      <p:to>
                                        <p:strVal val="visible"/>
                                      </p:to>
                                    </p:set>
                                    <p:animEffect transition="in" filter="randombar(horizontal)">
                                      <p:cBhvr>
                                        <p:cTn id="26" dur="500"/>
                                        <p:tgtEl>
                                          <p:spTgt spid="155"/>
                                        </p:tgtEl>
                                      </p:cBhvr>
                                    </p:animEffect>
                                  </p:childTnLst>
                                </p:cTn>
                              </p:par>
                            </p:childTnLst>
                          </p:cTn>
                        </p:par>
                        <p:par>
                          <p:cTn id="27" fill="hold">
                            <p:stCondLst>
                              <p:cond delay="500"/>
                            </p:stCondLst>
                            <p:childTnLst>
                              <p:par>
                                <p:cTn id="28" presetID="32" presetClass="emph" presetSubtype="0" fill="hold" nodeType="afterEffect">
                                  <p:stCondLst>
                                    <p:cond delay="0"/>
                                  </p:stCondLst>
                                  <p:childTnLst>
                                    <p:animRot by="120000">
                                      <p:cBhvr>
                                        <p:cTn id="29" dur="100" fill="hold">
                                          <p:stCondLst>
                                            <p:cond delay="0"/>
                                          </p:stCondLst>
                                        </p:cTn>
                                        <p:tgtEl>
                                          <p:spTgt spid="155"/>
                                        </p:tgtEl>
                                        <p:attrNameLst>
                                          <p:attrName>r</p:attrName>
                                        </p:attrNameLst>
                                      </p:cBhvr>
                                    </p:animRot>
                                    <p:animRot by="-240000">
                                      <p:cBhvr>
                                        <p:cTn id="30" dur="200" fill="hold">
                                          <p:stCondLst>
                                            <p:cond delay="200"/>
                                          </p:stCondLst>
                                        </p:cTn>
                                        <p:tgtEl>
                                          <p:spTgt spid="155"/>
                                        </p:tgtEl>
                                        <p:attrNameLst>
                                          <p:attrName>r</p:attrName>
                                        </p:attrNameLst>
                                      </p:cBhvr>
                                    </p:animRot>
                                    <p:animRot by="240000">
                                      <p:cBhvr>
                                        <p:cTn id="31" dur="200" fill="hold">
                                          <p:stCondLst>
                                            <p:cond delay="400"/>
                                          </p:stCondLst>
                                        </p:cTn>
                                        <p:tgtEl>
                                          <p:spTgt spid="155"/>
                                        </p:tgtEl>
                                        <p:attrNameLst>
                                          <p:attrName>r</p:attrName>
                                        </p:attrNameLst>
                                      </p:cBhvr>
                                    </p:animRot>
                                    <p:animRot by="-240000">
                                      <p:cBhvr>
                                        <p:cTn id="32" dur="200" fill="hold">
                                          <p:stCondLst>
                                            <p:cond delay="600"/>
                                          </p:stCondLst>
                                        </p:cTn>
                                        <p:tgtEl>
                                          <p:spTgt spid="155"/>
                                        </p:tgtEl>
                                        <p:attrNameLst>
                                          <p:attrName>r</p:attrName>
                                        </p:attrNameLst>
                                      </p:cBhvr>
                                    </p:animRot>
                                    <p:animRot by="120000">
                                      <p:cBhvr>
                                        <p:cTn id="33" dur="200" fill="hold">
                                          <p:stCondLst>
                                            <p:cond delay="800"/>
                                          </p:stCondLst>
                                        </p:cTn>
                                        <p:tgtEl>
                                          <p:spTgt spid="155"/>
                                        </p:tgtEl>
                                        <p:attrNameLst>
                                          <p:attrName>r</p:attrName>
                                        </p:attrNameLst>
                                      </p:cBhvr>
                                    </p:animRot>
                                  </p:childTnLst>
                                </p:cTn>
                              </p:par>
                              <p:par>
                                <p:cTn id="34" presetID="14" presetClass="entr" presetSubtype="10" fill="hold" nodeType="withEffect">
                                  <p:stCondLst>
                                    <p:cond delay="0"/>
                                  </p:stCondLst>
                                  <p:childTnLst>
                                    <p:set>
                                      <p:cBhvr>
                                        <p:cTn id="35" dur="1" fill="hold">
                                          <p:stCondLst>
                                            <p:cond delay="0"/>
                                          </p:stCondLst>
                                        </p:cTn>
                                        <p:tgtEl>
                                          <p:spTgt spid="84"/>
                                        </p:tgtEl>
                                        <p:attrNameLst>
                                          <p:attrName>style.visibility</p:attrName>
                                        </p:attrNameLst>
                                      </p:cBhvr>
                                      <p:to>
                                        <p:strVal val="visible"/>
                                      </p:to>
                                    </p:set>
                                    <p:animEffect transition="in" filter="randombar(horizontal)">
                                      <p:cBhvr>
                                        <p:cTn id="36"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background">
            <a:extLst>
              <a:ext uri="{FF2B5EF4-FFF2-40B4-BE49-F238E27FC236}">
                <a16:creationId xmlns:a16="http://schemas.microsoft.com/office/drawing/2014/main" id="{98581FEF-DC3A-4C00-37A6-F11E4A8E6343}"/>
              </a:ext>
            </a:extLst>
          </p:cNvPr>
          <p:cNvSpPr/>
          <p:nvPr/>
        </p:nvSpPr>
        <p:spPr>
          <a:xfrm>
            <a:off x="755373" y="688952"/>
            <a:ext cx="7600440" cy="3194931"/>
          </a:xfrm>
          <a:prstGeom prst="rect">
            <a:avLst/>
          </a:prstGeom>
          <a:gradFill flip="none" rotWithShape="1">
            <a:gsLst>
              <a:gs pos="0">
                <a:schemeClr val="accent1">
                  <a:lumMod val="5000"/>
                  <a:lumOff val="95000"/>
                </a:schemeClr>
              </a:gs>
              <a:gs pos="100000">
                <a:srgbClr val="D6BBDE"/>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circle">
            <a:extLst>
              <a:ext uri="{FF2B5EF4-FFF2-40B4-BE49-F238E27FC236}">
                <a16:creationId xmlns:a16="http://schemas.microsoft.com/office/drawing/2014/main" id="{599CD352-96E5-5981-4AB7-68229F887091}"/>
              </a:ext>
            </a:extLst>
          </p:cNvPr>
          <p:cNvSpPr/>
          <p:nvPr/>
        </p:nvSpPr>
        <p:spPr>
          <a:xfrm>
            <a:off x="3121577" y="1933751"/>
            <a:ext cx="2877400" cy="2877400"/>
          </a:xfrm>
          <a:prstGeom prst="ellipse">
            <a:avLst/>
          </a:prstGeom>
          <a:gradFill flip="none" rotWithShape="1">
            <a:gsLst>
              <a:gs pos="0">
                <a:srgbClr val="D094DD"/>
              </a:gs>
              <a:gs pos="100000">
                <a:srgbClr val="7030A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C24822EC-2369-9895-C1AD-5CA15AA5133F}"/>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8EC8572A-FE89-3338-1275-34CDB94FD745}"/>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52875301-7FE2-D786-F00E-F8D4923C1F60}"/>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05DDFE96-AA7A-A827-C4A0-9B84A9F8C4E4}"/>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43639996-9399-5507-E853-E42B52E52AD6}"/>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AF7690E-776E-FC90-19F6-9C590C6140B0}"/>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8A267F2C-1A65-85E4-E7B1-41519CD7093B}"/>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8885C732-5D56-19E7-6669-3F8968373FD2}"/>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739EF73A-FD99-E72A-5B86-BB327271B58B}"/>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772C082E-00E9-E408-02FA-2765D2C6FEFC}"/>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83D2AE6-758B-48FB-5681-5AA30F3E2F88}"/>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2CDA0877-9DF4-420F-0D3E-693ED555A021}"/>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D07396E9-5277-1EE5-ED98-1846F2F2E4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F3180429-1254-40E0-C86A-3F1D11741B1D}"/>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18F7C284-E11C-F9C2-7583-FC92E640B81D}"/>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28B14441-CC74-DF0F-A79A-3B5A88F617D9}"/>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FD887DB-3E19-089D-01DB-57AF51DA0CDE}"/>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888C719F-7630-DE3B-5F13-C7C15A7E05B5}"/>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a:extLst>
                <a:ext uri="{FF2B5EF4-FFF2-40B4-BE49-F238E27FC236}">
                  <a16:creationId xmlns:a16="http://schemas.microsoft.com/office/drawing/2014/main" id="{CC9770F8-0D1B-2ADF-FD10-C846164E6562}"/>
                </a:ext>
              </a:extLst>
            </p:cNvPr>
            <p:cNvGrpSpPr/>
            <p:nvPr/>
          </p:nvGrpSpPr>
          <p:grpSpPr>
            <a:xfrm rot="16200000" flipH="1" flipV="1">
              <a:off x="5498670" y="3495994"/>
              <a:ext cx="513717" cy="209915"/>
              <a:chOff x="4511415" y="2063975"/>
              <a:chExt cx="513717" cy="209915"/>
            </a:xfrm>
          </p:grpSpPr>
          <p:sp>
            <p:nvSpPr>
              <p:cNvPr id="47" name="Oval 46">
                <a:extLst>
                  <a:ext uri="{FF2B5EF4-FFF2-40B4-BE49-F238E27FC236}">
                    <a16:creationId xmlns:a16="http://schemas.microsoft.com/office/drawing/2014/main" id="{45E62B6D-A871-B7DA-3A51-E378F6403D57}"/>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187AE24B-BDC0-76AF-6025-E5C13667E6D1}"/>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6" name="Oval 45">
              <a:extLst>
                <a:ext uri="{FF2B5EF4-FFF2-40B4-BE49-F238E27FC236}">
                  <a16:creationId xmlns:a16="http://schemas.microsoft.com/office/drawing/2014/main" id="{CC813E2D-BD63-716D-AC04-00C307322171}"/>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296005"/>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rgbClr val="D6BBDE"/>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subordinate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50" name="sentence">
            <a:extLst>
              <a:ext uri="{FF2B5EF4-FFF2-40B4-BE49-F238E27FC236}">
                <a16:creationId xmlns:a16="http://schemas.microsoft.com/office/drawing/2014/main" id="{3F7EB90A-C22D-9F4F-EC81-7E8FE3293C7C}"/>
              </a:ext>
            </a:extLst>
          </p:cNvPr>
          <p:cNvGrpSpPr/>
          <p:nvPr/>
        </p:nvGrpSpPr>
        <p:grpSpPr>
          <a:xfrm>
            <a:off x="1147277" y="3902178"/>
            <a:ext cx="6818595" cy="1214146"/>
            <a:chOff x="1172090" y="3915036"/>
            <a:chExt cx="6818595" cy="1214146"/>
          </a:xfrm>
        </p:grpSpPr>
        <p:sp>
          <p:nvSpPr>
            <p:cNvPr id="51" name="sentence box">
              <a:extLst>
                <a:ext uri="{FF2B5EF4-FFF2-40B4-BE49-F238E27FC236}">
                  <a16:creationId xmlns:a16="http://schemas.microsoft.com/office/drawing/2014/main" id="{28953261-8BD3-255D-26FB-76ED9CEFA8EA}"/>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sentence">
              <a:extLst>
                <a:ext uri="{FF2B5EF4-FFF2-40B4-BE49-F238E27FC236}">
                  <a16:creationId xmlns:a16="http://schemas.microsoft.com/office/drawing/2014/main" id="{B405800E-EB87-639D-016E-D5EFF29D292E}"/>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If the fire alarm rings in the school</a:t>
              </a:r>
              <a:r>
                <a:rPr lang="en-GB" sz="2800" dirty="0">
                  <a:solidFill>
                    <a:schemeClr val="dk1"/>
                  </a:solidFill>
                </a:rPr>
                <a:t>, the children have to leave the building.</a:t>
              </a:r>
            </a:p>
          </p:txBody>
        </p:sp>
      </p:grpSp>
      <p:pic>
        <p:nvPicPr>
          <p:cNvPr id="54" name="pic">
            <a:extLst>
              <a:ext uri="{FF2B5EF4-FFF2-40B4-BE49-F238E27FC236}">
                <a16:creationId xmlns:a16="http://schemas.microsoft.com/office/drawing/2014/main" id="{4F8DC635-39ED-DFE8-258B-4BEA6C55A15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801061" y="1822451"/>
            <a:ext cx="1470104" cy="1995062"/>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33800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F3473873-18FD-B7DD-FE1A-670E55B8CA61}"/>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1">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1">
                        <a:lumMod val="40000"/>
                        <a:lumOff val="60000"/>
                      </a:schemeClr>
                    </a:gs>
                    <a:gs pos="100000">
                      <a:schemeClr val="accent1">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8</a:t>
              </a:r>
            </a:p>
          </p:txBody>
        </p:sp>
      </p:grpSp>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chemeClr val="accent1">
                  <a:lumMod val="60000"/>
                  <a:lumOff val="40000"/>
                </a:schemeClr>
              </a:gs>
              <a:gs pos="100000">
                <a:schemeClr val="accent1">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8"/>
            <a:ext cx="6818595" cy="1214146"/>
            <a:chOff x="1172090" y="3915036"/>
            <a:chExt cx="6818595" cy="1214146"/>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057158"/>
              <a:ext cx="6818595" cy="954107"/>
            </a:xfrm>
            <a:prstGeom prst="rect">
              <a:avLst/>
            </a:prstGeom>
            <a:noFill/>
          </p:spPr>
          <p:txBody>
            <a:bodyPr wrap="square" rtlCol="0">
              <a:spAutoFit/>
            </a:bodyPr>
            <a:lstStyle/>
            <a:p>
              <a:pPr algn="ctr"/>
              <a:r>
                <a:rPr lang="en-GB" sz="2800" dirty="0">
                  <a:solidFill>
                    <a:schemeClr val="dk1"/>
                  </a:solidFill>
                </a:rPr>
                <a:t>The twins asked for a story about dragons </a:t>
              </a:r>
              <a:r>
                <a:rPr lang="en-GB" sz="2800" u="sng" dirty="0">
                  <a:solidFill>
                    <a:schemeClr val="dk1"/>
                  </a:solidFill>
                </a:rPr>
                <a:t>since it was nearly bedtime.</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989507" y="1796392"/>
            <a:ext cx="2877400" cy="2202577"/>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2373367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background">
            <a:extLst>
              <a:ext uri="{FF2B5EF4-FFF2-40B4-BE49-F238E27FC236}">
                <a16:creationId xmlns:a16="http://schemas.microsoft.com/office/drawing/2014/main" id="{9514796D-7820-B0F6-3598-39A688567666}"/>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1">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circle">
            <a:extLst>
              <a:ext uri="{FF2B5EF4-FFF2-40B4-BE49-F238E27FC236}">
                <a16:creationId xmlns:a16="http://schemas.microsoft.com/office/drawing/2014/main" id="{0F50A127-B98B-1F06-79B9-9CB79B449967}"/>
              </a:ext>
            </a:extLst>
          </p:cNvPr>
          <p:cNvSpPr/>
          <p:nvPr/>
        </p:nvSpPr>
        <p:spPr>
          <a:xfrm>
            <a:off x="3121577" y="1933751"/>
            <a:ext cx="2877400" cy="2877400"/>
          </a:xfrm>
          <a:prstGeom prst="ellipse">
            <a:avLst/>
          </a:prstGeom>
          <a:gradFill flip="none" rotWithShape="1">
            <a:gsLst>
              <a:gs pos="0">
                <a:schemeClr val="accent1">
                  <a:lumMod val="60000"/>
                  <a:lumOff val="40000"/>
                </a:schemeClr>
              </a:gs>
              <a:gs pos="100000">
                <a:schemeClr val="accent1">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D8C4BC0C-9614-0277-4AB7-ECA30EE9B29D}"/>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27AE3383-8CF2-DBDE-0EFB-51F838F00AAA}"/>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CBF3D1C6-5073-B60D-7CA7-17C6D15B3173}"/>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6A59C489-5C71-DBA1-29E7-4F3E563D754A}"/>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D1CACE52-67F4-F62B-8C51-DEBBBD5E91EB}"/>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3CAFD0F-7248-4005-CBFC-9A0367E653E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A08AF442-7F01-3951-9315-6C5E7CDF70F8}"/>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DF497EF-7787-1DEB-D94C-BDF6DF563FB4}"/>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4F13F19B-B6B1-5A21-BEB3-74FB0DCEB09A}"/>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4286922-AF7D-7E1F-095F-F5A55D7C20B1}"/>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7D78B29D-E40C-5CFC-7BA1-5F7E73E1ACC6}"/>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33CBF95E-E570-A45C-69A3-1C9C416CD003}"/>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755909FF-11E8-CB93-E4F7-C58CEE90B8F6}"/>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9587154A-FC73-50BC-7C3D-347EA7E2339D}"/>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9CCB4EF4-CA54-A854-005B-80A80793263A}"/>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6116207E-692C-A25A-B174-5865075F00BB}"/>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a16="http://schemas.microsoft.com/office/drawing/2014/main" id="{9BFB63ED-905C-6F6E-2E44-38CC50296623}"/>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18C75663-8BFD-EC48-9EA0-088CBC56FF10}"/>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4" name="Group 43">
              <a:extLst>
                <a:ext uri="{FF2B5EF4-FFF2-40B4-BE49-F238E27FC236}">
                  <a16:creationId xmlns:a16="http://schemas.microsoft.com/office/drawing/2014/main" id="{7CF11E0B-0158-2781-14FF-2F784BD86972}"/>
                </a:ext>
              </a:extLst>
            </p:cNvPr>
            <p:cNvGrpSpPr/>
            <p:nvPr/>
          </p:nvGrpSpPr>
          <p:grpSpPr>
            <a:xfrm rot="16200000" flipH="1" flipV="1">
              <a:off x="5498670" y="3495994"/>
              <a:ext cx="513717" cy="209915"/>
              <a:chOff x="4511415" y="2063975"/>
              <a:chExt cx="513717" cy="209915"/>
            </a:xfrm>
          </p:grpSpPr>
          <p:sp>
            <p:nvSpPr>
              <p:cNvPr id="49" name="Oval 48">
                <a:extLst>
                  <a:ext uri="{FF2B5EF4-FFF2-40B4-BE49-F238E27FC236}">
                    <a16:creationId xmlns:a16="http://schemas.microsoft.com/office/drawing/2014/main" id="{58CC873E-42FF-0901-0D5A-1F06C7559BD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2FD19FBC-7876-B2E4-833A-4B2D096F6E8F}"/>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Oval 44">
              <a:extLst>
                <a:ext uri="{FF2B5EF4-FFF2-40B4-BE49-F238E27FC236}">
                  <a16:creationId xmlns:a16="http://schemas.microsoft.com/office/drawing/2014/main" id="{88C994F9-19C8-BA10-D998-F724C93A42FA}"/>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1">
                        <a:lumMod val="60000"/>
                        <a:lumOff val="40000"/>
                      </a:schemeClr>
                    </a:gs>
                    <a:gs pos="100000">
                      <a:schemeClr val="accent1">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296005"/>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1">
                    <a:lumMod val="40000"/>
                    <a:lumOff val="6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subordinate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56" name="sentence">
            <a:extLst>
              <a:ext uri="{FF2B5EF4-FFF2-40B4-BE49-F238E27FC236}">
                <a16:creationId xmlns:a16="http://schemas.microsoft.com/office/drawing/2014/main" id="{57EC0858-61F1-D9C9-2067-B9E8E4CB955A}"/>
              </a:ext>
            </a:extLst>
          </p:cNvPr>
          <p:cNvGrpSpPr/>
          <p:nvPr/>
        </p:nvGrpSpPr>
        <p:grpSpPr>
          <a:xfrm>
            <a:off x="1147277" y="3902178"/>
            <a:ext cx="6818595" cy="1214146"/>
            <a:chOff x="1172090" y="3915036"/>
            <a:chExt cx="6818595" cy="1214146"/>
          </a:xfrm>
        </p:grpSpPr>
        <p:sp>
          <p:nvSpPr>
            <p:cNvPr id="57" name="sentence box">
              <a:extLst>
                <a:ext uri="{FF2B5EF4-FFF2-40B4-BE49-F238E27FC236}">
                  <a16:creationId xmlns:a16="http://schemas.microsoft.com/office/drawing/2014/main" id="{99EB89FC-6998-50B9-5B45-7266C9627EE6}"/>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sentence">
              <a:extLst>
                <a:ext uri="{FF2B5EF4-FFF2-40B4-BE49-F238E27FC236}">
                  <a16:creationId xmlns:a16="http://schemas.microsoft.com/office/drawing/2014/main" id="{6F5DAC7B-2E58-EC90-082C-B175C839A186}"/>
                </a:ext>
              </a:extLst>
            </p:cNvPr>
            <p:cNvSpPr txBox="1"/>
            <p:nvPr/>
          </p:nvSpPr>
          <p:spPr>
            <a:xfrm>
              <a:off x="1172090" y="4057158"/>
              <a:ext cx="6818595" cy="954107"/>
            </a:xfrm>
            <a:prstGeom prst="rect">
              <a:avLst/>
            </a:prstGeom>
            <a:noFill/>
          </p:spPr>
          <p:txBody>
            <a:bodyPr wrap="square" rtlCol="0">
              <a:spAutoFit/>
            </a:bodyPr>
            <a:lstStyle/>
            <a:p>
              <a:pPr algn="ctr"/>
              <a:r>
                <a:rPr lang="en-GB" sz="2800" dirty="0">
                  <a:solidFill>
                    <a:schemeClr val="dk1"/>
                  </a:solidFill>
                </a:rPr>
                <a:t>The twins asked for a story about dragons </a:t>
              </a:r>
              <a:r>
                <a:rPr lang="en-GB" sz="2800" u="sng" dirty="0">
                  <a:solidFill>
                    <a:schemeClr val="dk1"/>
                  </a:solidFill>
                </a:rPr>
                <a:t>since it was nearly bedtime.</a:t>
              </a:r>
            </a:p>
          </p:txBody>
        </p:sp>
      </p:grpSp>
      <p:pic>
        <p:nvPicPr>
          <p:cNvPr id="66" name="pic">
            <a:extLst>
              <a:ext uri="{FF2B5EF4-FFF2-40B4-BE49-F238E27FC236}">
                <a16:creationId xmlns:a16="http://schemas.microsoft.com/office/drawing/2014/main" id="{32648593-22B2-B83A-F6FC-CD0D4E6EA6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989507" y="1796392"/>
            <a:ext cx="2877400" cy="2202577"/>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2188134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60F9A84D-2B30-B5E5-BCA4-3A7213987CFB}"/>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5">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5">
                        <a:lumMod val="40000"/>
                        <a:lumOff val="60000"/>
                      </a:schemeClr>
                    </a:gs>
                    <a:gs pos="100000">
                      <a:schemeClr val="accent5">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9</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chemeClr val="accent5">
                  <a:lumMod val="60000"/>
                  <a:lumOff val="40000"/>
                </a:schemeClr>
              </a:gs>
              <a:gs pos="100000">
                <a:schemeClr val="accent5">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8"/>
            <a:ext cx="6843917" cy="1259178"/>
            <a:chOff x="1172090" y="3915036"/>
            <a:chExt cx="6843917" cy="1639627"/>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6"/>
              <a:ext cx="6818595" cy="1639627"/>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97412" y="4199679"/>
              <a:ext cx="6818595" cy="954107"/>
            </a:xfrm>
            <a:prstGeom prst="rect">
              <a:avLst/>
            </a:prstGeom>
            <a:noFill/>
          </p:spPr>
          <p:txBody>
            <a:bodyPr wrap="square" rtlCol="0">
              <a:spAutoFit/>
            </a:bodyPr>
            <a:lstStyle/>
            <a:p>
              <a:pPr algn="ctr"/>
              <a:r>
                <a:rPr lang="en-GB" sz="2800" dirty="0">
                  <a:solidFill>
                    <a:schemeClr val="dk1"/>
                  </a:solidFill>
                </a:rPr>
                <a:t>The teacher, </a:t>
              </a:r>
              <a:r>
                <a:rPr lang="en-GB" sz="2800" u="sng" dirty="0">
                  <a:solidFill>
                    <a:schemeClr val="dk1"/>
                  </a:solidFill>
                </a:rPr>
                <a:t>because it was late</a:t>
              </a:r>
              <a:r>
                <a:rPr lang="en-GB" sz="2800" dirty="0">
                  <a:solidFill>
                    <a:schemeClr val="dk1"/>
                  </a:solidFill>
                </a:rPr>
                <a:t>, decided to finish the lesson early.</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525588" y="1778804"/>
            <a:ext cx="2055365" cy="2055365"/>
          </a:xfrm>
          <a:prstGeom prst="rect">
            <a:avLst/>
          </a:prstGeom>
          <a:effectLst>
            <a:glow rad="63500">
              <a:schemeClr val="bg1"/>
            </a:glow>
            <a:outerShdw dist="50800" dir="2700000" algn="tl" rotWithShape="0">
              <a:prstClr val="black">
                <a:alpha val="40000"/>
              </a:prstClr>
            </a:outerShdw>
          </a:effectLst>
        </p:spPr>
      </p:pic>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435801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background">
            <a:extLst>
              <a:ext uri="{FF2B5EF4-FFF2-40B4-BE49-F238E27FC236}">
                <a16:creationId xmlns:a16="http://schemas.microsoft.com/office/drawing/2014/main" id="{1F29809D-E79D-1891-EC46-9D1B4FCC819B}"/>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5">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circle">
            <a:extLst>
              <a:ext uri="{FF2B5EF4-FFF2-40B4-BE49-F238E27FC236}">
                <a16:creationId xmlns:a16="http://schemas.microsoft.com/office/drawing/2014/main" id="{51A84F9B-CBA8-2B82-CF52-6AB076DF27C5}"/>
              </a:ext>
            </a:extLst>
          </p:cNvPr>
          <p:cNvSpPr/>
          <p:nvPr/>
        </p:nvSpPr>
        <p:spPr>
          <a:xfrm>
            <a:off x="3121577" y="1933751"/>
            <a:ext cx="2877400" cy="2877400"/>
          </a:xfrm>
          <a:prstGeom prst="ellipse">
            <a:avLst/>
          </a:prstGeom>
          <a:gradFill flip="none" rotWithShape="1">
            <a:gsLst>
              <a:gs pos="0">
                <a:schemeClr val="accent5">
                  <a:lumMod val="60000"/>
                  <a:lumOff val="40000"/>
                </a:schemeClr>
              </a:gs>
              <a:gs pos="100000">
                <a:schemeClr val="accent5">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FB45BD09-A34B-5B76-28FB-AE58258E80C2}"/>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DC00454C-5D0D-E44A-E98A-8B856F5BED32}"/>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390D842F-0D7B-83B7-D287-851BBA68D1A5}"/>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1B7509EF-E024-0172-129A-C43B6C6BFA34}"/>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84A9ADE9-508B-CF87-5059-FFE08DA143F5}"/>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D8FE2075-BFB2-2F89-2B07-50877A45A9B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BF119165-6FDA-AF9B-E6D8-78AD0C62DFE1}"/>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F03B7FA6-8908-529F-053C-18ACC136A980}"/>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7C892862-C9C0-14D3-E3C8-C3E50BBE824D}"/>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05AD0404-8BBD-2F39-F2ED-1CD92D0BA0B7}"/>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775E5500-15FF-FB2C-D08B-D9313B0E81DA}"/>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BCB17643-F444-C1A4-9135-63269D7CDA15}"/>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DD0F7668-FE82-8D48-F08E-A6F0DAB9480A}"/>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B508E7A4-FD3A-7257-8AD7-E3D40D145514}"/>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93C3E10B-AE7F-062D-C00E-4C89DDEE3C96}"/>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CDB0DA12-BF08-288F-7B18-8E93FEFD551C}"/>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CDEECDFE-99F0-F8F2-1CAE-A0730D904BAF}"/>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A21ACDFA-ADBF-A7D7-7531-E13A2F42DCF9}"/>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a:extLst>
                <a:ext uri="{FF2B5EF4-FFF2-40B4-BE49-F238E27FC236}">
                  <a16:creationId xmlns:a16="http://schemas.microsoft.com/office/drawing/2014/main" id="{55DA3D67-BC1D-D5CF-6626-4D34937C85BB}"/>
                </a:ext>
              </a:extLst>
            </p:cNvPr>
            <p:cNvGrpSpPr/>
            <p:nvPr/>
          </p:nvGrpSpPr>
          <p:grpSpPr>
            <a:xfrm rot="16200000" flipH="1" flipV="1">
              <a:off x="5498670" y="3495994"/>
              <a:ext cx="513717" cy="209915"/>
              <a:chOff x="4511415" y="2063975"/>
              <a:chExt cx="513717" cy="209915"/>
            </a:xfrm>
          </p:grpSpPr>
          <p:sp>
            <p:nvSpPr>
              <p:cNvPr id="47" name="Oval 46">
                <a:extLst>
                  <a:ext uri="{FF2B5EF4-FFF2-40B4-BE49-F238E27FC236}">
                    <a16:creationId xmlns:a16="http://schemas.microsoft.com/office/drawing/2014/main" id="{3051BC18-E70D-4F56-84BC-4DC792AA9ECF}"/>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1EEA5124-DEF2-8791-2D1B-322428922821}"/>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6" name="Oval 45">
              <a:extLst>
                <a:ext uri="{FF2B5EF4-FFF2-40B4-BE49-F238E27FC236}">
                  <a16:creationId xmlns:a16="http://schemas.microsoft.com/office/drawing/2014/main" id="{09514D2F-2941-35DA-81B9-784655D5BBBE}"/>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5">
                        <a:lumMod val="40000"/>
                        <a:lumOff val="60000"/>
                      </a:schemeClr>
                    </a:gs>
                    <a:gs pos="100000">
                      <a:schemeClr val="accent5">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297108"/>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5">
                    <a:lumMod val="40000"/>
                    <a:lumOff val="6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subordinate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50" name="sentence">
            <a:extLst>
              <a:ext uri="{FF2B5EF4-FFF2-40B4-BE49-F238E27FC236}">
                <a16:creationId xmlns:a16="http://schemas.microsoft.com/office/drawing/2014/main" id="{868ACBD0-2793-826C-20A5-BCE82561645D}"/>
              </a:ext>
            </a:extLst>
          </p:cNvPr>
          <p:cNvGrpSpPr/>
          <p:nvPr/>
        </p:nvGrpSpPr>
        <p:grpSpPr>
          <a:xfrm>
            <a:off x="1147277" y="3902178"/>
            <a:ext cx="6843917" cy="1259178"/>
            <a:chOff x="1172090" y="3915036"/>
            <a:chExt cx="6843917" cy="1639627"/>
          </a:xfrm>
        </p:grpSpPr>
        <p:sp>
          <p:nvSpPr>
            <p:cNvPr id="51" name="sentence box">
              <a:extLst>
                <a:ext uri="{FF2B5EF4-FFF2-40B4-BE49-F238E27FC236}">
                  <a16:creationId xmlns:a16="http://schemas.microsoft.com/office/drawing/2014/main" id="{EE6BF968-5F8A-2C0E-A45F-823930B7BAF8}"/>
                </a:ext>
              </a:extLst>
            </p:cNvPr>
            <p:cNvSpPr/>
            <p:nvPr/>
          </p:nvSpPr>
          <p:spPr>
            <a:xfrm>
              <a:off x="1172090" y="3915036"/>
              <a:ext cx="6818595" cy="1639627"/>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sentence">
              <a:extLst>
                <a:ext uri="{FF2B5EF4-FFF2-40B4-BE49-F238E27FC236}">
                  <a16:creationId xmlns:a16="http://schemas.microsoft.com/office/drawing/2014/main" id="{1D34CDF6-8F8D-F87A-5EA8-8A950BE0841B}"/>
                </a:ext>
              </a:extLst>
            </p:cNvPr>
            <p:cNvSpPr txBox="1"/>
            <p:nvPr/>
          </p:nvSpPr>
          <p:spPr>
            <a:xfrm>
              <a:off x="1197412" y="4199679"/>
              <a:ext cx="6818595" cy="954107"/>
            </a:xfrm>
            <a:prstGeom prst="rect">
              <a:avLst/>
            </a:prstGeom>
            <a:noFill/>
          </p:spPr>
          <p:txBody>
            <a:bodyPr wrap="square" rtlCol="0">
              <a:spAutoFit/>
            </a:bodyPr>
            <a:lstStyle/>
            <a:p>
              <a:pPr algn="ctr"/>
              <a:r>
                <a:rPr lang="en-GB" sz="2800" dirty="0">
                  <a:solidFill>
                    <a:schemeClr val="dk1"/>
                  </a:solidFill>
                </a:rPr>
                <a:t>The teacher, </a:t>
              </a:r>
              <a:r>
                <a:rPr lang="en-GB" sz="2800" u="sng" dirty="0">
                  <a:solidFill>
                    <a:schemeClr val="dk1"/>
                  </a:solidFill>
                </a:rPr>
                <a:t>because it was late</a:t>
              </a:r>
              <a:r>
                <a:rPr lang="en-GB" sz="2800" dirty="0">
                  <a:solidFill>
                    <a:schemeClr val="dk1"/>
                  </a:solidFill>
                </a:rPr>
                <a:t>, decided to finish the lesson early.</a:t>
              </a:r>
            </a:p>
          </p:txBody>
        </p:sp>
      </p:grpSp>
      <p:pic>
        <p:nvPicPr>
          <p:cNvPr id="54" name="pic">
            <a:extLst>
              <a:ext uri="{FF2B5EF4-FFF2-40B4-BE49-F238E27FC236}">
                <a16:creationId xmlns:a16="http://schemas.microsoft.com/office/drawing/2014/main" id="{362A20EF-4CD1-D485-EEC8-56928341DC2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525588" y="1778804"/>
            <a:ext cx="2055365" cy="2055365"/>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16310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5C743437-5FCD-80C8-C7C7-FADDBB0A0697}"/>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4">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92D050"/>
                    </a:gs>
                    <a:gs pos="100000">
                      <a:srgbClr val="00B050"/>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10</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92D050"/>
              </a:gs>
              <a:gs pos="100000">
                <a:srgbClr val="00B05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404673" y="2016331"/>
            <a:ext cx="2319434" cy="1865632"/>
          </a:xfrm>
          <a:prstGeom prst="rect">
            <a:avLst/>
          </a:prstGeom>
          <a:effectLst>
            <a:glow rad="63500">
              <a:schemeClr val="bg1"/>
            </a:glow>
            <a:outerShdw dist="50800" dir="2700000" algn="tl" rotWithShape="0">
              <a:prstClr val="black">
                <a:alpha val="40000"/>
              </a:prstClr>
            </a:outerShdw>
          </a:effectLst>
        </p:spPr>
      </p:pic>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7"/>
            <a:ext cx="6818595" cy="1281309"/>
            <a:chOff x="1172090" y="3915035"/>
            <a:chExt cx="6818595" cy="1281309"/>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5"/>
              <a:ext cx="6818595" cy="1281309"/>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100814"/>
              <a:ext cx="6818595" cy="954107"/>
            </a:xfrm>
            <a:prstGeom prst="rect">
              <a:avLst/>
            </a:prstGeom>
            <a:noFill/>
          </p:spPr>
          <p:txBody>
            <a:bodyPr wrap="square" rtlCol="0">
              <a:spAutoFit/>
            </a:bodyPr>
            <a:lstStyle/>
            <a:p>
              <a:pPr algn="ctr"/>
              <a:r>
                <a:rPr lang="en-GB" sz="2800" dirty="0">
                  <a:solidFill>
                    <a:schemeClr val="dk1"/>
                  </a:solidFill>
                </a:rPr>
                <a:t>After he had finished his book, </a:t>
              </a:r>
              <a:r>
                <a:rPr lang="en-GB" sz="2800" u="sng" dirty="0">
                  <a:solidFill>
                    <a:schemeClr val="dk1"/>
                  </a:solidFill>
                </a:rPr>
                <a:t>Josh decided to go and watch some television.</a:t>
              </a:r>
            </a:p>
          </p:txBody>
        </p:sp>
      </p:grpSp>
    </p:spTree>
    <p:extLst>
      <p:ext uri="{BB962C8B-B14F-4D97-AF65-F5344CB8AC3E}">
        <p14:creationId xmlns:p14="http://schemas.microsoft.com/office/powerpoint/2010/main" val="2629355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background">
            <a:extLst>
              <a:ext uri="{FF2B5EF4-FFF2-40B4-BE49-F238E27FC236}">
                <a16:creationId xmlns:a16="http://schemas.microsoft.com/office/drawing/2014/main" id="{43AAC646-1B14-A51D-F89E-A0285B343709}"/>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4">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circle">
            <a:extLst>
              <a:ext uri="{FF2B5EF4-FFF2-40B4-BE49-F238E27FC236}">
                <a16:creationId xmlns:a16="http://schemas.microsoft.com/office/drawing/2014/main" id="{83E65E6B-4884-E38C-549F-606994001CEB}"/>
              </a:ext>
            </a:extLst>
          </p:cNvPr>
          <p:cNvSpPr/>
          <p:nvPr/>
        </p:nvSpPr>
        <p:spPr>
          <a:xfrm>
            <a:off x="3121577" y="1933751"/>
            <a:ext cx="2877400" cy="2877400"/>
          </a:xfrm>
          <a:prstGeom prst="ellipse">
            <a:avLst/>
          </a:prstGeom>
          <a:gradFill flip="none" rotWithShape="1">
            <a:gsLst>
              <a:gs pos="0">
                <a:srgbClr val="92D050"/>
              </a:gs>
              <a:gs pos="100000">
                <a:srgbClr val="00B05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lowing circles">
            <a:extLst>
              <a:ext uri="{FF2B5EF4-FFF2-40B4-BE49-F238E27FC236}">
                <a16:creationId xmlns:a16="http://schemas.microsoft.com/office/drawing/2014/main" id="{DEC34722-227C-36FC-9955-A7B5BED04232}"/>
              </a:ext>
            </a:extLst>
          </p:cNvPr>
          <p:cNvGrpSpPr/>
          <p:nvPr/>
        </p:nvGrpSpPr>
        <p:grpSpPr>
          <a:xfrm>
            <a:off x="3246055" y="2048210"/>
            <a:ext cx="2614431" cy="2636539"/>
            <a:chOff x="3246055" y="2063975"/>
            <a:chExt cx="2614431" cy="2636539"/>
          </a:xfrm>
        </p:grpSpPr>
        <p:sp>
          <p:nvSpPr>
            <p:cNvPr id="42" name="Oval 41">
              <a:extLst>
                <a:ext uri="{FF2B5EF4-FFF2-40B4-BE49-F238E27FC236}">
                  <a16:creationId xmlns:a16="http://schemas.microsoft.com/office/drawing/2014/main" id="{F6D9C26A-B5BD-9ADC-A699-664831003139}"/>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1A6FD581-D4BF-264E-73AF-04DF61FC19DE}"/>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9E7EB4E4-2059-FBF5-89E6-3F85984E7D8A}"/>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8DD6523D-C1C7-DBEB-F928-CCA09D8865F2}"/>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BD672690-280D-947C-9D46-57179A30A9DD}"/>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84D76217-F45E-42F7-991B-49BD1FADE001}"/>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B7267511-F03B-CB8E-95E5-98D54A514CFB}"/>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496569B7-2914-BC83-5B2B-A974DE126C44}"/>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B4FCAEEA-FDD4-C2D3-C2B7-4BEF49F40E82}"/>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005021D8-A331-427B-10F5-4518EBCC89AA}"/>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582B5AE6-C20D-4556-C016-AD809BA412FA}"/>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145B086E-7F97-E7BF-DD82-DB98E83DD9BD}"/>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0FACA191-5A98-CC76-339B-89EB0934FE27}"/>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9DCB57B9-A970-ED1A-BBAE-468A4EE0C012}"/>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DDE22D9B-3A30-4805-346A-4805215E4DCC}"/>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8E2C3580-AEA1-764F-B991-BBF0343BA3F6}"/>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8ED7610B-D7FF-85A7-0DFF-EADB2D0C86A1}"/>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8" name="Group 67">
              <a:extLst>
                <a:ext uri="{FF2B5EF4-FFF2-40B4-BE49-F238E27FC236}">
                  <a16:creationId xmlns:a16="http://schemas.microsoft.com/office/drawing/2014/main" id="{9B0564CB-7867-8E82-50C0-3B41F05591F2}"/>
                </a:ext>
              </a:extLst>
            </p:cNvPr>
            <p:cNvGrpSpPr/>
            <p:nvPr/>
          </p:nvGrpSpPr>
          <p:grpSpPr>
            <a:xfrm rot="16200000" flipH="1" flipV="1">
              <a:off x="5498670" y="3495994"/>
              <a:ext cx="513717" cy="209915"/>
              <a:chOff x="4511415" y="2063975"/>
              <a:chExt cx="513717" cy="209915"/>
            </a:xfrm>
          </p:grpSpPr>
          <p:sp>
            <p:nvSpPr>
              <p:cNvPr id="70" name="Oval 69">
                <a:extLst>
                  <a:ext uri="{FF2B5EF4-FFF2-40B4-BE49-F238E27FC236}">
                    <a16:creationId xmlns:a16="http://schemas.microsoft.com/office/drawing/2014/main" id="{3F85FFC8-4530-D76E-C222-0855B59CAEBA}"/>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a:extLst>
                  <a:ext uri="{FF2B5EF4-FFF2-40B4-BE49-F238E27FC236}">
                    <a16:creationId xmlns:a16="http://schemas.microsoft.com/office/drawing/2014/main" id="{0E773007-BFC1-28A9-8D60-6D0A6F82EED9}"/>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9" name="Oval 68">
              <a:extLst>
                <a:ext uri="{FF2B5EF4-FFF2-40B4-BE49-F238E27FC236}">
                  <a16:creationId xmlns:a16="http://schemas.microsoft.com/office/drawing/2014/main" id="{388E2AB4-E3C7-056F-CA60-89B444E5212C}"/>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92D050"/>
                    </a:gs>
                    <a:gs pos="100000">
                      <a:srgbClr val="00B050"/>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300438"/>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4">
                    <a:lumMod val="40000"/>
                    <a:lumOff val="6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main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pic>
        <p:nvPicPr>
          <p:cNvPr id="72" name="pic">
            <a:extLst>
              <a:ext uri="{FF2B5EF4-FFF2-40B4-BE49-F238E27FC236}">
                <a16:creationId xmlns:a16="http://schemas.microsoft.com/office/drawing/2014/main" id="{42EE8E6A-2987-BC6D-C988-7A6A342498C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404673" y="2016331"/>
            <a:ext cx="2319434" cy="1865632"/>
          </a:xfrm>
          <a:prstGeom prst="rect">
            <a:avLst/>
          </a:prstGeom>
          <a:effectLst>
            <a:glow rad="63500">
              <a:schemeClr val="bg1"/>
            </a:glow>
            <a:outerShdw dist="50800" dir="2700000" algn="tl" rotWithShape="0">
              <a:prstClr val="black">
                <a:alpha val="40000"/>
              </a:prstClr>
            </a:outerShdw>
          </a:effectLst>
        </p:spPr>
      </p:pic>
      <p:grpSp>
        <p:nvGrpSpPr>
          <p:cNvPr id="73" name="sentence">
            <a:extLst>
              <a:ext uri="{FF2B5EF4-FFF2-40B4-BE49-F238E27FC236}">
                <a16:creationId xmlns:a16="http://schemas.microsoft.com/office/drawing/2014/main" id="{48057AD4-1C00-70CE-6E23-408DA004305F}"/>
              </a:ext>
            </a:extLst>
          </p:cNvPr>
          <p:cNvGrpSpPr/>
          <p:nvPr/>
        </p:nvGrpSpPr>
        <p:grpSpPr>
          <a:xfrm>
            <a:off x="1147277" y="3902177"/>
            <a:ext cx="6818595" cy="1281309"/>
            <a:chOff x="1172090" y="3915035"/>
            <a:chExt cx="6818595" cy="1281309"/>
          </a:xfrm>
        </p:grpSpPr>
        <p:sp>
          <p:nvSpPr>
            <p:cNvPr id="74" name="sentence box">
              <a:extLst>
                <a:ext uri="{FF2B5EF4-FFF2-40B4-BE49-F238E27FC236}">
                  <a16:creationId xmlns:a16="http://schemas.microsoft.com/office/drawing/2014/main" id="{F66C08D4-AB02-98F8-FA72-BBA8E47F30DD}"/>
                </a:ext>
              </a:extLst>
            </p:cNvPr>
            <p:cNvSpPr/>
            <p:nvPr/>
          </p:nvSpPr>
          <p:spPr>
            <a:xfrm>
              <a:off x="1172090" y="3915035"/>
              <a:ext cx="6818595" cy="1281309"/>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sentence">
              <a:extLst>
                <a:ext uri="{FF2B5EF4-FFF2-40B4-BE49-F238E27FC236}">
                  <a16:creationId xmlns:a16="http://schemas.microsoft.com/office/drawing/2014/main" id="{A25017A6-4530-E733-220F-2FB5E18EB49B}"/>
                </a:ext>
              </a:extLst>
            </p:cNvPr>
            <p:cNvSpPr txBox="1"/>
            <p:nvPr/>
          </p:nvSpPr>
          <p:spPr>
            <a:xfrm>
              <a:off x="1172090" y="4100814"/>
              <a:ext cx="6818595" cy="954107"/>
            </a:xfrm>
            <a:prstGeom prst="rect">
              <a:avLst/>
            </a:prstGeom>
            <a:noFill/>
          </p:spPr>
          <p:txBody>
            <a:bodyPr wrap="square" rtlCol="0">
              <a:spAutoFit/>
            </a:bodyPr>
            <a:lstStyle/>
            <a:p>
              <a:pPr algn="ctr"/>
              <a:r>
                <a:rPr lang="en-GB" sz="2800" dirty="0">
                  <a:solidFill>
                    <a:schemeClr val="dk1"/>
                  </a:solidFill>
                </a:rPr>
                <a:t>After he had finished his book, </a:t>
              </a:r>
              <a:r>
                <a:rPr lang="en-GB" sz="2800" u="sng" dirty="0">
                  <a:solidFill>
                    <a:schemeClr val="dk1"/>
                  </a:solidFill>
                </a:rPr>
                <a:t>Josh decided to go and watch some television.</a:t>
              </a:r>
            </a:p>
          </p:txBody>
        </p:sp>
      </p:grpSp>
    </p:spTree>
    <p:extLst>
      <p:ext uri="{BB962C8B-B14F-4D97-AF65-F5344CB8AC3E}">
        <p14:creationId xmlns:p14="http://schemas.microsoft.com/office/powerpoint/2010/main" val="261557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CE723F16-BB31-AB09-DE1C-B10B65F03464}"/>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3">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FFFF00"/>
                    </a:gs>
                    <a:gs pos="100000">
                      <a:srgbClr val="FFC000"/>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11</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FFFF00"/>
              </a:gs>
              <a:gs pos="88000">
                <a:srgbClr val="FFC00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097586" y="2691745"/>
            <a:ext cx="2948825" cy="1239639"/>
          </a:xfrm>
          <a:prstGeom prst="rect">
            <a:avLst/>
          </a:prstGeom>
          <a:effectLst>
            <a:glow rad="63500">
              <a:schemeClr val="bg1"/>
            </a:glow>
            <a:outerShdw dist="50800" dir="2700000" algn="tl" rotWithShape="0">
              <a:prstClr val="black">
                <a:alpha val="40000"/>
              </a:prstClr>
            </a:outerShdw>
          </a:effectLst>
        </p:spPr>
      </p:pic>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7"/>
            <a:ext cx="6818595" cy="1561943"/>
            <a:chOff x="1172090" y="3915035"/>
            <a:chExt cx="6818595" cy="1561943"/>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5"/>
              <a:ext cx="6818595" cy="1561943"/>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533039" y="4057683"/>
              <a:ext cx="6070351" cy="1384995"/>
            </a:xfrm>
            <a:prstGeom prst="rect">
              <a:avLst/>
            </a:prstGeom>
            <a:noFill/>
          </p:spPr>
          <p:txBody>
            <a:bodyPr wrap="square" rtlCol="0">
              <a:spAutoFit/>
            </a:bodyPr>
            <a:lstStyle/>
            <a:p>
              <a:pPr algn="ctr"/>
              <a:r>
                <a:rPr lang="en-GB" sz="2800" u="sng" dirty="0">
                  <a:solidFill>
                    <a:schemeClr val="dk1"/>
                  </a:solidFill>
                </a:rPr>
                <a:t>Although the mountain was high</a:t>
              </a:r>
              <a:r>
                <a:rPr lang="en-GB" sz="2800" dirty="0">
                  <a:solidFill>
                    <a:schemeClr val="dk1"/>
                  </a:solidFill>
                </a:rPr>
                <a:t>, the climber knew that he would climb it by sunset.</a:t>
              </a:r>
            </a:p>
          </p:txBody>
        </p:sp>
      </p:grpSp>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008663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background">
            <a:extLst>
              <a:ext uri="{FF2B5EF4-FFF2-40B4-BE49-F238E27FC236}">
                <a16:creationId xmlns:a16="http://schemas.microsoft.com/office/drawing/2014/main" id="{D1844891-12DF-3CBA-C26B-3707E5394491}"/>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3">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circle">
            <a:extLst>
              <a:ext uri="{FF2B5EF4-FFF2-40B4-BE49-F238E27FC236}">
                <a16:creationId xmlns:a16="http://schemas.microsoft.com/office/drawing/2014/main" id="{344591B9-12AF-150A-F8EC-85700A680AF9}"/>
              </a:ext>
            </a:extLst>
          </p:cNvPr>
          <p:cNvSpPr/>
          <p:nvPr/>
        </p:nvSpPr>
        <p:spPr>
          <a:xfrm>
            <a:off x="3121577" y="1933751"/>
            <a:ext cx="2877400" cy="2877400"/>
          </a:xfrm>
          <a:prstGeom prst="ellipse">
            <a:avLst/>
          </a:prstGeom>
          <a:gradFill flip="none" rotWithShape="1">
            <a:gsLst>
              <a:gs pos="0">
                <a:srgbClr val="FFFF00"/>
              </a:gs>
              <a:gs pos="88000">
                <a:srgbClr val="FFC00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FE709FBE-68D9-BF99-4844-2B28157B0427}"/>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2D970ACF-1091-7038-F913-85C0D9C8DE2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E24A1C05-FC09-0A93-DF92-F3F0B85FB087}"/>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C50E5882-B299-EB5B-5E77-2EC32BA4EDF9}"/>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4E2A8175-CF2F-54CA-A8F3-57FB5E69BF2B}"/>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56EF7CC2-2544-B044-76C9-202235D68360}"/>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CA59D4CA-A483-6736-CA5D-A298654C3B35}"/>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258D2BF8-8623-57C7-8343-AC5A8787D510}"/>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4BB44B91-70C8-1192-A076-6342ECF862E4}"/>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7768A345-09A1-984A-9AA6-11F3FAB7AA0C}"/>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B8B84D29-2602-3891-0A6D-0C4DE47B1772}"/>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967CAF76-3B30-C50D-F12B-D143DB965359}"/>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8FA2BF62-CE1B-FB74-FD16-6586B5274EA7}"/>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88DAF3EE-B310-395F-473A-5842D0267C6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05EC0AFA-93BD-BDF3-0A48-44805D0C5A31}"/>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17532E68-331F-D3E3-A29C-547A0A47C040}"/>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477BA361-7C49-D7A2-BD8E-8A1FC9F653E6}"/>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CCAD5B3B-9B9A-3E10-A534-43D17D2BA090}"/>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a:extLst>
                <a:ext uri="{FF2B5EF4-FFF2-40B4-BE49-F238E27FC236}">
                  <a16:creationId xmlns:a16="http://schemas.microsoft.com/office/drawing/2014/main" id="{3B02C975-CA44-E03C-1944-5FDECC271C67}"/>
                </a:ext>
              </a:extLst>
            </p:cNvPr>
            <p:cNvGrpSpPr/>
            <p:nvPr/>
          </p:nvGrpSpPr>
          <p:grpSpPr>
            <a:xfrm rot="16200000" flipH="1" flipV="1">
              <a:off x="5498670" y="3495994"/>
              <a:ext cx="513717" cy="209915"/>
              <a:chOff x="4511415" y="2063975"/>
              <a:chExt cx="513717" cy="209915"/>
            </a:xfrm>
          </p:grpSpPr>
          <p:sp>
            <p:nvSpPr>
              <p:cNvPr id="47" name="Oval 46">
                <a:extLst>
                  <a:ext uri="{FF2B5EF4-FFF2-40B4-BE49-F238E27FC236}">
                    <a16:creationId xmlns:a16="http://schemas.microsoft.com/office/drawing/2014/main" id="{9A87C70D-83C3-D2A1-1D43-58606A039355}"/>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19466CC1-DEDF-E7D0-0689-4D4C31C6A360}"/>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6" name="Oval 45">
              <a:extLst>
                <a:ext uri="{FF2B5EF4-FFF2-40B4-BE49-F238E27FC236}">
                  <a16:creationId xmlns:a16="http://schemas.microsoft.com/office/drawing/2014/main" id="{90B2A62E-4B4B-F73C-C00F-0693A8F8EA2C}"/>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FFFF00"/>
                    </a:gs>
                    <a:gs pos="100000">
                      <a:srgbClr val="FFC000"/>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615398"/>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rgbClr val="FFE864"/>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subordinate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pic>
        <p:nvPicPr>
          <p:cNvPr id="50" name="pic">
            <a:extLst>
              <a:ext uri="{FF2B5EF4-FFF2-40B4-BE49-F238E27FC236}">
                <a16:creationId xmlns:a16="http://schemas.microsoft.com/office/drawing/2014/main" id="{F3C7F5CA-418B-DC4B-7654-954FD94098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097586" y="2691745"/>
            <a:ext cx="2948825" cy="1239639"/>
          </a:xfrm>
          <a:prstGeom prst="rect">
            <a:avLst/>
          </a:prstGeom>
          <a:effectLst>
            <a:glow rad="63500">
              <a:schemeClr val="bg1"/>
            </a:glow>
            <a:outerShdw dist="50800" dir="2700000" algn="tl" rotWithShape="0">
              <a:prstClr val="black">
                <a:alpha val="40000"/>
              </a:prstClr>
            </a:outerShdw>
          </a:effectLst>
        </p:spPr>
      </p:pic>
      <p:grpSp>
        <p:nvGrpSpPr>
          <p:cNvPr id="51" name="sentence">
            <a:extLst>
              <a:ext uri="{FF2B5EF4-FFF2-40B4-BE49-F238E27FC236}">
                <a16:creationId xmlns:a16="http://schemas.microsoft.com/office/drawing/2014/main" id="{2736ABCC-C256-BBFC-83CD-5AB1822091D4}"/>
              </a:ext>
            </a:extLst>
          </p:cNvPr>
          <p:cNvGrpSpPr/>
          <p:nvPr/>
        </p:nvGrpSpPr>
        <p:grpSpPr>
          <a:xfrm>
            <a:off x="1147277" y="3902177"/>
            <a:ext cx="6818595" cy="1561943"/>
            <a:chOff x="1172090" y="3915035"/>
            <a:chExt cx="6818595" cy="1561943"/>
          </a:xfrm>
        </p:grpSpPr>
        <p:sp>
          <p:nvSpPr>
            <p:cNvPr id="53" name="sentence box">
              <a:extLst>
                <a:ext uri="{FF2B5EF4-FFF2-40B4-BE49-F238E27FC236}">
                  <a16:creationId xmlns:a16="http://schemas.microsoft.com/office/drawing/2014/main" id="{923A5FB9-931B-7C24-BF77-D5EC98F5D7AA}"/>
                </a:ext>
              </a:extLst>
            </p:cNvPr>
            <p:cNvSpPr/>
            <p:nvPr/>
          </p:nvSpPr>
          <p:spPr>
            <a:xfrm>
              <a:off x="1172090" y="3915035"/>
              <a:ext cx="6818595" cy="1561943"/>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sentence">
              <a:extLst>
                <a:ext uri="{FF2B5EF4-FFF2-40B4-BE49-F238E27FC236}">
                  <a16:creationId xmlns:a16="http://schemas.microsoft.com/office/drawing/2014/main" id="{D5A43E36-23FA-214D-BAEC-F8041CD9B033}"/>
                </a:ext>
              </a:extLst>
            </p:cNvPr>
            <p:cNvSpPr txBox="1"/>
            <p:nvPr/>
          </p:nvSpPr>
          <p:spPr>
            <a:xfrm>
              <a:off x="1533039" y="4057683"/>
              <a:ext cx="6070351" cy="1384995"/>
            </a:xfrm>
            <a:prstGeom prst="rect">
              <a:avLst/>
            </a:prstGeom>
            <a:noFill/>
          </p:spPr>
          <p:txBody>
            <a:bodyPr wrap="square" rtlCol="0">
              <a:spAutoFit/>
            </a:bodyPr>
            <a:lstStyle/>
            <a:p>
              <a:pPr algn="ctr"/>
              <a:r>
                <a:rPr lang="en-GB" sz="2800" u="sng" dirty="0">
                  <a:solidFill>
                    <a:schemeClr val="dk1"/>
                  </a:solidFill>
                </a:rPr>
                <a:t>Although the mountain was high</a:t>
              </a:r>
              <a:r>
                <a:rPr lang="en-GB" sz="2800" dirty="0">
                  <a:solidFill>
                    <a:schemeClr val="dk1"/>
                  </a:solidFill>
                </a:rPr>
                <a:t>, the climber knew that he would climb it by sunset.</a:t>
              </a:r>
            </a:p>
          </p:txBody>
        </p:sp>
      </p:grpSp>
    </p:spTree>
    <p:extLst>
      <p:ext uri="{BB962C8B-B14F-4D97-AF65-F5344CB8AC3E}">
        <p14:creationId xmlns:p14="http://schemas.microsoft.com/office/powerpoint/2010/main" val="2195558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0556C784-DC50-B990-07B2-1AB5AE3E6664}"/>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2">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FFC000"/>
                    </a:gs>
                    <a:gs pos="100000">
                      <a:srgbClr val="E8510E"/>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12</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FFC000"/>
              </a:gs>
              <a:gs pos="100000">
                <a:srgbClr val="E8510E"/>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7"/>
            <a:ext cx="6818595" cy="1265067"/>
            <a:chOff x="1172090" y="3915035"/>
            <a:chExt cx="6818595" cy="1265067"/>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5"/>
              <a:ext cx="6818595" cy="1265067"/>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386735" y="4057683"/>
              <a:ext cx="6420154" cy="954107"/>
            </a:xfrm>
            <a:prstGeom prst="rect">
              <a:avLst/>
            </a:prstGeom>
            <a:noFill/>
          </p:spPr>
          <p:txBody>
            <a:bodyPr wrap="square" rtlCol="0">
              <a:spAutoFit/>
            </a:bodyPr>
            <a:lstStyle/>
            <a:p>
              <a:pPr algn="ctr"/>
              <a:r>
                <a:rPr lang="en-GB" sz="2800" u="sng" dirty="0">
                  <a:solidFill>
                    <a:schemeClr val="dk1"/>
                  </a:solidFill>
                </a:rPr>
                <a:t>We might be able to go for a walk in the country park</a:t>
              </a:r>
              <a:r>
                <a:rPr lang="en-GB" sz="2800" dirty="0">
                  <a:solidFill>
                    <a:schemeClr val="dk1"/>
                  </a:solidFill>
                </a:rPr>
                <a:t> when it stops raining.</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810331" y="1976017"/>
            <a:ext cx="2016109" cy="1858033"/>
          </a:xfrm>
          <a:prstGeom prst="rect">
            <a:avLst/>
          </a:prstGeom>
          <a:effectLst>
            <a:glow rad="63500">
              <a:schemeClr val="bg1"/>
            </a:glow>
            <a:outerShdw dist="50800" dir="2700000" algn="tl" rotWithShape="0">
              <a:prstClr val="black">
                <a:alpha val="40000"/>
              </a:prstClr>
            </a:outerShdw>
          </a:effectLst>
        </p:spPr>
      </p:pic>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731892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background">
            <a:extLst>
              <a:ext uri="{FF2B5EF4-FFF2-40B4-BE49-F238E27FC236}">
                <a16:creationId xmlns:a16="http://schemas.microsoft.com/office/drawing/2014/main" id="{CB327E28-9B02-BF2B-F6F9-C4EE9872FB4D}"/>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2">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circle">
            <a:extLst>
              <a:ext uri="{FF2B5EF4-FFF2-40B4-BE49-F238E27FC236}">
                <a16:creationId xmlns:a16="http://schemas.microsoft.com/office/drawing/2014/main" id="{42F7B4C7-F2AC-03EC-11A2-FA84DB265F6E}"/>
              </a:ext>
            </a:extLst>
          </p:cNvPr>
          <p:cNvSpPr/>
          <p:nvPr/>
        </p:nvSpPr>
        <p:spPr>
          <a:xfrm>
            <a:off x="3121577" y="1933751"/>
            <a:ext cx="2877400" cy="2877400"/>
          </a:xfrm>
          <a:prstGeom prst="ellipse">
            <a:avLst/>
          </a:prstGeom>
          <a:gradFill flip="none" rotWithShape="1">
            <a:gsLst>
              <a:gs pos="0">
                <a:srgbClr val="FFC000"/>
              </a:gs>
              <a:gs pos="100000">
                <a:srgbClr val="E8510E"/>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lowing circles">
            <a:extLst>
              <a:ext uri="{FF2B5EF4-FFF2-40B4-BE49-F238E27FC236}">
                <a16:creationId xmlns:a16="http://schemas.microsoft.com/office/drawing/2014/main" id="{67EEE46B-73F4-9C19-7631-E7FD52E0F205}"/>
              </a:ext>
            </a:extLst>
          </p:cNvPr>
          <p:cNvGrpSpPr/>
          <p:nvPr/>
        </p:nvGrpSpPr>
        <p:grpSpPr>
          <a:xfrm>
            <a:off x="3246055" y="2048210"/>
            <a:ext cx="2614431" cy="2636539"/>
            <a:chOff x="3246055" y="2063975"/>
            <a:chExt cx="2614431" cy="2636539"/>
          </a:xfrm>
        </p:grpSpPr>
        <p:sp>
          <p:nvSpPr>
            <p:cNvPr id="42" name="Oval 41">
              <a:extLst>
                <a:ext uri="{FF2B5EF4-FFF2-40B4-BE49-F238E27FC236}">
                  <a16:creationId xmlns:a16="http://schemas.microsoft.com/office/drawing/2014/main" id="{1FB6851B-D796-5582-3634-81A0E93B5D51}"/>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B6D9D58B-3D5E-38D2-F3F9-73A71C068C4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A52C7C0B-49BD-4C46-B637-7C060AEB699D}"/>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501DBA55-5980-59C9-3B87-D5383156CC00}"/>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DCA78C50-36D9-7B10-C497-DD342B849363}"/>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E2E66446-5132-765B-931C-B15CF0E1ADFA}"/>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B83C38E0-E88E-9CCE-B790-DD1F4F15985D}"/>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0160AB5C-D44D-2D7E-BD84-17B7635E1E8C}"/>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4F75ECDA-130E-7CDD-DA9F-46767B9E618C}"/>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F5C9E015-265A-BD25-FD25-3CA686E6386F}"/>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10483A3A-AF0D-3E9D-0FC3-C46541389244}"/>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0474B56F-D83C-9106-304F-6FC26E3F45CA}"/>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FC9404DD-2338-E91B-FA0C-FA16241DCEF0}"/>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025B077C-3EEA-B093-D20B-C3BBB5A17547}"/>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CD3EB0DC-C4BC-20F5-3B2D-6AC94709EAE1}"/>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451F5266-06E3-732A-9280-C77BA2DD569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BD6D7B99-333C-DCED-6961-07BE064809BB}"/>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8" name="Group 67">
              <a:extLst>
                <a:ext uri="{FF2B5EF4-FFF2-40B4-BE49-F238E27FC236}">
                  <a16:creationId xmlns:a16="http://schemas.microsoft.com/office/drawing/2014/main" id="{E698140A-2008-626A-D731-46F539FBDC0E}"/>
                </a:ext>
              </a:extLst>
            </p:cNvPr>
            <p:cNvGrpSpPr/>
            <p:nvPr/>
          </p:nvGrpSpPr>
          <p:grpSpPr>
            <a:xfrm rot="16200000" flipH="1" flipV="1">
              <a:off x="5498670" y="3495994"/>
              <a:ext cx="513717" cy="209915"/>
              <a:chOff x="4511415" y="2063975"/>
              <a:chExt cx="513717" cy="209915"/>
            </a:xfrm>
          </p:grpSpPr>
          <p:sp>
            <p:nvSpPr>
              <p:cNvPr id="70" name="Oval 69">
                <a:extLst>
                  <a:ext uri="{FF2B5EF4-FFF2-40B4-BE49-F238E27FC236}">
                    <a16:creationId xmlns:a16="http://schemas.microsoft.com/office/drawing/2014/main" id="{060FB850-7BC7-31A1-ADE1-0855C25E931A}"/>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a:extLst>
                  <a:ext uri="{FF2B5EF4-FFF2-40B4-BE49-F238E27FC236}">
                    <a16:creationId xmlns:a16="http://schemas.microsoft.com/office/drawing/2014/main" id="{8E17D5EB-E061-6B75-2B52-2E58FBB8E5C5}"/>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9" name="Oval 68">
              <a:extLst>
                <a:ext uri="{FF2B5EF4-FFF2-40B4-BE49-F238E27FC236}">
                  <a16:creationId xmlns:a16="http://schemas.microsoft.com/office/drawing/2014/main" id="{E8295AAD-EB38-249C-6F9E-2A44FE5CC444}"/>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FFC000"/>
                    </a:gs>
                    <a:gs pos="100000">
                      <a:srgbClr val="E8510E"/>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291548"/>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2">
                    <a:lumMod val="60000"/>
                    <a:lumOff val="4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main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72" name="sentence">
            <a:extLst>
              <a:ext uri="{FF2B5EF4-FFF2-40B4-BE49-F238E27FC236}">
                <a16:creationId xmlns:a16="http://schemas.microsoft.com/office/drawing/2014/main" id="{72ED18F3-A607-EEF5-8484-BC7E69F6365C}"/>
              </a:ext>
            </a:extLst>
          </p:cNvPr>
          <p:cNvGrpSpPr/>
          <p:nvPr/>
        </p:nvGrpSpPr>
        <p:grpSpPr>
          <a:xfrm>
            <a:off x="1147277" y="3902177"/>
            <a:ext cx="6818595" cy="1265067"/>
            <a:chOff x="1172090" y="3915035"/>
            <a:chExt cx="6818595" cy="1265067"/>
          </a:xfrm>
        </p:grpSpPr>
        <p:sp>
          <p:nvSpPr>
            <p:cNvPr id="73" name="sentence box">
              <a:extLst>
                <a:ext uri="{FF2B5EF4-FFF2-40B4-BE49-F238E27FC236}">
                  <a16:creationId xmlns:a16="http://schemas.microsoft.com/office/drawing/2014/main" id="{760ADCC3-7B4D-DF0F-5E4C-D79F9FAA3025}"/>
                </a:ext>
              </a:extLst>
            </p:cNvPr>
            <p:cNvSpPr/>
            <p:nvPr/>
          </p:nvSpPr>
          <p:spPr>
            <a:xfrm>
              <a:off x="1172090" y="3915035"/>
              <a:ext cx="6818595" cy="1265067"/>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sentence">
              <a:extLst>
                <a:ext uri="{FF2B5EF4-FFF2-40B4-BE49-F238E27FC236}">
                  <a16:creationId xmlns:a16="http://schemas.microsoft.com/office/drawing/2014/main" id="{89F8B97A-5439-0CDD-7345-85A12C2992DB}"/>
                </a:ext>
              </a:extLst>
            </p:cNvPr>
            <p:cNvSpPr txBox="1"/>
            <p:nvPr/>
          </p:nvSpPr>
          <p:spPr>
            <a:xfrm>
              <a:off x="1386735" y="4057683"/>
              <a:ext cx="6420154" cy="954107"/>
            </a:xfrm>
            <a:prstGeom prst="rect">
              <a:avLst/>
            </a:prstGeom>
            <a:noFill/>
          </p:spPr>
          <p:txBody>
            <a:bodyPr wrap="square" rtlCol="0">
              <a:spAutoFit/>
            </a:bodyPr>
            <a:lstStyle/>
            <a:p>
              <a:pPr algn="ctr"/>
              <a:r>
                <a:rPr lang="en-GB" sz="2800" u="sng" dirty="0">
                  <a:solidFill>
                    <a:schemeClr val="dk1"/>
                  </a:solidFill>
                </a:rPr>
                <a:t>We might be able to go for a walk in the country park</a:t>
              </a:r>
              <a:r>
                <a:rPr lang="en-GB" sz="2800" dirty="0">
                  <a:solidFill>
                    <a:schemeClr val="dk1"/>
                  </a:solidFill>
                </a:rPr>
                <a:t> when it stops raining.</a:t>
              </a:r>
            </a:p>
          </p:txBody>
        </p:sp>
      </p:grpSp>
      <p:pic>
        <p:nvPicPr>
          <p:cNvPr id="75" name="pic">
            <a:extLst>
              <a:ext uri="{FF2B5EF4-FFF2-40B4-BE49-F238E27FC236}">
                <a16:creationId xmlns:a16="http://schemas.microsoft.com/office/drawing/2014/main" id="{B25A4327-955A-4D27-A916-742288D5C01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810331" y="1976017"/>
            <a:ext cx="2016109" cy="1858033"/>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757639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ckground">
            <a:extLst>
              <a:ext uri="{FF2B5EF4-FFF2-40B4-BE49-F238E27FC236}">
                <a16:creationId xmlns:a16="http://schemas.microsoft.com/office/drawing/2014/main" id="{0C9B7046-A735-94AF-46E4-EDB8CA09F4FE}"/>
              </a:ext>
            </a:extLst>
          </p:cNvPr>
          <p:cNvSpPr/>
          <p:nvPr/>
        </p:nvSpPr>
        <p:spPr>
          <a:xfrm>
            <a:off x="755373" y="688952"/>
            <a:ext cx="7600440" cy="3194931"/>
          </a:xfrm>
          <a:prstGeom prst="rect">
            <a:avLst/>
          </a:prstGeom>
          <a:gradFill flip="none" rotWithShape="1">
            <a:gsLst>
              <a:gs pos="0">
                <a:schemeClr val="accent1">
                  <a:lumMod val="5000"/>
                  <a:lumOff val="95000"/>
                </a:schemeClr>
              </a:gs>
              <a:gs pos="100000">
                <a:srgbClr val="D6BBDE"/>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13</a:t>
              </a:r>
            </a:p>
          </p:txBody>
        </p:sp>
      </p:grpSp>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D094DD"/>
              </a:gs>
              <a:gs pos="100000">
                <a:srgbClr val="7030A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8"/>
            <a:ext cx="6818595" cy="1214146"/>
            <a:chOff x="1172090" y="3915036"/>
            <a:chExt cx="6818595" cy="1214146"/>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The cyclist won the race</a:t>
              </a:r>
              <a:r>
                <a:rPr lang="en-GB" sz="2800" dirty="0">
                  <a:solidFill>
                    <a:schemeClr val="dk1"/>
                  </a:solidFill>
                </a:rPr>
                <a:t> after his opponent fell off his bike. </a:t>
              </a:r>
            </a:p>
          </p:txBody>
        </p:sp>
      </p:grpSp>
      <p:pic>
        <p:nvPicPr>
          <p:cNvPr id="155" name="pic">
            <a:extLst>
              <a:ext uri="{FF2B5EF4-FFF2-40B4-BE49-F238E27FC236}">
                <a16:creationId xmlns:a16="http://schemas.microsoft.com/office/drawing/2014/main" id="{ECC44BDA-E614-BB88-FBC6-0CF2B2BE3AB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06260" y="2164379"/>
            <a:ext cx="2670641" cy="1612461"/>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2753019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130"/>
                                        </p:tgtEl>
                                        <p:attrNameLst>
                                          <p:attrName>style.visibility</p:attrName>
                                        </p:attrNameLst>
                                      </p:cBhvr>
                                      <p:to>
                                        <p:strVal val="visible"/>
                                      </p:to>
                                    </p:set>
                                    <p:animEffect transition="in" filter="randombar(horizontal)">
                                      <p:cBhvr>
                                        <p:cTn id="20" dur="500"/>
                                        <p:tgtEl>
                                          <p:spTgt spid="130"/>
                                        </p:tgtEl>
                                      </p:cBhvr>
                                    </p:animEffect>
                                  </p:childTnLst>
                                </p:cTn>
                              </p:par>
                              <p:par>
                                <p:cTn id="21" presetID="14" presetClass="entr" presetSubtype="10" fill="hold" nodeType="withEffect">
                                  <p:stCondLst>
                                    <p:cond delay="0"/>
                                  </p:stCondLst>
                                  <p:childTnLst>
                                    <p:set>
                                      <p:cBhvr>
                                        <p:cTn id="22" dur="1" fill="hold">
                                          <p:stCondLst>
                                            <p:cond delay="0"/>
                                          </p:stCondLst>
                                        </p:cTn>
                                        <p:tgtEl>
                                          <p:spTgt spid="152"/>
                                        </p:tgtEl>
                                        <p:attrNameLst>
                                          <p:attrName>style.visibility</p:attrName>
                                        </p:attrNameLst>
                                      </p:cBhvr>
                                      <p:to>
                                        <p:strVal val="visible"/>
                                      </p:to>
                                    </p:set>
                                    <p:animEffect transition="in" filter="randombar(horizontal)">
                                      <p:cBhvr>
                                        <p:cTn id="23" dur="500"/>
                                        <p:tgtEl>
                                          <p:spTgt spid="152"/>
                                        </p:tgtEl>
                                      </p:cBhvr>
                                    </p:animEffect>
                                  </p:childTnLst>
                                </p:cTn>
                              </p:par>
                              <p:par>
                                <p:cTn id="24" presetID="14" presetClass="entr" presetSubtype="10" fill="hold" nodeType="withEffect">
                                  <p:stCondLst>
                                    <p:cond delay="0"/>
                                  </p:stCondLst>
                                  <p:childTnLst>
                                    <p:set>
                                      <p:cBhvr>
                                        <p:cTn id="25" dur="1" fill="hold">
                                          <p:stCondLst>
                                            <p:cond delay="0"/>
                                          </p:stCondLst>
                                        </p:cTn>
                                        <p:tgtEl>
                                          <p:spTgt spid="155"/>
                                        </p:tgtEl>
                                        <p:attrNameLst>
                                          <p:attrName>style.visibility</p:attrName>
                                        </p:attrNameLst>
                                      </p:cBhvr>
                                      <p:to>
                                        <p:strVal val="visible"/>
                                      </p:to>
                                    </p:set>
                                    <p:animEffect transition="in" filter="randombar(horizontal)">
                                      <p:cBhvr>
                                        <p:cTn id="26" dur="500"/>
                                        <p:tgtEl>
                                          <p:spTgt spid="155"/>
                                        </p:tgtEl>
                                      </p:cBhvr>
                                    </p:animEffect>
                                  </p:childTnLst>
                                </p:cTn>
                              </p:par>
                            </p:childTnLst>
                          </p:cTn>
                        </p:par>
                        <p:par>
                          <p:cTn id="27" fill="hold">
                            <p:stCondLst>
                              <p:cond delay="500"/>
                            </p:stCondLst>
                            <p:childTnLst>
                              <p:par>
                                <p:cTn id="28" presetID="32" presetClass="emph" presetSubtype="0" fill="hold" nodeType="afterEffect">
                                  <p:stCondLst>
                                    <p:cond delay="0"/>
                                  </p:stCondLst>
                                  <p:childTnLst>
                                    <p:animRot by="120000">
                                      <p:cBhvr>
                                        <p:cTn id="29" dur="100" fill="hold">
                                          <p:stCondLst>
                                            <p:cond delay="0"/>
                                          </p:stCondLst>
                                        </p:cTn>
                                        <p:tgtEl>
                                          <p:spTgt spid="155"/>
                                        </p:tgtEl>
                                        <p:attrNameLst>
                                          <p:attrName>r</p:attrName>
                                        </p:attrNameLst>
                                      </p:cBhvr>
                                    </p:animRot>
                                    <p:animRot by="-240000">
                                      <p:cBhvr>
                                        <p:cTn id="30" dur="200" fill="hold">
                                          <p:stCondLst>
                                            <p:cond delay="200"/>
                                          </p:stCondLst>
                                        </p:cTn>
                                        <p:tgtEl>
                                          <p:spTgt spid="155"/>
                                        </p:tgtEl>
                                        <p:attrNameLst>
                                          <p:attrName>r</p:attrName>
                                        </p:attrNameLst>
                                      </p:cBhvr>
                                    </p:animRot>
                                    <p:animRot by="240000">
                                      <p:cBhvr>
                                        <p:cTn id="31" dur="200" fill="hold">
                                          <p:stCondLst>
                                            <p:cond delay="400"/>
                                          </p:stCondLst>
                                        </p:cTn>
                                        <p:tgtEl>
                                          <p:spTgt spid="155"/>
                                        </p:tgtEl>
                                        <p:attrNameLst>
                                          <p:attrName>r</p:attrName>
                                        </p:attrNameLst>
                                      </p:cBhvr>
                                    </p:animRot>
                                    <p:animRot by="-240000">
                                      <p:cBhvr>
                                        <p:cTn id="32" dur="200" fill="hold">
                                          <p:stCondLst>
                                            <p:cond delay="600"/>
                                          </p:stCondLst>
                                        </p:cTn>
                                        <p:tgtEl>
                                          <p:spTgt spid="155"/>
                                        </p:tgtEl>
                                        <p:attrNameLst>
                                          <p:attrName>r</p:attrName>
                                        </p:attrNameLst>
                                      </p:cBhvr>
                                    </p:animRot>
                                    <p:animRot by="120000">
                                      <p:cBhvr>
                                        <p:cTn id="33" dur="200" fill="hold">
                                          <p:stCondLst>
                                            <p:cond delay="800"/>
                                          </p:stCondLst>
                                        </p:cTn>
                                        <p:tgtEl>
                                          <p:spTgt spid="155"/>
                                        </p:tgtEl>
                                        <p:attrNameLst>
                                          <p:attrName>r</p:attrName>
                                        </p:attrNameLst>
                                      </p:cBhvr>
                                    </p:animRot>
                                  </p:childTnLst>
                                </p:cTn>
                              </p:par>
                              <p:par>
                                <p:cTn id="34" presetID="14" presetClass="entr" presetSubtype="10" fill="hold" nodeType="withEffect">
                                  <p:stCondLst>
                                    <p:cond delay="0"/>
                                  </p:stCondLst>
                                  <p:childTnLst>
                                    <p:set>
                                      <p:cBhvr>
                                        <p:cTn id="35" dur="1" fill="hold">
                                          <p:stCondLst>
                                            <p:cond delay="0"/>
                                          </p:stCondLst>
                                        </p:cTn>
                                        <p:tgtEl>
                                          <p:spTgt spid="84"/>
                                        </p:tgtEl>
                                        <p:attrNameLst>
                                          <p:attrName>style.visibility</p:attrName>
                                        </p:attrNameLst>
                                      </p:cBhvr>
                                      <p:to>
                                        <p:strVal val="visible"/>
                                      </p:to>
                                    </p:set>
                                    <p:animEffect transition="in" filter="randombar(horizontal)">
                                      <p:cBhvr>
                                        <p:cTn id="36"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background">
            <a:extLst>
              <a:ext uri="{FF2B5EF4-FFF2-40B4-BE49-F238E27FC236}">
                <a16:creationId xmlns:a16="http://schemas.microsoft.com/office/drawing/2014/main" id="{888B979B-6165-5CA8-D7B2-B46F035D6772}"/>
              </a:ext>
            </a:extLst>
          </p:cNvPr>
          <p:cNvSpPr/>
          <p:nvPr/>
        </p:nvSpPr>
        <p:spPr>
          <a:xfrm>
            <a:off x="755373" y="688952"/>
            <a:ext cx="7600440" cy="3194931"/>
          </a:xfrm>
          <a:prstGeom prst="rect">
            <a:avLst/>
          </a:prstGeom>
          <a:gradFill flip="none" rotWithShape="1">
            <a:gsLst>
              <a:gs pos="0">
                <a:schemeClr val="accent1">
                  <a:lumMod val="5000"/>
                  <a:lumOff val="95000"/>
                </a:schemeClr>
              </a:gs>
              <a:gs pos="100000">
                <a:srgbClr val="D6BBDE"/>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circle">
            <a:extLst>
              <a:ext uri="{FF2B5EF4-FFF2-40B4-BE49-F238E27FC236}">
                <a16:creationId xmlns:a16="http://schemas.microsoft.com/office/drawing/2014/main" id="{599CD352-96E5-5981-4AB7-68229F887091}"/>
              </a:ext>
            </a:extLst>
          </p:cNvPr>
          <p:cNvSpPr/>
          <p:nvPr/>
        </p:nvSpPr>
        <p:spPr>
          <a:xfrm>
            <a:off x="3121577" y="1933751"/>
            <a:ext cx="2877400" cy="2877400"/>
          </a:xfrm>
          <a:prstGeom prst="ellipse">
            <a:avLst/>
          </a:prstGeom>
          <a:gradFill flip="none" rotWithShape="1">
            <a:gsLst>
              <a:gs pos="0">
                <a:srgbClr val="D094DD"/>
              </a:gs>
              <a:gs pos="100000">
                <a:srgbClr val="7030A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C24822EC-2369-9895-C1AD-5CA15AA5133F}"/>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8EC8572A-FE89-3338-1275-34CDB94FD745}"/>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52875301-7FE2-D786-F00E-F8D4923C1F60}"/>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05DDFE96-AA7A-A827-C4A0-9B84A9F8C4E4}"/>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43639996-9399-5507-E853-E42B52E52AD6}"/>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AF7690E-776E-FC90-19F6-9C590C6140B0}"/>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8A267F2C-1A65-85E4-E7B1-41519CD7093B}"/>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8885C732-5D56-19E7-6669-3F8968373FD2}"/>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739EF73A-FD99-E72A-5B86-BB327271B58B}"/>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772C082E-00E9-E408-02FA-2765D2C6FEFC}"/>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83D2AE6-758B-48FB-5681-5AA30F3E2F88}"/>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2CDA0877-9DF4-420F-0D3E-693ED555A021}"/>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D07396E9-5277-1EE5-ED98-1846F2F2E4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F3180429-1254-40E0-C86A-3F1D11741B1D}"/>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18F7C284-E11C-F9C2-7583-FC92E640B81D}"/>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28B14441-CC74-DF0F-A79A-3B5A88F617D9}"/>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FD887DB-3E19-089D-01DB-57AF51DA0CDE}"/>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888C719F-7630-DE3B-5F13-C7C15A7E05B5}"/>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a:extLst>
                <a:ext uri="{FF2B5EF4-FFF2-40B4-BE49-F238E27FC236}">
                  <a16:creationId xmlns:a16="http://schemas.microsoft.com/office/drawing/2014/main" id="{CC9770F8-0D1B-2ADF-FD10-C846164E6562}"/>
                </a:ext>
              </a:extLst>
            </p:cNvPr>
            <p:cNvGrpSpPr/>
            <p:nvPr/>
          </p:nvGrpSpPr>
          <p:grpSpPr>
            <a:xfrm rot="16200000" flipH="1" flipV="1">
              <a:off x="5498670" y="3495994"/>
              <a:ext cx="513717" cy="209915"/>
              <a:chOff x="4511415" y="2063975"/>
              <a:chExt cx="513717" cy="209915"/>
            </a:xfrm>
          </p:grpSpPr>
          <p:sp>
            <p:nvSpPr>
              <p:cNvPr id="47" name="Oval 46">
                <a:extLst>
                  <a:ext uri="{FF2B5EF4-FFF2-40B4-BE49-F238E27FC236}">
                    <a16:creationId xmlns:a16="http://schemas.microsoft.com/office/drawing/2014/main" id="{45E62B6D-A871-B7DA-3A51-E378F6403D57}"/>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187AE24B-BDC0-76AF-6025-E5C13667E6D1}"/>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6" name="Oval 45">
              <a:extLst>
                <a:ext uri="{FF2B5EF4-FFF2-40B4-BE49-F238E27FC236}">
                  <a16:creationId xmlns:a16="http://schemas.microsoft.com/office/drawing/2014/main" id="{CC813E2D-BD63-716D-AC04-00C307322171}"/>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296005"/>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rgbClr val="D6BBDE"/>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main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40" name="sentence">
            <a:extLst>
              <a:ext uri="{FF2B5EF4-FFF2-40B4-BE49-F238E27FC236}">
                <a16:creationId xmlns:a16="http://schemas.microsoft.com/office/drawing/2014/main" id="{A92BD7DC-BF27-0C08-F4A5-BB51514AABD5}"/>
              </a:ext>
            </a:extLst>
          </p:cNvPr>
          <p:cNvGrpSpPr/>
          <p:nvPr/>
        </p:nvGrpSpPr>
        <p:grpSpPr>
          <a:xfrm>
            <a:off x="1147277" y="3902178"/>
            <a:ext cx="6818595" cy="1214146"/>
            <a:chOff x="1172090" y="3915036"/>
            <a:chExt cx="6818595" cy="1214146"/>
          </a:xfrm>
        </p:grpSpPr>
        <p:sp>
          <p:nvSpPr>
            <p:cNvPr id="41" name="sentence box">
              <a:extLst>
                <a:ext uri="{FF2B5EF4-FFF2-40B4-BE49-F238E27FC236}">
                  <a16:creationId xmlns:a16="http://schemas.microsoft.com/office/drawing/2014/main" id="{F6C9DE89-B2C5-CCDD-4C16-0461FD0A43DF}"/>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sentence">
              <a:extLst>
                <a:ext uri="{FF2B5EF4-FFF2-40B4-BE49-F238E27FC236}">
                  <a16:creationId xmlns:a16="http://schemas.microsoft.com/office/drawing/2014/main" id="{8299A791-3E21-1926-2BF4-4B27CA8C233D}"/>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The cyclist won the race</a:t>
              </a:r>
              <a:r>
                <a:rPr lang="en-GB" sz="2800" dirty="0">
                  <a:solidFill>
                    <a:schemeClr val="dk1"/>
                  </a:solidFill>
                </a:rPr>
                <a:t> after his opponent fell off his bike. </a:t>
              </a:r>
            </a:p>
          </p:txBody>
        </p:sp>
      </p:grpSp>
      <p:pic>
        <p:nvPicPr>
          <p:cNvPr id="44" name="pic">
            <a:extLst>
              <a:ext uri="{FF2B5EF4-FFF2-40B4-BE49-F238E27FC236}">
                <a16:creationId xmlns:a16="http://schemas.microsoft.com/office/drawing/2014/main" id="{944E074D-5B28-5225-F7B2-D1E8DDBF24B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06260" y="2164379"/>
            <a:ext cx="2670641" cy="1612461"/>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340496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9E0ECBB8-5690-40E6-1EF5-5EE1C0B479BC}"/>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1">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1">
                        <a:lumMod val="40000"/>
                        <a:lumOff val="60000"/>
                      </a:schemeClr>
                    </a:gs>
                    <a:gs pos="100000">
                      <a:schemeClr val="accent1">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14</a:t>
              </a:r>
            </a:p>
          </p:txBody>
        </p:sp>
      </p:grpSp>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chemeClr val="accent1">
                  <a:lumMod val="60000"/>
                  <a:lumOff val="40000"/>
                </a:schemeClr>
              </a:gs>
              <a:gs pos="100000">
                <a:schemeClr val="accent1">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8"/>
            <a:ext cx="6818595" cy="1214146"/>
            <a:chOff x="1172090" y="3915036"/>
            <a:chExt cx="6818595" cy="1214146"/>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If it is sunny tomorrow</a:t>
              </a:r>
              <a:r>
                <a:rPr lang="en-GB" sz="2800" dirty="0">
                  <a:solidFill>
                    <a:schemeClr val="dk1"/>
                  </a:solidFill>
                </a:rPr>
                <a:t>, we will go to the beach </a:t>
              </a:r>
              <a:r>
                <a:rPr lang="en-GB" sz="2800" u="sng" dirty="0">
                  <a:solidFill>
                    <a:schemeClr val="dk1"/>
                  </a:solidFill>
                </a:rPr>
                <a:t>while my mum shops for groceries.</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420333" y="1970926"/>
            <a:ext cx="2358050" cy="1845999"/>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349208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background">
            <a:extLst>
              <a:ext uri="{FF2B5EF4-FFF2-40B4-BE49-F238E27FC236}">
                <a16:creationId xmlns:a16="http://schemas.microsoft.com/office/drawing/2014/main" id="{4CE8FCEF-87D6-B345-F871-DD405A773983}"/>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1">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circle">
            <a:extLst>
              <a:ext uri="{FF2B5EF4-FFF2-40B4-BE49-F238E27FC236}">
                <a16:creationId xmlns:a16="http://schemas.microsoft.com/office/drawing/2014/main" id="{0F50A127-B98B-1F06-79B9-9CB79B449967}"/>
              </a:ext>
            </a:extLst>
          </p:cNvPr>
          <p:cNvSpPr/>
          <p:nvPr/>
        </p:nvSpPr>
        <p:spPr>
          <a:xfrm>
            <a:off x="3121577" y="1933751"/>
            <a:ext cx="2877400" cy="2877400"/>
          </a:xfrm>
          <a:prstGeom prst="ellipse">
            <a:avLst/>
          </a:prstGeom>
          <a:gradFill flip="none" rotWithShape="1">
            <a:gsLst>
              <a:gs pos="0">
                <a:schemeClr val="accent1">
                  <a:lumMod val="60000"/>
                  <a:lumOff val="40000"/>
                </a:schemeClr>
              </a:gs>
              <a:gs pos="100000">
                <a:schemeClr val="accent1">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D8C4BC0C-9614-0277-4AB7-ECA30EE9B29D}"/>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27AE3383-8CF2-DBDE-0EFB-51F838F00AAA}"/>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CBF3D1C6-5073-B60D-7CA7-17C6D15B3173}"/>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6A59C489-5C71-DBA1-29E7-4F3E563D754A}"/>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D1CACE52-67F4-F62B-8C51-DEBBBD5E91EB}"/>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3CAFD0F-7248-4005-CBFC-9A0367E653E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A08AF442-7F01-3951-9315-6C5E7CDF70F8}"/>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DF497EF-7787-1DEB-D94C-BDF6DF563FB4}"/>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4F13F19B-B6B1-5A21-BEB3-74FB0DCEB09A}"/>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4286922-AF7D-7E1F-095F-F5A55D7C20B1}"/>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7D78B29D-E40C-5CFC-7BA1-5F7E73E1ACC6}"/>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33CBF95E-E570-A45C-69A3-1C9C416CD003}"/>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755909FF-11E8-CB93-E4F7-C58CEE90B8F6}"/>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9587154A-FC73-50BC-7C3D-347EA7E2339D}"/>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9CCB4EF4-CA54-A854-005B-80A80793263A}"/>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6116207E-692C-A25A-B174-5865075F00BB}"/>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a16="http://schemas.microsoft.com/office/drawing/2014/main" id="{9BFB63ED-905C-6F6E-2E44-38CC50296623}"/>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18C75663-8BFD-EC48-9EA0-088CBC56FF10}"/>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4" name="Group 43">
              <a:extLst>
                <a:ext uri="{FF2B5EF4-FFF2-40B4-BE49-F238E27FC236}">
                  <a16:creationId xmlns:a16="http://schemas.microsoft.com/office/drawing/2014/main" id="{7CF11E0B-0158-2781-14FF-2F784BD86972}"/>
                </a:ext>
              </a:extLst>
            </p:cNvPr>
            <p:cNvGrpSpPr/>
            <p:nvPr/>
          </p:nvGrpSpPr>
          <p:grpSpPr>
            <a:xfrm rot="16200000" flipH="1" flipV="1">
              <a:off x="5498670" y="3495994"/>
              <a:ext cx="513717" cy="209915"/>
              <a:chOff x="4511415" y="2063975"/>
              <a:chExt cx="513717" cy="209915"/>
            </a:xfrm>
          </p:grpSpPr>
          <p:sp>
            <p:nvSpPr>
              <p:cNvPr id="49" name="Oval 48">
                <a:extLst>
                  <a:ext uri="{FF2B5EF4-FFF2-40B4-BE49-F238E27FC236}">
                    <a16:creationId xmlns:a16="http://schemas.microsoft.com/office/drawing/2014/main" id="{58CC873E-42FF-0901-0D5A-1F06C7559BD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2FD19FBC-7876-B2E4-833A-4B2D096F6E8F}"/>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Oval 44">
              <a:extLst>
                <a:ext uri="{FF2B5EF4-FFF2-40B4-BE49-F238E27FC236}">
                  <a16:creationId xmlns:a16="http://schemas.microsoft.com/office/drawing/2014/main" id="{88C994F9-19C8-BA10-D998-F724C93A42FA}"/>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1">
                        <a:lumMod val="60000"/>
                        <a:lumOff val="40000"/>
                      </a:schemeClr>
                    </a:gs>
                    <a:gs pos="100000">
                      <a:schemeClr val="accent1">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296005"/>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1">
                    <a:lumMod val="40000"/>
                    <a:lumOff val="6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453022"/>
                  <a:ext cx="10526173" cy="1180928"/>
                </a:xfrm>
                <a:prstGeom prst="rect">
                  <a:avLst/>
                </a:prstGeom>
                <a:noFill/>
              </p:spPr>
              <p:txBody>
                <a:bodyPr wrap="square" rtlCol="0">
                  <a:spAutoFit/>
                </a:bodyPr>
                <a:lstStyle/>
                <a:p>
                  <a:pPr algn="ctr"/>
                  <a:r>
                    <a:rPr lang="en-GB" sz="2800" b="1" dirty="0">
                      <a:solidFill>
                        <a:schemeClr val="dk1"/>
                      </a:solidFill>
                    </a:rPr>
                    <a:t>There are two subordinate clauses.</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35" name="sentence">
            <a:extLst>
              <a:ext uri="{FF2B5EF4-FFF2-40B4-BE49-F238E27FC236}">
                <a16:creationId xmlns:a16="http://schemas.microsoft.com/office/drawing/2014/main" id="{AD6DAC09-5A20-0023-072E-4775348434D2}"/>
              </a:ext>
            </a:extLst>
          </p:cNvPr>
          <p:cNvGrpSpPr/>
          <p:nvPr/>
        </p:nvGrpSpPr>
        <p:grpSpPr>
          <a:xfrm>
            <a:off x="1147277" y="3902178"/>
            <a:ext cx="6818595" cy="1214146"/>
            <a:chOff x="1172090" y="3915036"/>
            <a:chExt cx="6818595" cy="1214146"/>
          </a:xfrm>
        </p:grpSpPr>
        <p:sp>
          <p:nvSpPr>
            <p:cNvPr id="36" name="sentence box">
              <a:extLst>
                <a:ext uri="{FF2B5EF4-FFF2-40B4-BE49-F238E27FC236}">
                  <a16:creationId xmlns:a16="http://schemas.microsoft.com/office/drawing/2014/main" id="{BFF02639-5F21-B826-2A24-A0479294F013}"/>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sentence">
              <a:extLst>
                <a:ext uri="{FF2B5EF4-FFF2-40B4-BE49-F238E27FC236}">
                  <a16:creationId xmlns:a16="http://schemas.microsoft.com/office/drawing/2014/main" id="{06A2730F-7C60-7E68-E530-4E7060364E77}"/>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If it is sunny tomorrow</a:t>
              </a:r>
              <a:r>
                <a:rPr lang="en-GB" sz="2800" dirty="0">
                  <a:solidFill>
                    <a:schemeClr val="dk1"/>
                  </a:solidFill>
                </a:rPr>
                <a:t>, we will go to the beach </a:t>
              </a:r>
              <a:r>
                <a:rPr lang="en-GB" sz="2800" u="sng" dirty="0">
                  <a:solidFill>
                    <a:schemeClr val="dk1"/>
                  </a:solidFill>
                </a:rPr>
                <a:t>while my mum shops for groceries.</a:t>
              </a:r>
            </a:p>
          </p:txBody>
        </p:sp>
      </p:grpSp>
      <p:pic>
        <p:nvPicPr>
          <p:cNvPr id="43" name="pic">
            <a:extLst>
              <a:ext uri="{FF2B5EF4-FFF2-40B4-BE49-F238E27FC236}">
                <a16:creationId xmlns:a16="http://schemas.microsoft.com/office/drawing/2014/main" id="{066D0007-8F87-84F7-709E-21C34B5C30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420333" y="1970926"/>
            <a:ext cx="2358050" cy="1845999"/>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4279221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208E034B-CFC2-E5A0-CF04-6364CB88F7EA}"/>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5">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5">
                        <a:lumMod val="40000"/>
                        <a:lumOff val="60000"/>
                      </a:schemeClr>
                    </a:gs>
                    <a:gs pos="100000">
                      <a:schemeClr val="accent5">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15</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chemeClr val="accent5">
                  <a:lumMod val="60000"/>
                  <a:lumOff val="40000"/>
                </a:schemeClr>
              </a:gs>
              <a:gs pos="100000">
                <a:schemeClr val="accent5">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82"/>
            <a:ext cx="6843917" cy="1561938"/>
            <a:chOff x="1172090" y="3915036"/>
            <a:chExt cx="6843917" cy="2033863"/>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6"/>
              <a:ext cx="6818595" cy="2033863"/>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97412" y="4020442"/>
              <a:ext cx="6818595" cy="1803458"/>
            </a:xfrm>
            <a:prstGeom prst="rect">
              <a:avLst/>
            </a:prstGeom>
            <a:noFill/>
          </p:spPr>
          <p:txBody>
            <a:bodyPr wrap="square" rtlCol="0">
              <a:spAutoFit/>
            </a:bodyPr>
            <a:lstStyle/>
            <a:p>
              <a:pPr algn="ctr"/>
              <a:r>
                <a:rPr lang="en-GB" sz="2800" dirty="0">
                  <a:solidFill>
                    <a:schemeClr val="dk1"/>
                  </a:solidFill>
                </a:rPr>
                <a:t>Before I went on the aeroplane, </a:t>
              </a:r>
              <a:r>
                <a:rPr lang="en-GB" sz="2800" u="sng" dirty="0">
                  <a:solidFill>
                    <a:schemeClr val="dk1"/>
                  </a:solidFill>
                </a:rPr>
                <a:t>I put on my warm, fleecy jumper</a:t>
              </a:r>
              <a:r>
                <a:rPr lang="en-GB" sz="2800" dirty="0">
                  <a:solidFill>
                    <a:schemeClr val="dk1"/>
                  </a:solidFill>
                </a:rPr>
                <a:t> because I knew the flight would be cold.</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525588" y="1861425"/>
            <a:ext cx="2055365" cy="1890123"/>
          </a:xfrm>
          <a:prstGeom prst="rect">
            <a:avLst/>
          </a:prstGeom>
          <a:effectLst>
            <a:glow rad="63500">
              <a:schemeClr val="bg1"/>
            </a:glow>
            <a:outerShdw dist="50800" dir="2700000" algn="tl" rotWithShape="0">
              <a:prstClr val="black">
                <a:alpha val="40000"/>
              </a:prstClr>
            </a:outerShdw>
          </a:effectLst>
        </p:spPr>
      </p:pic>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963446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background">
            <a:extLst>
              <a:ext uri="{FF2B5EF4-FFF2-40B4-BE49-F238E27FC236}">
                <a16:creationId xmlns:a16="http://schemas.microsoft.com/office/drawing/2014/main" id="{1EF23475-F4DF-99FC-24E5-50D7BCF153E9}"/>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5">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circle">
            <a:extLst>
              <a:ext uri="{FF2B5EF4-FFF2-40B4-BE49-F238E27FC236}">
                <a16:creationId xmlns:a16="http://schemas.microsoft.com/office/drawing/2014/main" id="{51A84F9B-CBA8-2B82-CF52-6AB076DF27C5}"/>
              </a:ext>
            </a:extLst>
          </p:cNvPr>
          <p:cNvSpPr/>
          <p:nvPr/>
        </p:nvSpPr>
        <p:spPr>
          <a:xfrm>
            <a:off x="3121577" y="1933751"/>
            <a:ext cx="2877400" cy="2877400"/>
          </a:xfrm>
          <a:prstGeom prst="ellipse">
            <a:avLst/>
          </a:prstGeom>
          <a:gradFill flip="none" rotWithShape="1">
            <a:gsLst>
              <a:gs pos="0">
                <a:schemeClr val="accent5">
                  <a:lumMod val="60000"/>
                  <a:lumOff val="40000"/>
                </a:schemeClr>
              </a:gs>
              <a:gs pos="100000">
                <a:schemeClr val="accent5">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FB45BD09-A34B-5B76-28FB-AE58258E80C2}"/>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DC00454C-5D0D-E44A-E98A-8B856F5BED32}"/>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390D842F-0D7B-83B7-D287-851BBA68D1A5}"/>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1B7509EF-E024-0172-129A-C43B6C6BFA34}"/>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84A9ADE9-508B-CF87-5059-FFE08DA143F5}"/>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D8FE2075-BFB2-2F89-2B07-50877A45A9B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BF119165-6FDA-AF9B-E6D8-78AD0C62DFE1}"/>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F03B7FA6-8908-529F-053C-18ACC136A980}"/>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7C892862-C9C0-14D3-E3C8-C3E50BBE824D}"/>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05AD0404-8BBD-2F39-F2ED-1CD92D0BA0B7}"/>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775E5500-15FF-FB2C-D08B-D9313B0E81DA}"/>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BCB17643-F444-C1A4-9135-63269D7CDA15}"/>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DD0F7668-FE82-8D48-F08E-A6F0DAB9480A}"/>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B508E7A4-FD3A-7257-8AD7-E3D40D145514}"/>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93C3E10B-AE7F-062D-C00E-4C89DDEE3C96}"/>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CDB0DA12-BF08-288F-7B18-8E93FEFD551C}"/>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CDEECDFE-99F0-F8F2-1CAE-A0730D904BAF}"/>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A21ACDFA-ADBF-A7D7-7531-E13A2F42DCF9}"/>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a:extLst>
                <a:ext uri="{FF2B5EF4-FFF2-40B4-BE49-F238E27FC236}">
                  <a16:creationId xmlns:a16="http://schemas.microsoft.com/office/drawing/2014/main" id="{55DA3D67-BC1D-D5CF-6626-4D34937C85BB}"/>
                </a:ext>
              </a:extLst>
            </p:cNvPr>
            <p:cNvGrpSpPr/>
            <p:nvPr/>
          </p:nvGrpSpPr>
          <p:grpSpPr>
            <a:xfrm rot="16200000" flipH="1" flipV="1">
              <a:off x="5498670" y="3495994"/>
              <a:ext cx="513717" cy="209915"/>
              <a:chOff x="4511415" y="2063975"/>
              <a:chExt cx="513717" cy="209915"/>
            </a:xfrm>
          </p:grpSpPr>
          <p:sp>
            <p:nvSpPr>
              <p:cNvPr id="47" name="Oval 46">
                <a:extLst>
                  <a:ext uri="{FF2B5EF4-FFF2-40B4-BE49-F238E27FC236}">
                    <a16:creationId xmlns:a16="http://schemas.microsoft.com/office/drawing/2014/main" id="{3051BC18-E70D-4F56-84BC-4DC792AA9ECF}"/>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1EEA5124-DEF2-8791-2D1B-322428922821}"/>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6" name="Oval 45">
              <a:extLst>
                <a:ext uri="{FF2B5EF4-FFF2-40B4-BE49-F238E27FC236}">
                  <a16:creationId xmlns:a16="http://schemas.microsoft.com/office/drawing/2014/main" id="{09514D2F-2941-35DA-81B9-784655D5BBBE}"/>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5">
                        <a:lumMod val="40000"/>
                        <a:lumOff val="60000"/>
                      </a:schemeClr>
                    </a:gs>
                    <a:gs pos="100000">
                      <a:schemeClr val="accent5">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589716"/>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5">
                    <a:lumMod val="40000"/>
                    <a:lumOff val="6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main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40" name="sentence">
            <a:extLst>
              <a:ext uri="{FF2B5EF4-FFF2-40B4-BE49-F238E27FC236}">
                <a16:creationId xmlns:a16="http://schemas.microsoft.com/office/drawing/2014/main" id="{1B869510-4FB7-C3E8-30E5-4810F2662B89}"/>
              </a:ext>
            </a:extLst>
          </p:cNvPr>
          <p:cNvGrpSpPr/>
          <p:nvPr/>
        </p:nvGrpSpPr>
        <p:grpSpPr>
          <a:xfrm>
            <a:off x="1147277" y="3902182"/>
            <a:ext cx="6843917" cy="1561938"/>
            <a:chOff x="1172090" y="3915036"/>
            <a:chExt cx="6843917" cy="2033863"/>
          </a:xfrm>
        </p:grpSpPr>
        <p:sp>
          <p:nvSpPr>
            <p:cNvPr id="41" name="sentence box">
              <a:extLst>
                <a:ext uri="{FF2B5EF4-FFF2-40B4-BE49-F238E27FC236}">
                  <a16:creationId xmlns:a16="http://schemas.microsoft.com/office/drawing/2014/main" id="{B1BD3F62-76A4-6CBF-50D2-707A08AA29D6}"/>
                </a:ext>
              </a:extLst>
            </p:cNvPr>
            <p:cNvSpPr/>
            <p:nvPr/>
          </p:nvSpPr>
          <p:spPr>
            <a:xfrm>
              <a:off x="1172090" y="3915036"/>
              <a:ext cx="6818595" cy="2033863"/>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sentence">
              <a:extLst>
                <a:ext uri="{FF2B5EF4-FFF2-40B4-BE49-F238E27FC236}">
                  <a16:creationId xmlns:a16="http://schemas.microsoft.com/office/drawing/2014/main" id="{C54D390E-8511-B9D1-C5CD-0B082C73B4B4}"/>
                </a:ext>
              </a:extLst>
            </p:cNvPr>
            <p:cNvSpPr txBox="1"/>
            <p:nvPr/>
          </p:nvSpPr>
          <p:spPr>
            <a:xfrm>
              <a:off x="1197412" y="4020442"/>
              <a:ext cx="6818595" cy="1803458"/>
            </a:xfrm>
            <a:prstGeom prst="rect">
              <a:avLst/>
            </a:prstGeom>
            <a:noFill/>
          </p:spPr>
          <p:txBody>
            <a:bodyPr wrap="square" rtlCol="0">
              <a:spAutoFit/>
            </a:bodyPr>
            <a:lstStyle/>
            <a:p>
              <a:pPr algn="ctr"/>
              <a:r>
                <a:rPr lang="en-GB" sz="2800" dirty="0">
                  <a:solidFill>
                    <a:schemeClr val="dk1"/>
                  </a:solidFill>
                </a:rPr>
                <a:t>Before I went on the aeroplane, </a:t>
              </a:r>
              <a:r>
                <a:rPr lang="en-GB" sz="2800" u="sng" dirty="0">
                  <a:solidFill>
                    <a:schemeClr val="dk1"/>
                  </a:solidFill>
                </a:rPr>
                <a:t>I put on my warm, fleecy jumper</a:t>
              </a:r>
              <a:r>
                <a:rPr lang="en-GB" sz="2800" dirty="0">
                  <a:solidFill>
                    <a:schemeClr val="dk1"/>
                  </a:solidFill>
                </a:rPr>
                <a:t> because I knew the flight would be cold.</a:t>
              </a:r>
            </a:p>
          </p:txBody>
        </p:sp>
      </p:grpSp>
      <p:pic>
        <p:nvPicPr>
          <p:cNvPr id="44" name="pic">
            <a:extLst>
              <a:ext uri="{FF2B5EF4-FFF2-40B4-BE49-F238E27FC236}">
                <a16:creationId xmlns:a16="http://schemas.microsoft.com/office/drawing/2014/main" id="{4FAB005F-C34C-98D6-F058-3344EE27ABD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525588" y="1861425"/>
            <a:ext cx="2055365" cy="1890123"/>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3127490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8893146"/>
      </p:ext>
    </p:extLst>
  </p:cSld>
  <p:clrMapOvr>
    <a:masterClrMapping/>
  </p:clrMapOvr>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3B1C08F5-5315-487F-9B55-50747BA125B9}" vid="{591DCDC8-B5CB-40D9-895D-BF0BE3276CC9}"/>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B1C08F5-5315-487F-9B55-50747BA125B9}" vid="{CC6DB3A1-B424-437D-9AB2-DB05A7DEA75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378</TotalTime>
  <Words>1023</Words>
  <Application>Microsoft Office PowerPoint</Application>
  <PresentationFormat>On-screen Show (4:3)</PresentationFormat>
  <Paragraphs>106</Paragraphs>
  <Slides>38</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38</vt:i4>
      </vt:variant>
    </vt:vector>
  </HeadingPairs>
  <TitlesOfParts>
    <vt:vector size="44" baseType="lpstr">
      <vt:lpstr>Arial</vt:lpstr>
      <vt:lpstr>Roboto</vt:lpstr>
      <vt:lpstr>Calibri</vt:lpstr>
      <vt:lpstr>Twinkl</vt:lpstr>
      <vt:lpstr>Slide Layouts</vt:lpstr>
      <vt:lpstr>Disclaimers/Guidance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Lorna Crawford</dc:creator>
  <cp:lastModifiedBy>Paula Smith</cp:lastModifiedBy>
  <cp:revision>10</cp:revision>
  <dcterms:created xsi:type="dcterms:W3CDTF">2023-10-30T16:38:03Z</dcterms:created>
  <dcterms:modified xsi:type="dcterms:W3CDTF">2026-01-20T12:24:26Z</dcterms:modified>
</cp:coreProperties>
</file>