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257" r:id="rId5"/>
    <p:sldId id="260" r:id="rId6"/>
    <p:sldId id="289" r:id="rId7"/>
    <p:sldId id="290" r:id="rId8"/>
    <p:sldId id="302" r:id="rId9"/>
    <p:sldId id="303" r:id="rId10"/>
    <p:sldId id="304" r:id="rId11"/>
    <p:sldId id="305" r:id="rId12"/>
    <p:sldId id="285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291" r:id="rId23"/>
    <p:sldId id="288" r:id="rId24"/>
    <p:sldId id="306" r:id="rId25"/>
    <p:sldId id="307" r:id="rId26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8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/>
              <a:t>24/8/2016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/>
              <a:t>24/8/2016</a:t>
            </a:r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Click to edit Master text styles</a:t>
            </a:r>
          </a:p>
          <a:p>
            <a:pPr lvl="1" rtl="0"/>
            <a:r>
              <a:t>Second level</a:t>
            </a:r>
          </a:p>
          <a:p>
            <a:pPr lvl="2" rtl="0"/>
            <a:r>
              <a:t>Third level</a:t>
            </a:r>
          </a:p>
          <a:p>
            <a:pPr lvl="3" rtl="0"/>
            <a:r>
              <a:t>Fourth level</a:t>
            </a:r>
          </a:p>
          <a:p>
            <a:pPr lvl="4" rtl="0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rtlCol="0" anchor="b">
            <a:normAutofit/>
          </a:bodyPr>
          <a:lstStyle>
            <a:lvl1pPr algn="l">
              <a:defRPr sz="540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rtlCol="0" anchor="b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rtlCol="0"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5516880" y="5561814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3925725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58571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27494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68950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56991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09700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1648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02214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46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/>
              <a:t>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022B156B-59AE-415F-B24B-8756D48BB977}" type="slidenum">
              <a:rPr lang="en-US" smtClean="0"/>
              <a:pPr rtl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/>
              <a:t>24/8/2016</a:t>
            </a:r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oxfordowl.co.uk/for-pupils/pupil-home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m8989ddAd0" TargetMode="External"/><Relationship Id="rId2" Type="http://schemas.openxmlformats.org/officeDocument/2006/relationships/hyperlink" Target="https://www.youtube.com/watch?v=Ez7q6_RrMxU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arly-years-shape-spaces-and-measures/early-years-measuring-size/early-years-measuring-size-capacity" TargetMode="Externa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www.twinkl.co.uk/resources/early-years-shape-spaces-and-measures/early-years-measuring-size/early-years-measuring-size-capacity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7.xml"/><Relationship Id="rId5" Type="http://schemas.openxmlformats.org/officeDocument/2006/relationships/hyperlink" Target="https://www.twinkl.co.uk/resources/early-years-shape-spaces-and-measures/early-years-measuring-size/early-years-measuring-size-capacity" TargetMode="Externa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Relationship Id="rId5" Type="http://schemas.openxmlformats.org/officeDocument/2006/relationships/hyperlink" Target="https://www.twinkl.co.uk/resources/early-years-shape-spaces-and-measures/early-years-measuring-size/early-years-measuring-size-capacity" TargetMode="Externa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9.xml"/><Relationship Id="rId6" Type="http://schemas.openxmlformats.org/officeDocument/2006/relationships/hyperlink" Target="https://www.twinkl.co.uk/resources/early-years-shape-spaces-and-measures/early-years-measuring-size/early-years-measuring-size-capacity" TargetMode="External"/><Relationship Id="rId5" Type="http://schemas.openxmlformats.org/officeDocument/2006/relationships/image" Target="../media/image31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hyperlink" Target="https://www.twinkl.co.uk/resources/early-years-shape-spaces-and-measures/early-years-measuring-size/early-years-measuring-size-capacity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early-years-shape-spaces-and-measures/early-years-measuring-size/early-years-measuring-size-capacity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hyperlink" Target="https://www.twinkl.co.uk/resources/early-years-shape-spaces-and-measures/early-years-measuring-size/early-years-measuring-size-capacity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12" Type="http://schemas.openxmlformats.org/officeDocument/2006/relationships/hyperlink" Target="https://www.twinkl.co.uk/resources/early-years-shape-spaces-and-measures/early-years-measuring-size/early-years-measuring-size-capacity" TargetMode="Externa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hyperlink" Target="https://kids.classroomsecrets.co.uk/resource/reception-identifying-capacity-game/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mgf3j6" TargetMode="External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32368" y="1783010"/>
            <a:ext cx="7142923" cy="1828800"/>
          </a:xfrm>
        </p:spPr>
        <p:txBody>
          <a:bodyPr rtlCol="0">
            <a:noAutofit/>
          </a:bodyPr>
          <a:lstStyle/>
          <a:p>
            <a:pPr>
              <a:lnSpc>
                <a:spcPct val="150000"/>
              </a:lnSpc>
            </a:pPr>
            <a:br>
              <a:rPr lang="en-gb" sz="4800" u="sng" dirty="0">
                <a:latin typeface="Comic Sans MS" panose="030F0702030302020204" pitchFamily="66" charset="0"/>
              </a:rPr>
            </a:br>
            <a:r>
              <a:rPr lang="en-gb" sz="4400" dirty="0">
                <a:latin typeface="Comic Sans MS"/>
              </a:rPr>
              <a:t>Tuesday</a:t>
            </a:r>
            <a:r>
              <a:rPr lang="en-GB" sz="4400" dirty="0">
                <a:latin typeface="Comic Sans MS"/>
              </a:rPr>
              <a:t> 7th January 2025</a:t>
            </a:r>
            <a:endParaRPr lang="en-gb" sz="4400" dirty="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3719">
        <p:fade/>
      </p:transition>
    </mc:Choice>
    <mc:Fallback xmlns="">
      <p:transition spd="med" advTm="13719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1960" y="660069"/>
            <a:ext cx="5401849" cy="647081"/>
          </a:xfrm>
        </p:spPr>
        <p:txBody>
          <a:bodyPr rtlCol="0"/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Phonics and Reading</a:t>
            </a: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9239" y="1609288"/>
            <a:ext cx="7467599" cy="458864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 fontAlgn="t">
              <a:buNone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Review the flashcards of all the sounds we have learnt so far. (If you don’t have the full set, the sound mats are included on Slide 4.) </a:t>
            </a:r>
            <a:r>
              <a:rPr lang="en-US" sz="1800" b="0" i="0" u="none" strike="noStrike" dirty="0">
                <a:solidFill>
                  <a:srgbClr val="4D290B"/>
                </a:solidFill>
                <a:effectLst/>
                <a:latin typeface="Comic Sans MS" panose="030F0702030302020204" pitchFamily="66" charset="0"/>
              </a:rPr>
              <a:t>Pay particular attention to any that your child is not sure of and return to them during the day. Say the sound for your child to repeat back to you. A </a:t>
            </a:r>
            <a:r>
              <a:rPr lang="en-US" sz="1800" dirty="0">
                <a:solidFill>
                  <a:srgbClr val="4D290B"/>
                </a:solidFill>
                <a:latin typeface="Comic Sans MS" panose="030F0702030302020204" pitchFamily="66" charset="0"/>
              </a:rPr>
              <a:t>video of the ELS Phase 3 sound pronunciation can be found here: https://www.youtube.com/watch?v=gDInVjBUGC0</a:t>
            </a:r>
            <a:r>
              <a:rPr lang="en-US" sz="1800" b="0" i="0" u="none" strike="noStrike" dirty="0">
                <a:solidFill>
                  <a:srgbClr val="4D290B"/>
                </a:solidFill>
                <a:effectLst/>
                <a:latin typeface="Comic Sans MS" panose="030F0702030302020204" pitchFamily="66" charset="0"/>
              </a:rPr>
              <a:t> </a:t>
            </a:r>
            <a:endParaRPr lang="en-US" dirty="0">
              <a:solidFill>
                <a:schemeClr val="tx1">
                  <a:lumMod val="50000"/>
                </a:schemeClr>
              </a:solidFill>
              <a:latin typeface="Comic Sans MS"/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2. Apply your blending skills to read the e-book on the </a:t>
            </a:r>
            <a:r>
              <a:rPr lang="en-US" dirty="0" err="1">
                <a:solidFill>
                  <a:schemeClr val="tx1">
                    <a:lumMod val="50000"/>
                  </a:schemeClr>
                </a:solidFill>
                <a:latin typeface="Comic Sans MS"/>
              </a:rPr>
              <a:t>ebook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 library: 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https://www.oxfordowl.co.uk/for-pupils/pupil-home</a:t>
            </a:r>
            <a:endParaRPr lang="en-US" dirty="0">
              <a:solidFill>
                <a:schemeClr val="tx1">
                  <a:lumMod val="50000"/>
                </a:schemeClr>
              </a:solidFill>
              <a:latin typeface="Comic Sans MS" panose="030F0702030302020204" pitchFamily="66" charset="0"/>
              <a:ea typeface="+mn-lt"/>
              <a:cs typeface="+mn-lt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Segoe Print"/>
              </a:rPr>
              <a:t>C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lick on "Students." </a:t>
            </a:r>
            <a:br>
              <a:rPr lang="en-US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</a:b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Username: Reception2024-25 </a:t>
            </a:r>
            <a:br>
              <a:rPr lang="en-US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</a:b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Password: Reading </a:t>
            </a:r>
            <a:br>
              <a:rPr lang="en-US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</a:b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ELS Library &gt; Search “On Nok’s Trail” or any of the Little Blending Books 1 – 9.  </a:t>
            </a:r>
          </a:p>
        </p:txBody>
      </p:sp>
      <p:pic>
        <p:nvPicPr>
          <p:cNvPr id="4" name="Picture 3" descr="A book cover with a bird and flowers&#10;&#10;Description automatically generated">
            <a:extLst>
              <a:ext uri="{FF2B5EF4-FFF2-40B4-BE49-F238E27FC236}">
                <a16:creationId xmlns:a16="http://schemas.microsoft.com/office/drawing/2014/main" id="{8EAB7546-E8DA-D208-D260-09DE70C71A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6838" y="312592"/>
            <a:ext cx="3745923" cy="26167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7F4EBF2-CFC7-3631-29FB-F7F3405953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6838" y="3231508"/>
            <a:ext cx="3033865" cy="322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BA1600-9D44-A9E0-A2F9-C48F177794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C91FE-0474-A126-87CB-807AE41FF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960" y="660069"/>
            <a:ext cx="5401849" cy="647081"/>
          </a:xfrm>
        </p:spPr>
        <p:txBody>
          <a:bodyPr rtlCol="0"/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Phonics and Writing</a:t>
            </a:r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4" name="Content Placeholder 3" descr="A screenshot of a computer&#10;&#10;Description automatically generated">
            <a:extLst>
              <a:ext uri="{FF2B5EF4-FFF2-40B4-BE49-F238E27FC236}">
                <a16:creationId xmlns:a16="http://schemas.microsoft.com/office/drawing/2014/main" id="{7BEDF777-63F2-7A63-FEE8-03EACAC7BDA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756" t="1288" r="504" b="-1288"/>
          <a:stretch/>
        </p:blipFill>
        <p:spPr>
          <a:xfrm>
            <a:off x="5951473" y="2965540"/>
            <a:ext cx="6093236" cy="352674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AF8E6B-DA5E-2786-7819-BB1BCFC7DBFC}"/>
              </a:ext>
            </a:extLst>
          </p:cNvPr>
          <p:cNvSpPr txBox="1"/>
          <p:nvPr/>
        </p:nvSpPr>
        <p:spPr>
          <a:xfrm>
            <a:off x="249382" y="1302327"/>
            <a:ext cx="11610107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Using a pencil on paper, can you write the words to match the following pictures? When writing a word, sound out the word first (use the spelling sequence below) e.g. “road” would be sounded out as “r – </a:t>
            </a:r>
            <a:r>
              <a:rPr lang="en-US" sz="2400" dirty="0" err="1">
                <a:solidFill>
                  <a:schemeClr val="tx1">
                    <a:lumMod val="50000"/>
                  </a:schemeClr>
                </a:solidFill>
                <a:latin typeface="Comic Sans MS"/>
              </a:rPr>
              <a:t>oa</a:t>
            </a:r>
            <a:r>
              <a:rPr lang="en-US" sz="2400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 – d.” You can then use the sound mats (Slide 4) to help you write the word.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C48083-94DC-B250-9F1D-97E722451F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291" y="2965540"/>
            <a:ext cx="2056032" cy="15696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7511E72-A8AB-AEED-53BF-FFB25C112F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7381" y="2885358"/>
            <a:ext cx="1667486" cy="164984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A10A40D-E7F7-1015-DDCB-657E6FE067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8926" y="2965540"/>
            <a:ext cx="2043945" cy="156965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72EFFD2-1479-05C5-F2D1-5A8564CE197D}"/>
              </a:ext>
            </a:extLst>
          </p:cNvPr>
          <p:cNvSpPr txBox="1"/>
          <p:nvPr/>
        </p:nvSpPr>
        <p:spPr>
          <a:xfrm>
            <a:off x="500063" y="4843463"/>
            <a:ext cx="51577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Remember to use correct letter formation for each letter – Slides 5, 6, 7, 8 have the letter formation families to help you!</a:t>
            </a:r>
          </a:p>
        </p:txBody>
      </p:sp>
    </p:spTree>
    <p:extLst>
      <p:ext uri="{BB962C8B-B14F-4D97-AF65-F5344CB8AC3E}">
        <p14:creationId xmlns:p14="http://schemas.microsoft.com/office/powerpoint/2010/main" val="187762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42448E-4AA2-7AF6-3C7B-3492B24E38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BD257-39F4-6930-4E8C-040BACA54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910" y="234238"/>
            <a:ext cx="6434690" cy="647081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u="sng" dirty="0">
                <a:latin typeface="Comic Sans MS" panose="030F0702030302020204" pitchFamily="66" charset="0"/>
              </a:rPr>
              <a:t>Phonics Resources </a:t>
            </a:r>
            <a:r>
              <a:rPr lang="en-GB" u="sng" dirty="0">
                <a:latin typeface="Comic Sans MS" panose="030F0702030302020204" pitchFamily="66" charset="0"/>
              </a:rPr>
              <a:t>–</a:t>
            </a:r>
            <a:r>
              <a:rPr lang="en-gb" u="sng" dirty="0">
                <a:latin typeface="Comic Sans MS" panose="030F0702030302020204" pitchFamily="66" charset="0"/>
              </a:rPr>
              <a:t> Sound mats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 descr="A screenshot of a game&#10;&#10;Description automatically generated">
            <a:extLst>
              <a:ext uri="{FF2B5EF4-FFF2-40B4-BE49-F238E27FC236}">
                <a16:creationId xmlns:a16="http://schemas.microsoft.com/office/drawing/2014/main" id="{6A8EA7CD-0708-D650-D44F-50BD6F19C5D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08068" y="1291040"/>
            <a:ext cx="3682867" cy="5009181"/>
          </a:xfrm>
        </p:spPr>
      </p:pic>
      <p:pic>
        <p:nvPicPr>
          <p:cNvPr id="6" name="Picture 5" descr="A screenshot of a chart&#10;&#10;Description automatically generated">
            <a:extLst>
              <a:ext uri="{FF2B5EF4-FFF2-40B4-BE49-F238E27FC236}">
                <a16:creationId xmlns:a16="http://schemas.microsoft.com/office/drawing/2014/main" id="{303A71E1-70BC-6AD2-BED0-1880701109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4358" y="1296511"/>
            <a:ext cx="4516926" cy="422132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0EF90C0-71CD-DA68-8FF2-5104640A5C07}"/>
              </a:ext>
            </a:extLst>
          </p:cNvPr>
          <p:cNvSpPr txBox="1"/>
          <p:nvPr/>
        </p:nvSpPr>
        <p:spPr>
          <a:xfrm>
            <a:off x="7716982" y="4738254"/>
            <a:ext cx="2355272" cy="789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50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FAAFF-7138-49D9-58FA-AF62532C43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036F1-EAE2-A900-F1E0-4C43CAC51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273" y="0"/>
            <a:ext cx="9020294" cy="647081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u="sng" dirty="0">
                <a:latin typeface="Comic Sans MS" panose="030F0702030302020204" pitchFamily="66" charset="0"/>
              </a:rPr>
              <a:t>Letter Formation / Handwriting Resources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66947C-2C7C-67DC-3906-B9A999A4DB3F}"/>
              </a:ext>
            </a:extLst>
          </p:cNvPr>
          <p:cNvSpPr txBox="1"/>
          <p:nvPr/>
        </p:nvSpPr>
        <p:spPr>
          <a:xfrm>
            <a:off x="7716982" y="4738254"/>
            <a:ext cx="2355272" cy="789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7F66820D-7CB6-6607-4A6D-004667FD32D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79425" y="864263"/>
            <a:ext cx="8435541" cy="5781132"/>
          </a:xfrm>
        </p:spPr>
      </p:pic>
    </p:spTree>
    <p:extLst>
      <p:ext uri="{BB962C8B-B14F-4D97-AF65-F5344CB8AC3E}">
        <p14:creationId xmlns:p14="http://schemas.microsoft.com/office/powerpoint/2010/main" val="853393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9BB3F7-A09A-0F25-0265-3B10A17B8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D9067-9FEC-FC70-10E3-FD491E5E4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273" y="0"/>
            <a:ext cx="9020294" cy="647081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u="sng" dirty="0">
                <a:latin typeface="Comic Sans MS" panose="030F0702030302020204" pitchFamily="66" charset="0"/>
              </a:rPr>
              <a:t>Letter Formation / Handwriting Resources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CBD06C-9A40-786B-C7FD-5CF30B9417FF}"/>
              </a:ext>
            </a:extLst>
          </p:cNvPr>
          <p:cNvSpPr txBox="1"/>
          <p:nvPr/>
        </p:nvSpPr>
        <p:spPr>
          <a:xfrm>
            <a:off x="7716982" y="4738254"/>
            <a:ext cx="2355272" cy="789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F684FB-34CC-4146-6F3F-7D92BA4EB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955" y="647081"/>
            <a:ext cx="8764612" cy="594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5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15F4E3-4B12-3BB9-D59E-0E9557BD7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00A0B-DEEE-8842-8901-8D0E70108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273" y="0"/>
            <a:ext cx="9020294" cy="647081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u="sng" dirty="0">
                <a:latin typeface="Comic Sans MS" panose="030F0702030302020204" pitchFamily="66" charset="0"/>
              </a:rPr>
              <a:t>Letter Formation / Handwriting Resources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2CCF64-7B64-CC29-A298-3949C1627366}"/>
              </a:ext>
            </a:extLst>
          </p:cNvPr>
          <p:cNvSpPr txBox="1"/>
          <p:nvPr/>
        </p:nvSpPr>
        <p:spPr>
          <a:xfrm>
            <a:off x="7716982" y="4738254"/>
            <a:ext cx="2355272" cy="789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A52C5D-8AF5-2434-177F-E2E2BA61A3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331" y="647081"/>
            <a:ext cx="8840807" cy="615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40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8E8A98-E8B8-D6E9-70DB-B8EDDBD54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98E0F-55A5-F8B4-7C09-3EFC01A54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273" y="0"/>
            <a:ext cx="9020294" cy="647081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u="sng" dirty="0">
                <a:latin typeface="Comic Sans MS" panose="030F0702030302020204" pitchFamily="66" charset="0"/>
              </a:rPr>
              <a:t>Letter Formation / Handwriting Resources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62B128-DE25-C00D-7D74-DF66FCBF4DB5}"/>
              </a:ext>
            </a:extLst>
          </p:cNvPr>
          <p:cNvSpPr txBox="1"/>
          <p:nvPr/>
        </p:nvSpPr>
        <p:spPr>
          <a:xfrm>
            <a:off x="7716982" y="4738254"/>
            <a:ext cx="2355272" cy="789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B9B21E-F943-9DD6-E5DC-F7033B313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763" y="647081"/>
            <a:ext cx="9020293" cy="612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24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80" y="3925"/>
            <a:ext cx="1742662" cy="626958"/>
          </a:xfrm>
        </p:spPr>
        <p:txBody>
          <a:bodyPr rtlCol="0">
            <a:normAutofit/>
          </a:bodyPr>
          <a:lstStyle/>
          <a:p>
            <a:r>
              <a:rPr lang="en-gb" u="sng" dirty="0">
                <a:latin typeface="Comic Sans MS"/>
              </a:rPr>
              <a:t>Maths 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A7FA2ED-FDBE-D17E-D564-F6695D3255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8946" y="635663"/>
            <a:ext cx="11653776" cy="1793329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Arial"/>
                <a:ea typeface="+mn-lt"/>
                <a:cs typeface="+mn-lt"/>
              </a:rPr>
              <a:t>Today's focus is on capacity. We will be focusing on how much liquid is in a glass or container. This can also be done having lots of fun at home using things around the home to fill containers. Please watch these videos to introduce capacity concept: </a:t>
            </a:r>
          </a:p>
          <a:p>
            <a:pPr marL="0" indent="0">
              <a:buNone/>
            </a:pPr>
            <a:r>
              <a:rPr lang="en-US" dirty="0">
                <a:latin typeface="Arial"/>
                <a:ea typeface="+mn-lt"/>
                <a:cs typeface="+mn-lt"/>
                <a:hlinkClick r:id="rId2"/>
              </a:rPr>
              <a:t>https://www.youtube.com/watch?v=Ez7q6_RrMxU</a:t>
            </a:r>
            <a:r>
              <a:rPr lang="en-US" dirty="0">
                <a:latin typeface="Arial"/>
                <a:ea typeface="+mn-lt"/>
                <a:cs typeface="+mn-lt"/>
              </a:rPr>
              <a:t> </a:t>
            </a:r>
            <a:br>
              <a:rPr lang="en-US" dirty="0">
                <a:latin typeface="Arial"/>
                <a:ea typeface="+mn-lt"/>
                <a:cs typeface="+mn-lt"/>
              </a:rPr>
            </a:br>
            <a:r>
              <a:rPr lang="en-US" dirty="0">
                <a:latin typeface="Arial"/>
                <a:ea typeface="+mn-lt"/>
                <a:cs typeface="+mn-lt"/>
                <a:hlinkClick r:id="rId3"/>
              </a:rPr>
              <a:t>https://www.youtube.com/watch?v=3m8989ddAd0</a:t>
            </a:r>
            <a:endParaRPr lang="en-US" dirty="0">
              <a:solidFill>
                <a:schemeClr val="tx1">
                  <a:lumMod val="50000"/>
                </a:schemeClr>
              </a:solidFill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Arial"/>
                <a:cs typeface="Arial"/>
              </a:rPr>
              <a:t>Key words: </a:t>
            </a:r>
          </a:p>
          <a:p>
            <a:pPr marL="0" indent="0">
              <a:buNone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Arial"/>
                <a:ea typeface="Calibri"/>
                <a:cs typeface="Arial"/>
              </a:rPr>
              <a:t>  </a:t>
            </a:r>
          </a:p>
          <a:p>
            <a:pPr marL="0" indent="0">
              <a:buNone/>
            </a:pPr>
            <a:endParaRPr lang="en-US" dirty="0">
              <a:solidFill>
                <a:schemeClr val="tx1">
                  <a:lumMod val="50000"/>
                </a:schemeClr>
              </a:solidFill>
              <a:latin typeface="Segoe Print"/>
              <a:ea typeface="Calibri"/>
              <a:cs typeface="Calibri"/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9" name="Picture 8" descr="A cartoon characters and drinks&#10;&#10;Description automatically generated">
            <a:extLst>
              <a:ext uri="{FF2B5EF4-FFF2-40B4-BE49-F238E27FC236}">
                <a16:creationId xmlns:a16="http://schemas.microsoft.com/office/drawing/2014/main" id="{DC22D455-3066-5C72-973A-CFF947AD70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8850" y="1717675"/>
            <a:ext cx="7734300" cy="443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80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</p:cNvPr>
          <p:cNvSpPr/>
          <p:nvPr/>
        </p:nvSpPr>
        <p:spPr>
          <a:xfrm>
            <a:off x="5621867" y="5528734"/>
            <a:ext cx="922866" cy="5926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9001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The Cafe Is Open</a:t>
            </a:r>
          </a:p>
        </p:txBody>
      </p:sp>
      <p:sp>
        <p:nvSpPr>
          <p:cNvPr id="5" name="Rectangle 4"/>
          <p:cNvSpPr/>
          <p:nvPr/>
        </p:nvSpPr>
        <p:spPr>
          <a:xfrm>
            <a:off x="2279650" y="1513947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Monsters just love milkshakes! They drink them all day long. Let’s see which milkshakes the monsters have been drinking at the cafe today.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2279651" y="2292263"/>
            <a:ext cx="3413343" cy="1089764"/>
          </a:xfrm>
          <a:prstGeom prst="wedgeRoundRect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Yum </a:t>
            </a:r>
            <a:r>
              <a:rPr lang="en-US" dirty="0" err="1">
                <a:solidFill>
                  <a:schemeClr val="tx1"/>
                </a:solidFill>
                <a:latin typeface="Twinkl" pitchFamily="2" charset="77"/>
              </a:rPr>
              <a:t>yum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! Which delicious milkshake shall I order today?</a:t>
            </a:r>
          </a:p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Which one would you order?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289" y="3712819"/>
            <a:ext cx="2874538" cy="3061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776" y="2957740"/>
            <a:ext cx="1301968" cy="22858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4260" y="2957739"/>
            <a:ext cx="1307987" cy="22858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4412" y="3503581"/>
            <a:ext cx="979562" cy="1739969"/>
          </a:xfrm>
          <a:prstGeom prst="rect">
            <a:avLst/>
          </a:prstGeom>
        </p:spPr>
      </p:pic>
      <p:sp>
        <p:nvSpPr>
          <p:cNvPr id="10" name="Rectangle 9">
            <a:hlinkClick r:id="rId6"/>
          </p:cNvPr>
          <p:cNvSpPr/>
          <p:nvPr/>
        </p:nvSpPr>
        <p:spPr>
          <a:xfrm>
            <a:off x="9711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1362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Milkshake Mix Up!</a:t>
            </a:r>
          </a:p>
        </p:txBody>
      </p:sp>
      <p:sp>
        <p:nvSpPr>
          <p:cNvPr id="5" name="Rectangle 4"/>
          <p:cNvSpPr/>
          <p:nvPr/>
        </p:nvSpPr>
        <p:spPr>
          <a:xfrm>
            <a:off x="2279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77"/>
              </a:rPr>
              <a:t>The monsters have mixed up their milkshakes. Can you help them to find which milkshake is theirs?</a:t>
            </a:r>
            <a:endParaRPr lang="en-GB" dirty="0"/>
          </a:p>
        </p:txBody>
      </p:sp>
      <p:sp>
        <p:nvSpPr>
          <p:cNvPr id="2" name="Rounded Rectangular Callout 1"/>
          <p:cNvSpPr/>
          <p:nvPr/>
        </p:nvSpPr>
        <p:spPr>
          <a:xfrm>
            <a:off x="2279651" y="2239910"/>
            <a:ext cx="3728667" cy="1072922"/>
          </a:xfrm>
          <a:prstGeom prst="wedgeRoundRectCallou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77"/>
              </a:rPr>
              <a:t>Hello! My favourite milkshake is chocolate. My milkshake is </a:t>
            </a:r>
            <a:r>
              <a:rPr lang="en-GB" b="1" dirty="0">
                <a:solidFill>
                  <a:schemeClr val="tx1"/>
                </a:solidFill>
                <a:latin typeface="Twinkl" pitchFamily="2" charset="77"/>
              </a:rPr>
              <a:t>full</a:t>
            </a:r>
            <a:r>
              <a:rPr lang="en-GB" dirty="0">
                <a:solidFill>
                  <a:schemeClr val="tx1"/>
                </a:solidFill>
                <a:latin typeface="Twinkl" pitchFamily="2" charset="77"/>
              </a:rPr>
              <a:t>. I wonder which one is mine.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279651" y="2239910"/>
            <a:ext cx="3728667" cy="1072922"/>
          </a:xfrm>
          <a:prstGeom prst="wedgeRoundRectCallou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</a:rPr>
              <a:t>Well done! You found my milkshake. My milkshake is</a:t>
            </a:r>
            <a:r>
              <a:rPr lang="en-US" b="1" dirty="0">
                <a:solidFill>
                  <a:schemeClr val="tx1"/>
                </a:solidFill>
              </a:rPr>
              <a:t> full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715" y="3484800"/>
            <a:ext cx="2501118" cy="3278995"/>
          </a:xfrm>
          <a:prstGeom prst="rect">
            <a:avLst/>
          </a:prstGeom>
        </p:spPr>
      </p:pic>
      <p:pic>
        <p:nvPicPr>
          <p:cNvPr id="4" name="Ful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318" y="2776371"/>
            <a:ext cx="1843819" cy="3386244"/>
          </a:xfrm>
          <a:prstGeom prst="rect">
            <a:avLst/>
          </a:prstGeom>
        </p:spPr>
      </p:pic>
      <p:pic>
        <p:nvPicPr>
          <p:cNvPr id="7" name="Empt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0692" y="2779983"/>
            <a:ext cx="1821658" cy="3345543"/>
          </a:xfrm>
          <a:prstGeom prst="rect">
            <a:avLst/>
          </a:prstGeom>
        </p:spPr>
      </p:pic>
      <p:sp>
        <p:nvSpPr>
          <p:cNvPr id="9" name="Rectangle 8">
            <a:hlinkClick r:id="rId5"/>
          </p:cNvPr>
          <p:cNvSpPr/>
          <p:nvPr/>
        </p:nvSpPr>
        <p:spPr>
          <a:xfrm>
            <a:off x="9711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123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6324601" y="778934"/>
            <a:ext cx="3676506" cy="1651001"/>
          </a:xfrm>
          <a:prstGeom prst="wedgeRoundRect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I love strawberry milkshakes so much that I have drunk all of mine!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empty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 Which glass is mine? 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6324602" y="814076"/>
            <a:ext cx="3543933" cy="1615858"/>
          </a:xfrm>
          <a:prstGeom prst="wedgeRoundRect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Great job!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empty.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 I need to buy another one!</a:t>
            </a:r>
            <a:endParaRPr lang="en-GB" dirty="0">
              <a:solidFill>
                <a:schemeClr val="tx1"/>
              </a:solidFill>
              <a:latin typeface="Twinkl" pitchFamily="2" charset="77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417" y="2813111"/>
            <a:ext cx="4382116" cy="3474955"/>
          </a:xfrm>
          <a:prstGeom prst="rect">
            <a:avLst/>
          </a:prstGeom>
        </p:spPr>
      </p:pic>
      <p:pic>
        <p:nvPicPr>
          <p:cNvPr id="8" name="Empt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356" y="2779351"/>
            <a:ext cx="1842197" cy="3383265"/>
          </a:xfrm>
          <a:prstGeom prst="rect">
            <a:avLst/>
          </a:prstGeom>
        </p:spPr>
      </p:pic>
      <p:pic>
        <p:nvPicPr>
          <p:cNvPr id="10" name="Ful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50" y="2780264"/>
            <a:ext cx="1841699" cy="3382351"/>
          </a:xfrm>
          <a:prstGeom prst="rect">
            <a:avLst/>
          </a:prstGeom>
        </p:spPr>
      </p:pic>
      <p:sp>
        <p:nvSpPr>
          <p:cNvPr id="12" name="Rectangle 11">
            <a:hlinkClick r:id="rId5"/>
          </p:cNvPr>
          <p:cNvSpPr/>
          <p:nvPr/>
        </p:nvSpPr>
        <p:spPr>
          <a:xfrm>
            <a:off x="9711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87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5945717" y="517858"/>
            <a:ext cx="4171951" cy="1488743"/>
          </a:xfrm>
          <a:prstGeom prst="wedgeRoundRectCallout">
            <a:avLst>
              <a:gd name="adj1" fmla="val -58377"/>
              <a:gd name="adj2" fmla="val -21669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I’m not sure which milkshake is mine. I have drunk some of my milkshake.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half full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</a:t>
            </a:r>
          </a:p>
          <a:p>
            <a:r>
              <a:rPr lang="en-US" dirty="0">
                <a:latin typeface="Twinkl" pitchFamily="2" charset="77"/>
              </a:rPr>
              <a:t>Can you find it?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5953162" y="517858"/>
            <a:ext cx="4171951" cy="1488743"/>
          </a:xfrm>
          <a:prstGeom prst="wedgeRoundRectCallout">
            <a:avLst>
              <a:gd name="adj1" fmla="val -63059"/>
              <a:gd name="adj2" fmla="val -31338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Thank you for finding my milkshake.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half full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</a:t>
            </a:r>
            <a:endParaRPr lang="en-GB" dirty="0">
              <a:solidFill>
                <a:schemeClr val="tx1"/>
              </a:solidFill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213" y="225640"/>
            <a:ext cx="4083921" cy="2769496"/>
          </a:xfrm>
          <a:prstGeom prst="rect">
            <a:avLst/>
          </a:prstGeom>
        </p:spPr>
      </p:pic>
      <p:pic>
        <p:nvPicPr>
          <p:cNvPr id="5" name="Ful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121" y="2776371"/>
            <a:ext cx="1843819" cy="3386244"/>
          </a:xfrm>
          <a:prstGeom prst="rect">
            <a:avLst/>
          </a:prstGeom>
        </p:spPr>
      </p:pic>
      <p:pic>
        <p:nvPicPr>
          <p:cNvPr id="7" name="Empt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161" y="2817073"/>
            <a:ext cx="1821658" cy="3345543"/>
          </a:xfrm>
          <a:prstGeom prst="rect">
            <a:avLst/>
          </a:prstGeom>
        </p:spPr>
      </p:pic>
      <p:pic>
        <p:nvPicPr>
          <p:cNvPr id="4" name="Hal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042" y="2817073"/>
            <a:ext cx="1821657" cy="3345543"/>
          </a:xfrm>
          <a:prstGeom prst="rect">
            <a:avLst/>
          </a:prstGeom>
        </p:spPr>
      </p:pic>
      <p:sp>
        <p:nvSpPr>
          <p:cNvPr id="8" name="Rectangle 7">
            <a:hlinkClick r:id="rId6"/>
          </p:cNvPr>
          <p:cNvSpPr/>
          <p:nvPr/>
        </p:nvSpPr>
        <p:spPr>
          <a:xfrm>
            <a:off x="9711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979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4048991" y="602524"/>
            <a:ext cx="4078817" cy="1183943"/>
          </a:xfrm>
          <a:prstGeom prst="wedgeRoundRectCallout">
            <a:avLst>
              <a:gd name="adj1" fmla="val -59027"/>
              <a:gd name="adj2" fmla="val -18309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I have nearly finished my milkshake.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nearly empty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 I wonder which one is mine. 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048990" y="602524"/>
            <a:ext cx="4078816" cy="1183943"/>
          </a:xfrm>
          <a:prstGeom prst="wedgeRoundRectCallout">
            <a:avLst>
              <a:gd name="adj1" fmla="val -61065"/>
              <a:gd name="adj2" fmla="val -19739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Yes, that’s my milkshake.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nearly empty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</a:t>
            </a:r>
            <a:endParaRPr lang="en-GB" dirty="0">
              <a:solidFill>
                <a:schemeClr val="tx1"/>
              </a:solidFill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003" y="253132"/>
            <a:ext cx="2137331" cy="28858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082" y="2818557"/>
            <a:ext cx="1857730" cy="34117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510" y="2818557"/>
            <a:ext cx="1857730" cy="3411792"/>
          </a:xfrm>
          <a:prstGeom prst="rect">
            <a:avLst/>
          </a:prstGeom>
        </p:spPr>
      </p:pic>
      <p:pic>
        <p:nvPicPr>
          <p:cNvPr id="8" name="nearly empt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3938" y="2816899"/>
            <a:ext cx="1858632" cy="34134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571" y="2821919"/>
            <a:ext cx="1855899" cy="3408431"/>
          </a:xfrm>
          <a:prstGeom prst="rect">
            <a:avLst/>
          </a:prstGeom>
        </p:spPr>
      </p:pic>
      <p:sp>
        <p:nvSpPr>
          <p:cNvPr id="10" name="Rectangle 9">
            <a:hlinkClick r:id="rId7"/>
          </p:cNvPr>
          <p:cNvSpPr/>
          <p:nvPr/>
        </p:nvSpPr>
        <p:spPr>
          <a:xfrm>
            <a:off x="9711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843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4015316" y="599625"/>
            <a:ext cx="3528484" cy="1110643"/>
          </a:xfrm>
          <a:prstGeom prst="wedgeRoundRectCallout">
            <a:avLst>
              <a:gd name="adj1" fmla="val 59551"/>
              <a:gd name="adj2" fmla="val 39630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I drink my milkshake very slowly.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nearly full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 Which milkshake is mine? 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015317" y="599625"/>
            <a:ext cx="3392079" cy="1110643"/>
          </a:xfrm>
          <a:prstGeom prst="wedgeRoundRectCallout">
            <a:avLst>
              <a:gd name="adj1" fmla="val 63988"/>
              <a:gd name="adj2" fmla="val 25909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Super! I have only had a little bit of my drink. My milkshake is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nearly full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018" y="255141"/>
            <a:ext cx="2464582" cy="312495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865" y="3547534"/>
            <a:ext cx="1406599" cy="25832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6679" y="3547534"/>
            <a:ext cx="1406598" cy="25832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772" y="2743200"/>
            <a:ext cx="1406598" cy="25832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071" y="2743201"/>
            <a:ext cx="1390484" cy="25536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278" y="3547534"/>
            <a:ext cx="1390484" cy="2553677"/>
          </a:xfrm>
          <a:prstGeom prst="rect">
            <a:avLst/>
          </a:prstGeom>
        </p:spPr>
      </p:pic>
      <p:sp>
        <p:nvSpPr>
          <p:cNvPr id="10" name="Rectangle 9">
            <a:hlinkClick r:id="rId8"/>
          </p:cNvPr>
          <p:cNvSpPr/>
          <p:nvPr/>
        </p:nvSpPr>
        <p:spPr>
          <a:xfrm>
            <a:off x="9711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79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3623706" y="1362901"/>
            <a:ext cx="2212451" cy="1236366"/>
          </a:xfrm>
          <a:prstGeom prst="wedgeRoundRectCallout">
            <a:avLst>
              <a:gd name="adj1" fmla="val -61397"/>
              <a:gd name="adj2" fmla="val 20727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My milkshake has the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most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 Which one is mine? 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6344840" y="1362901"/>
            <a:ext cx="2213482" cy="1236366"/>
          </a:xfrm>
          <a:prstGeom prst="wedgeRoundRectCallout">
            <a:avLst>
              <a:gd name="adj1" fmla="val 60640"/>
              <a:gd name="adj2" fmla="val -9404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My milkshake has the </a:t>
            </a:r>
            <a:r>
              <a:rPr lang="en-US" b="1" dirty="0">
                <a:solidFill>
                  <a:schemeClr val="tx1"/>
                </a:solidFill>
                <a:latin typeface="Twinkl" pitchFamily="2" charset="77"/>
              </a:rPr>
              <a:t>least</a:t>
            </a:r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. Which one is mine? </a:t>
            </a:r>
          </a:p>
        </p:txBody>
      </p:sp>
      <p:sp>
        <p:nvSpPr>
          <p:cNvPr id="4" name="Title 20"/>
          <p:cNvSpPr>
            <a:spLocks noGrp="1"/>
          </p:cNvSpPr>
          <p:nvPr>
            <p:ph type="title"/>
          </p:nvPr>
        </p:nvSpPr>
        <p:spPr>
          <a:xfrm>
            <a:off x="1981199" y="478895"/>
            <a:ext cx="8220075" cy="994306"/>
          </a:xfrm>
        </p:spPr>
        <p:txBody>
          <a:bodyPr/>
          <a:lstStyle/>
          <a:p>
            <a:r>
              <a:rPr lang="en-US" sz="3200" dirty="0">
                <a:latin typeface="Twinkl" pitchFamily="2" charset="77"/>
              </a:rPr>
              <a:t>Oh no! They have mixed them up again.</a:t>
            </a:r>
            <a:endParaRPr lang="en-GB" sz="3200" dirty="0">
              <a:latin typeface="+mn-lt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3012151" y="5469465"/>
            <a:ext cx="5185712" cy="752258"/>
          </a:xfrm>
          <a:prstGeom prst="wedgeRoundRectCallout">
            <a:avLst>
              <a:gd name="adj1" fmla="val 53797"/>
              <a:gd name="adj2" fmla="val -19799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Talk about which milkshake has the </a:t>
            </a:r>
            <a:r>
              <a:rPr lang="en-US" b="1" dirty="0"/>
              <a:t>most</a:t>
            </a:r>
            <a:r>
              <a:rPr lang="en-US" dirty="0"/>
              <a:t> and the </a:t>
            </a:r>
            <a:r>
              <a:rPr lang="en-US" b="1" dirty="0"/>
              <a:t>least</a:t>
            </a:r>
            <a:r>
              <a:rPr lang="en-US" dirty="0"/>
              <a:t>. When you are ready, click on me</a:t>
            </a:r>
            <a:endParaRPr lang="en-US" dirty="0"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376" y="1514325"/>
            <a:ext cx="1655122" cy="21698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863" y="1643625"/>
            <a:ext cx="2313736" cy="18347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9060" y="4354650"/>
            <a:ext cx="1651342" cy="22296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149" y="2709383"/>
            <a:ext cx="1408865" cy="25874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689" y="2707487"/>
            <a:ext cx="1409853" cy="2589248"/>
          </a:xfrm>
          <a:prstGeom prst="rect">
            <a:avLst/>
          </a:prstGeom>
        </p:spPr>
      </p:pic>
      <p:sp>
        <p:nvSpPr>
          <p:cNvPr id="11" name="Rectangle 10">
            <a:hlinkClick r:id="rId7"/>
          </p:cNvPr>
          <p:cNvSpPr/>
          <p:nvPr/>
        </p:nvSpPr>
        <p:spPr>
          <a:xfrm>
            <a:off x="9711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180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L 0.29722 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61" y="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6 L -0.29739 -0.00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>
            <a:spLocks noGrp="1"/>
          </p:cNvSpPr>
          <p:nvPr>
            <p:ph type="title"/>
          </p:nvPr>
        </p:nvSpPr>
        <p:spPr>
          <a:xfrm>
            <a:off x="1981199" y="478895"/>
            <a:ext cx="8220075" cy="994306"/>
          </a:xfrm>
        </p:spPr>
        <p:txBody>
          <a:bodyPr/>
          <a:lstStyle/>
          <a:p>
            <a:r>
              <a:rPr lang="en-US" sz="3200" dirty="0">
                <a:latin typeface="Twinkl" pitchFamily="2" charset="77"/>
              </a:rPr>
              <a:t>Thank you for helping the monsters with their milkshake mix up.</a:t>
            </a:r>
            <a:endParaRPr lang="en-GB" sz="3200" dirty="0">
              <a:latin typeface="+mn-lt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394560" y="3698426"/>
            <a:ext cx="1402915" cy="50104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full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97683" y="3698426"/>
            <a:ext cx="1402915" cy="50104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nearly full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400806" y="3698426"/>
            <a:ext cx="1402915" cy="501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half full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903929" y="3698426"/>
            <a:ext cx="1402915" cy="50104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nearly empty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407052" y="3698426"/>
            <a:ext cx="1402915" cy="50104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empty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662" y="1853614"/>
            <a:ext cx="1344707" cy="17629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369" y="2328903"/>
            <a:ext cx="1541540" cy="12224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741" y="2442023"/>
            <a:ext cx="1507042" cy="10219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8460" y="1912833"/>
            <a:ext cx="1213520" cy="163848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7051" y="1961830"/>
            <a:ext cx="1305032" cy="16547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233" y="4375933"/>
            <a:ext cx="859567" cy="15786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782" y="4398241"/>
            <a:ext cx="834907" cy="1533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172" y="4375259"/>
            <a:ext cx="859934" cy="15793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057" y="4399303"/>
            <a:ext cx="834329" cy="153227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6745" y="4398241"/>
            <a:ext cx="831848" cy="1527720"/>
          </a:xfrm>
          <a:prstGeom prst="rect">
            <a:avLst/>
          </a:prstGeom>
        </p:spPr>
      </p:pic>
      <p:sp>
        <p:nvSpPr>
          <p:cNvPr id="22" name="Rectangle 21">
            <a:hlinkClick r:id="rId12"/>
          </p:cNvPr>
          <p:cNvSpPr/>
          <p:nvPr/>
        </p:nvSpPr>
        <p:spPr>
          <a:xfrm>
            <a:off x="9711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5488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80" y="3925"/>
            <a:ext cx="1742662" cy="626958"/>
          </a:xfrm>
        </p:spPr>
        <p:txBody>
          <a:bodyPr rtlCol="0"/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Maths </a:t>
            </a: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A7FA2ED-FDBE-D17E-D564-F6695D3255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8946" y="635663"/>
            <a:ext cx="11653776" cy="17933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Arial"/>
                <a:cs typeface="Arial"/>
              </a:rPr>
              <a:t>Check your knowledge by playing this interactive capacity game! 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latin typeface="Arial"/>
                <a:ea typeface="+mn-lt"/>
                <a:cs typeface="+mn-lt"/>
                <a:hlinkClick r:id="rId2"/>
              </a:rPr>
              <a:t>https://kids.classroomsecrets.co.uk/resource/reception-identifying-capacity-game/</a:t>
            </a:r>
            <a:endParaRPr lang="en-US" dirty="0">
              <a:solidFill>
                <a:srgbClr val="FF0000"/>
              </a:solidFill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50000"/>
                </a:schemeClr>
              </a:solidFill>
              <a:latin typeface="Arial"/>
              <a:ea typeface="Calibri"/>
              <a:cs typeface="Arial"/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50000"/>
                </a:schemeClr>
              </a:solidFill>
              <a:latin typeface="Segoe Print"/>
              <a:ea typeface="Calibri"/>
              <a:cs typeface="Calibri"/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7" name="Picture 6"/>
          <p:cNvPicPr/>
          <p:nvPr/>
        </p:nvPicPr>
        <p:blipFill rotWithShape="1">
          <a:blip r:embed="rId3"/>
          <a:srcRect l="24928" t="17308" r="5772" b="-1"/>
          <a:stretch/>
        </p:blipFill>
        <p:spPr bwMode="auto">
          <a:xfrm>
            <a:off x="0" y="1956521"/>
            <a:ext cx="6528165" cy="45181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/>
          <p:nvPr/>
        </p:nvPicPr>
        <p:blipFill rotWithShape="1">
          <a:blip r:embed="rId4"/>
          <a:srcRect l="23266" t="17611" r="5273" b="43826"/>
          <a:stretch/>
        </p:blipFill>
        <p:spPr bwMode="auto">
          <a:xfrm>
            <a:off x="5781962" y="1956521"/>
            <a:ext cx="6410037" cy="184481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5875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999" y="214726"/>
            <a:ext cx="6234954" cy="775252"/>
          </a:xfrm>
        </p:spPr>
        <p:txBody>
          <a:bodyPr rtlCol="0">
            <a:normAutofit/>
          </a:bodyPr>
          <a:lstStyle/>
          <a:p>
            <a:pPr rtl="0"/>
            <a:r>
              <a:rPr lang="en-gb" u="sng" dirty="0">
                <a:latin typeface="Comic Sans MS" panose="030F0702030302020204" pitchFamily="66" charset="0"/>
              </a:rPr>
              <a:t>Understanding the World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7E66DAE-3C5E-5475-DB20-3FFE4535C0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245" y="1588174"/>
            <a:ext cx="7075132" cy="526982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ECCB87A-E1CA-9D0F-9425-AAC9A7A7D6FD}"/>
              </a:ext>
            </a:extLst>
          </p:cNvPr>
          <p:cNvSpPr txBox="1"/>
          <p:nvPr/>
        </p:nvSpPr>
        <p:spPr>
          <a:xfrm>
            <a:off x="542925" y="1157288"/>
            <a:ext cx="89725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Today, we are learning about the season of Winter!</a:t>
            </a:r>
          </a:p>
        </p:txBody>
      </p:sp>
    </p:spTree>
    <p:extLst>
      <p:ext uri="{BB962C8B-B14F-4D97-AF65-F5344CB8AC3E}">
        <p14:creationId xmlns:p14="http://schemas.microsoft.com/office/powerpoint/2010/main" val="357681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32A829-C824-C405-2ED8-A2E4387C9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9B18A-B7DC-DCDF-1E49-903964675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214726"/>
            <a:ext cx="6234954" cy="775252"/>
          </a:xfrm>
        </p:spPr>
        <p:txBody>
          <a:bodyPr rtlCol="0">
            <a:normAutofit/>
          </a:bodyPr>
          <a:lstStyle/>
          <a:p>
            <a:pPr rtl="0"/>
            <a:r>
              <a:rPr lang="en-gb" u="sng" dirty="0">
                <a:latin typeface="Comic Sans MS" panose="030F0702030302020204" pitchFamily="66" charset="0"/>
              </a:rPr>
              <a:t>Understanding the World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13D958D-7A41-59FB-6529-6494E8C25D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694" b="5553"/>
          <a:stretch/>
        </p:blipFill>
        <p:spPr>
          <a:xfrm>
            <a:off x="542925" y="1588175"/>
            <a:ext cx="7215631" cy="49001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CADA06-31CF-CA19-0CD4-2A974FEDF861}"/>
              </a:ext>
            </a:extLst>
          </p:cNvPr>
          <p:cNvSpPr txBox="1"/>
          <p:nvPr/>
        </p:nvSpPr>
        <p:spPr>
          <a:xfrm>
            <a:off x="542925" y="1157288"/>
            <a:ext cx="89725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Talk to your grown up and answer the following questions: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53EEBE-E1F7-6780-78E3-7946500F98B4}"/>
              </a:ext>
            </a:extLst>
          </p:cNvPr>
          <p:cNvSpPr txBox="1"/>
          <p:nvPr/>
        </p:nvSpPr>
        <p:spPr>
          <a:xfrm>
            <a:off x="8472488" y="1588175"/>
            <a:ext cx="302895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2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Then, watch the following short video from BBC Bitesize all about Winter: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https://www.bbc.co.uk/bitesize/articles/zmgf3j6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2973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F739F3-AA65-9BCA-2887-8D5D1B8A89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94E78-9CF6-ACEC-F057-A22BD0C2C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214726"/>
            <a:ext cx="6234954" cy="775252"/>
          </a:xfrm>
        </p:spPr>
        <p:txBody>
          <a:bodyPr rtlCol="0">
            <a:normAutofit/>
          </a:bodyPr>
          <a:lstStyle/>
          <a:p>
            <a:pPr rtl="0"/>
            <a:r>
              <a:rPr lang="en-gb" u="sng" dirty="0">
                <a:latin typeface="Comic Sans MS" panose="030F0702030302020204" pitchFamily="66" charset="0"/>
              </a:rPr>
              <a:t>Understanding the World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68EA71-DF36-8A50-3A64-5E98EA3F6DDA}"/>
              </a:ext>
            </a:extLst>
          </p:cNvPr>
          <p:cNvSpPr txBox="1"/>
          <p:nvPr/>
        </p:nvSpPr>
        <p:spPr>
          <a:xfrm>
            <a:off x="338977" y="1261441"/>
            <a:ext cx="7972425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Choose one of the following “Winter” themed activities:</a:t>
            </a:r>
          </a:p>
          <a:p>
            <a:r>
              <a:rPr lang="en-GB" sz="2600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600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Create a winter picture or piece of artwork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GB" sz="2600" dirty="0">
              <a:solidFill>
                <a:schemeClr val="tx1">
                  <a:lumMod val="50000"/>
                </a:schemeClr>
              </a:solidFill>
              <a:latin typeface="Comic Sans MS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600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Make or create a snowman! What does he need to keep warm outside?</a:t>
            </a:r>
          </a:p>
          <a:p>
            <a:endParaRPr lang="en-GB" sz="2600" dirty="0">
              <a:solidFill>
                <a:schemeClr val="tx1">
                  <a:lumMod val="50000"/>
                </a:schemeClr>
              </a:solidFill>
              <a:latin typeface="Comic Sans MS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600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Go on a Winter Scavenger Hunt in your garden – What signs of Winter can you see? Collect items, draw pictures or take photographs. </a:t>
            </a:r>
          </a:p>
          <a:p>
            <a:endParaRPr lang="en-GB" sz="2600" dirty="0">
              <a:solidFill>
                <a:schemeClr val="tx1">
                  <a:lumMod val="50000"/>
                </a:schemeClr>
              </a:solidFill>
              <a:latin typeface="Comic Sans MS"/>
            </a:endParaRPr>
          </a:p>
          <a:p>
            <a:r>
              <a:rPr lang="en-GB" sz="2600" dirty="0">
                <a:solidFill>
                  <a:schemeClr val="tx1">
                    <a:lumMod val="50000"/>
                  </a:schemeClr>
                </a:solidFill>
                <a:latin typeface="Comic Sans MS"/>
              </a:rPr>
              <a:t>Have fun!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GB" sz="2800" dirty="0">
              <a:solidFill>
                <a:schemeClr val="tx1">
                  <a:lumMod val="50000"/>
                </a:schemeClr>
              </a:solidFill>
              <a:latin typeface="Comic Sans MS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GB" sz="2800" dirty="0">
              <a:solidFill>
                <a:schemeClr val="tx1">
                  <a:lumMod val="50000"/>
                </a:schemeClr>
              </a:solidFill>
              <a:latin typeface="Comic Sans MS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GB" sz="2000" dirty="0">
              <a:solidFill>
                <a:schemeClr val="tx1">
                  <a:lumMod val="50000"/>
                </a:schemeClr>
              </a:solidFill>
              <a:latin typeface="Comic Sans MS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GB" sz="2200" dirty="0">
              <a:solidFill>
                <a:schemeClr val="tx1">
                  <a:lumMod val="50000"/>
                </a:schemeClr>
              </a:solidFill>
              <a:latin typeface="Comic Sans M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F3F7E7-15C3-3026-9F7E-D21A0545A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5350" y="989978"/>
            <a:ext cx="3496141" cy="5234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60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7674917-2e0f-4ca3-ab28-3b285b3acd6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BDFCE02D11AB4FABEAD84D0F2531CC" ma:contentTypeVersion="11" ma:contentTypeDescription="Create a new document." ma:contentTypeScope="" ma:versionID="e3aa5bc3f99992402ec3cf9c826240ff">
  <xsd:schema xmlns:xsd="http://www.w3.org/2001/XMLSchema" xmlns:xs="http://www.w3.org/2001/XMLSchema" xmlns:p="http://schemas.microsoft.com/office/2006/metadata/properties" xmlns:ns3="67674917-2e0f-4ca3-ab28-3b285b3acd65" xmlns:ns4="ecb0cb03-25a4-4a15-bd56-12788b1553ba" targetNamespace="http://schemas.microsoft.com/office/2006/metadata/properties" ma:root="true" ma:fieldsID="f0662799f892acc607541c9f3969423f" ns3:_="" ns4:_="">
    <xsd:import namespace="67674917-2e0f-4ca3-ab28-3b285b3acd65"/>
    <xsd:import namespace="ecb0cb03-25a4-4a15-bd56-12788b1553b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SearchPropertie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674917-2e0f-4ca3-ab28-3b285b3acd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0cb03-25a4-4a15-bd56-12788b1553ba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5860F2A-08BB-4B34-BE56-A177A808E917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67674917-2e0f-4ca3-ab28-3b285b3acd65"/>
    <ds:schemaRef ds:uri="http://schemas.microsoft.com/office/2006/documentManagement/types"/>
    <ds:schemaRef ds:uri="http://schemas.openxmlformats.org/package/2006/metadata/core-properties"/>
    <ds:schemaRef ds:uri="ecb0cb03-25a4-4a15-bd56-12788b1553b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C047367-DF30-4F99-B1F7-83F2A455BC26}">
  <ds:schemaRefs>
    <ds:schemaRef ds:uri="67674917-2e0f-4ca3-ab28-3b285b3acd65"/>
    <ds:schemaRef ds:uri="ecb0cb03-25a4-4a15-bd56-12788b1553b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14CDE1A7-488C-40EB-9D20-2CC8FCEDDBB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tf03431377_win32</Template>
  <TotalTime>44</TotalTime>
  <Words>842</Words>
  <Application>Microsoft Office PowerPoint</Application>
  <PresentationFormat>Widescreen</PresentationFormat>
  <Paragraphs>72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Comic Sans MS</vt:lpstr>
      <vt:lpstr>Segoe Print</vt:lpstr>
      <vt:lpstr>Twinkl</vt:lpstr>
      <vt:lpstr>Wingdings</vt:lpstr>
      <vt:lpstr>Nature Illustration 16x9</vt:lpstr>
      <vt:lpstr> Tuesday 7th January 2025</vt:lpstr>
      <vt:lpstr>Phonics and Reading</vt:lpstr>
      <vt:lpstr>Phonics and Writing</vt:lpstr>
      <vt:lpstr>Phonics Resources – Sound mats</vt:lpstr>
      <vt:lpstr>Letter Formation / Handwriting Resources</vt:lpstr>
      <vt:lpstr>Letter Formation / Handwriting Resources</vt:lpstr>
      <vt:lpstr>Letter Formation / Handwriting Resources</vt:lpstr>
      <vt:lpstr>Letter Formation / Handwriting Resources</vt:lpstr>
      <vt:lpstr>Maths </vt:lpstr>
      <vt:lpstr>PowerPoint Presentation</vt:lpstr>
      <vt:lpstr>The Cafe Is Open</vt:lpstr>
      <vt:lpstr>Milkshake Mix Up!</vt:lpstr>
      <vt:lpstr>PowerPoint Presentation</vt:lpstr>
      <vt:lpstr>PowerPoint Presentation</vt:lpstr>
      <vt:lpstr>PowerPoint Presentation</vt:lpstr>
      <vt:lpstr>PowerPoint Presentation</vt:lpstr>
      <vt:lpstr>Oh no! They have mixed them up again.</vt:lpstr>
      <vt:lpstr>Thank you for helping the monsters with their milkshake mix up.</vt:lpstr>
      <vt:lpstr>Maths </vt:lpstr>
      <vt:lpstr>Understanding the World </vt:lpstr>
      <vt:lpstr>Understanding the World </vt:lpstr>
      <vt:lpstr>Understanding the World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Home</dc:creator>
  <cp:lastModifiedBy>Bethany Rushton</cp:lastModifiedBy>
  <cp:revision>59</cp:revision>
  <dcterms:created xsi:type="dcterms:W3CDTF">2021-01-06T11:54:53Z</dcterms:created>
  <dcterms:modified xsi:type="dcterms:W3CDTF">2025-01-07T10:02:44Z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0x01010055BDFCE02D11AB4FABEAD84D0F2531CC</vt:lpwstr>
  </property>
</Properties>
</file>