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0"/>
  </p:notesMasterIdLst>
  <p:handoutMasterIdLst>
    <p:handoutMasterId r:id="rId41"/>
  </p:handoutMasterIdLst>
  <p:sldIdLst>
    <p:sldId id="339" r:id="rId2"/>
    <p:sldId id="515" r:id="rId3"/>
    <p:sldId id="340" r:id="rId4"/>
    <p:sldId id="390" r:id="rId5"/>
    <p:sldId id="508" r:id="rId6"/>
    <p:sldId id="322" r:id="rId7"/>
    <p:sldId id="608" r:id="rId8"/>
    <p:sldId id="335" r:id="rId9"/>
    <p:sldId id="612" r:id="rId10"/>
    <p:sldId id="613" r:id="rId11"/>
    <p:sldId id="342" r:id="rId12"/>
    <p:sldId id="615" r:id="rId13"/>
    <p:sldId id="616" r:id="rId14"/>
    <p:sldId id="343" r:id="rId15"/>
    <p:sldId id="620" r:id="rId16"/>
    <p:sldId id="621" r:id="rId17"/>
    <p:sldId id="344" r:id="rId18"/>
    <p:sldId id="614" r:id="rId19"/>
    <p:sldId id="617" r:id="rId20"/>
    <p:sldId id="389" r:id="rId21"/>
    <p:sldId id="618" r:id="rId22"/>
    <p:sldId id="619" r:id="rId23"/>
    <p:sldId id="346" r:id="rId24"/>
    <p:sldId id="605" r:id="rId25"/>
    <p:sldId id="606" r:id="rId26"/>
    <p:sldId id="347" r:id="rId27"/>
    <p:sldId id="622" r:id="rId28"/>
    <p:sldId id="623" r:id="rId29"/>
    <p:sldId id="554" r:id="rId30"/>
    <p:sldId id="273" r:id="rId31"/>
    <p:sldId id="604" r:id="rId32"/>
    <p:sldId id="462" r:id="rId33"/>
    <p:sldId id="371" r:id="rId34"/>
    <p:sldId id="274" r:id="rId35"/>
    <p:sldId id="609" r:id="rId36"/>
    <p:sldId id="610" r:id="rId37"/>
    <p:sldId id="611" r:id="rId38"/>
    <p:sldId id="341" r:id="rId3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4" autoAdjust="0"/>
    <p:restoredTop sz="95012" autoAdjust="0"/>
  </p:normalViewPr>
  <p:slideViewPr>
    <p:cSldViewPr>
      <p:cViewPr>
        <p:scale>
          <a:sx n="70" d="100"/>
          <a:sy n="70" d="100"/>
        </p:scale>
        <p:origin x="-2814" y="-9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86D85F3-C793-4936-8749-4ABD6AF09596}" type="datetimeFigureOut">
              <a:rPr lang="en-GB" smtClean="0"/>
              <a:t>15/10/2021</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1E44FC7E-6958-4D04-AA26-20D28C8DE7FB}" type="slidenum">
              <a:rPr lang="en-GB" smtClean="0"/>
              <a:t>‹#›</a:t>
            </a:fld>
            <a:endParaRPr lang="en-GB"/>
          </a:p>
        </p:txBody>
      </p:sp>
    </p:spTree>
    <p:extLst>
      <p:ext uri="{BB962C8B-B14F-4D97-AF65-F5344CB8AC3E}">
        <p14:creationId xmlns:p14="http://schemas.microsoft.com/office/powerpoint/2010/main" val="541637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820A381-2AEE-4A65-97B2-033DE3ABE64E}" type="datetimeFigureOut">
              <a:rPr lang="en-GB" smtClean="0"/>
              <a:t>15/10/2021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3</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04A1329-C83A-4BCA-96BA-670F097D109E}" type="slidenum">
              <a:rPr lang="en-GB" altLang="en-US" smtClean="0">
                <a:latin typeface="Calibri" panose="020F0502020204030204" pitchFamily="34" charset="0"/>
              </a:rPr>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8121435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45E40ED-250D-470F-9222-74422C604CA7}" type="slidenum">
              <a:rPr lang="en-GB" altLang="en-US" smtClean="0"/>
              <a:pPr>
                <a:spcBef>
                  <a:spcPct val="0"/>
                </a:spcBef>
              </a:pPr>
              <a:t>36</a:t>
            </a:fld>
            <a:endParaRPr lang="en-GB" altLang="en-US" smtClean="0"/>
          </a:p>
        </p:txBody>
      </p:sp>
    </p:spTree>
    <p:extLst>
      <p:ext uri="{BB962C8B-B14F-4D97-AF65-F5344CB8AC3E}">
        <p14:creationId xmlns:p14="http://schemas.microsoft.com/office/powerpoint/2010/main" val="2898844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GO FORTH - MISSION</a:t>
            </a:r>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7E6A204-8AFD-467A-AAAA-2D91D9A58071}" type="slidenum">
              <a:rPr lang="en-GB" altLang="en-US" smtClean="0"/>
              <a:pPr>
                <a:spcBef>
                  <a:spcPct val="0"/>
                </a:spcBef>
              </a:pPr>
              <a:t>37</a:t>
            </a:fld>
            <a:endParaRPr lang="en-GB" altLang="en-US" smtClean="0"/>
          </a:p>
        </p:txBody>
      </p:sp>
    </p:spTree>
    <p:extLst>
      <p:ext uri="{BB962C8B-B14F-4D97-AF65-F5344CB8AC3E}">
        <p14:creationId xmlns:p14="http://schemas.microsoft.com/office/powerpoint/2010/main" val="1809329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15/10/2021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15/10/2021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15/10/2021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15/10/2021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a:xfrm>
            <a:off x="1371600" y="3886200"/>
            <a:ext cx="6400800" cy="1752600"/>
          </a:xfrm>
        </p:spPr>
        <p:txBody>
          <a:bodyPr>
            <a:normAutofit/>
          </a:bodyPr>
          <a:lstStyle/>
          <a:p>
            <a:r>
              <a:rPr lang="en-GB" sz="2600" b="1" dirty="0" smtClean="0">
                <a:solidFill>
                  <a:schemeClr val="tx2"/>
                </a:solidFill>
                <a:latin typeface="Curlz MT" panose="04040404050702020202" pitchFamily="82" charset="0"/>
              </a:rPr>
              <a:t>CELEBRATION ASSEMBLY </a:t>
            </a:r>
          </a:p>
          <a:p>
            <a:r>
              <a:rPr lang="en-GB" b="1" dirty="0" smtClean="0">
                <a:solidFill>
                  <a:schemeClr val="tx2"/>
                </a:solidFill>
                <a:latin typeface="Curlz MT" panose="04040404050702020202" pitchFamily="82" charset="0"/>
              </a:rPr>
              <a:t>FRIDAY 15</a:t>
            </a:r>
            <a:r>
              <a:rPr lang="en-GB" b="1" baseline="30000" dirty="0" smtClean="0">
                <a:solidFill>
                  <a:schemeClr val="tx2"/>
                </a:solidFill>
                <a:latin typeface="Curlz MT" panose="04040404050702020202" pitchFamily="82" charset="0"/>
              </a:rPr>
              <a:t>TH</a:t>
            </a:r>
            <a:r>
              <a:rPr lang="en-GB" b="1" dirty="0" smtClean="0">
                <a:solidFill>
                  <a:schemeClr val="tx2"/>
                </a:solidFill>
                <a:latin typeface="Curlz MT" panose="04040404050702020202" pitchFamily="82" charset="0"/>
              </a:rPr>
              <a:t> OCTOBER 2021</a:t>
            </a:r>
            <a:endParaRPr lang="en-GB" b="1" dirty="0">
              <a:solidFill>
                <a:schemeClr val="tx2"/>
              </a:solidFill>
              <a:latin typeface="Curlz MT" panose="04040404050702020202" pitchFamily="82"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7920880" cy="2103497"/>
          </a:xfrm>
          <a:prstGeom prst="rect">
            <a:avLst/>
          </a:prstGeom>
          <a:noFill/>
          <a:ln>
            <a:noFill/>
          </a:ln>
        </p:spPr>
      </p:pic>
      <p:pic>
        <p:nvPicPr>
          <p:cNvPr id="1026" name="Picture 2"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404663"/>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59" y="5369785"/>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5373216"/>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26" y="404664"/>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4" y="3724938"/>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782" y="3645571"/>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72483"/>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1920" y="5218176"/>
            <a:ext cx="1280160" cy="1639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451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normAutofit fontScale="90000"/>
          </a:bodyPr>
          <a:lstStyle/>
          <a:p>
            <a:r>
              <a:rPr lang="en-GB" altLang="en-US" b="1" dirty="0">
                <a:solidFill>
                  <a:schemeClr val="tx2"/>
                </a:solidFill>
              </a:rPr>
              <a:t>This is the day that the Lord has made!</a:t>
            </a:r>
            <a:endParaRPr lang="en-GB" altLang="en-US" b="1" dirty="0" smtClean="0">
              <a:solidFill>
                <a:schemeClr val="tx2"/>
              </a:solidFill>
            </a:endParaRPr>
          </a:p>
        </p:txBody>
      </p:sp>
      <p:sp>
        <p:nvSpPr>
          <p:cNvPr id="4099" name="Content Placeholder 2"/>
          <p:cNvSpPr>
            <a:spLocks noGrp="1"/>
          </p:cNvSpPr>
          <p:nvPr>
            <p:ph idx="1"/>
          </p:nvPr>
        </p:nvSpPr>
        <p:spPr/>
        <p:txBody>
          <a:bodyPr/>
          <a:lstStyle/>
          <a:p>
            <a:pPr marL="0" indent="0" algn="ctr">
              <a:buFont typeface="Arial" panose="020B0604020202020204" pitchFamily="34" charset="0"/>
              <a:buNone/>
            </a:pPr>
            <a:r>
              <a:rPr lang="en-GB" altLang="en-US" b="1" dirty="0" smtClean="0">
                <a:solidFill>
                  <a:schemeClr val="tx2"/>
                </a:solidFill>
              </a:rPr>
              <a:t> </a:t>
            </a:r>
          </a:p>
        </p:txBody>
      </p:sp>
      <p:pic>
        <p:nvPicPr>
          <p:cNvPr id="410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554288"/>
            <a:ext cx="8229600" cy="2617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61611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0483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Hail Mary</a:t>
            </a:r>
            <a:endParaRPr lang="en-GB" b="1" dirty="0">
              <a:solidFill>
                <a:schemeClr val="tx2"/>
              </a:solidFill>
            </a:endParaRP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dirty="0" smtClean="0">
                <a:solidFill>
                  <a:schemeClr val="tx2"/>
                </a:solidFill>
              </a:rPr>
              <a:t>Hail Mary, full of grace</a:t>
            </a:r>
          </a:p>
          <a:p>
            <a:pPr marL="0" indent="0" algn="ctr">
              <a:buNone/>
            </a:pPr>
            <a:r>
              <a:rPr lang="en-GB" b="1" dirty="0" smtClean="0">
                <a:solidFill>
                  <a:schemeClr val="tx2"/>
                </a:solidFill>
              </a:rPr>
              <a:t>The Lord is with thee.</a:t>
            </a:r>
          </a:p>
          <a:p>
            <a:pPr marL="0" indent="0" algn="ctr">
              <a:buNone/>
            </a:pPr>
            <a:r>
              <a:rPr lang="en-GB" b="1" dirty="0" smtClean="0">
                <a:solidFill>
                  <a:schemeClr val="tx2"/>
                </a:solidFill>
              </a:rPr>
              <a:t>Blessed art thou among women </a:t>
            </a:r>
          </a:p>
          <a:p>
            <a:pPr marL="0" indent="0" algn="ctr">
              <a:buNone/>
            </a:pPr>
            <a:r>
              <a:rPr lang="en-GB" b="1" dirty="0" smtClean="0">
                <a:solidFill>
                  <a:schemeClr val="tx2"/>
                </a:solidFill>
              </a:rPr>
              <a:t>And blessed is the fruit </a:t>
            </a:r>
          </a:p>
          <a:p>
            <a:pPr marL="0" indent="0" algn="ctr">
              <a:buNone/>
            </a:pPr>
            <a:r>
              <a:rPr lang="en-GB" b="1" dirty="0" smtClean="0">
                <a:solidFill>
                  <a:schemeClr val="tx2"/>
                </a:solidFill>
              </a:rPr>
              <a:t>Of thy womb, Jesus.</a:t>
            </a:r>
          </a:p>
          <a:p>
            <a:pPr marL="0" indent="0" algn="ctr">
              <a:buNone/>
            </a:pPr>
            <a:r>
              <a:rPr lang="en-GB" b="1" dirty="0" smtClean="0">
                <a:solidFill>
                  <a:schemeClr val="tx2"/>
                </a:solidFill>
              </a:rPr>
              <a:t>Holy Mary, mother of God,</a:t>
            </a:r>
          </a:p>
          <a:p>
            <a:pPr marL="0" indent="0" algn="ctr">
              <a:buNone/>
            </a:pPr>
            <a:r>
              <a:rPr lang="en-GB" b="1" dirty="0" smtClean="0">
                <a:solidFill>
                  <a:schemeClr val="tx2"/>
                </a:solidFill>
              </a:rPr>
              <a:t>Pray for us sinners now</a:t>
            </a:r>
          </a:p>
          <a:p>
            <a:pPr marL="0" indent="0" algn="ctr">
              <a:buNone/>
            </a:pPr>
            <a:r>
              <a:rPr lang="en-GB" b="1" dirty="0" smtClean="0">
                <a:solidFill>
                  <a:schemeClr val="tx2"/>
                </a:solidFill>
              </a:rPr>
              <a:t>And at the hour of our death.</a:t>
            </a:r>
          </a:p>
          <a:p>
            <a:pPr marL="0" indent="0" algn="ctr">
              <a:buNone/>
            </a:pPr>
            <a:r>
              <a:rPr lang="en-GB" b="1" dirty="0" smtClean="0">
                <a:solidFill>
                  <a:schemeClr val="tx2"/>
                </a:solidFill>
              </a:rPr>
              <a:t>Amen</a:t>
            </a:r>
          </a:p>
          <a:p>
            <a:endParaRPr lang="en-GB" dirty="0"/>
          </a:p>
        </p:txBody>
      </p:sp>
    </p:spTree>
    <p:extLst>
      <p:ext uri="{BB962C8B-B14F-4D97-AF65-F5344CB8AC3E}">
        <p14:creationId xmlns:p14="http://schemas.microsoft.com/office/powerpoint/2010/main" val="30151787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Our Father</a:t>
            </a:r>
            <a:endParaRPr lang="en-GB" b="1" dirty="0">
              <a:solidFill>
                <a:schemeClr val="tx2"/>
              </a:solidFill>
            </a:endParaRPr>
          </a:p>
        </p:txBody>
      </p:sp>
      <p:sp>
        <p:nvSpPr>
          <p:cNvPr id="3" name="Content Placeholder 2"/>
          <p:cNvSpPr>
            <a:spLocks noGrp="1"/>
          </p:cNvSpPr>
          <p:nvPr>
            <p:ph idx="1"/>
          </p:nvPr>
        </p:nvSpPr>
        <p:spPr/>
        <p:txBody>
          <a:bodyPr>
            <a:normAutofit fontScale="85000" lnSpcReduction="20000"/>
          </a:bodyPr>
          <a:lstStyle/>
          <a:p>
            <a:pPr marL="0" indent="0" algn="ctr">
              <a:buNone/>
            </a:pPr>
            <a:r>
              <a:rPr lang="en-GB" b="1" dirty="0">
                <a:solidFill>
                  <a:schemeClr val="tx2"/>
                </a:solidFill>
              </a:rPr>
              <a:t>Our Father, Who art in Heaven, </a:t>
            </a:r>
            <a:endParaRPr lang="en-GB" b="1" dirty="0" smtClean="0">
              <a:solidFill>
                <a:schemeClr val="tx2"/>
              </a:solidFill>
            </a:endParaRPr>
          </a:p>
          <a:p>
            <a:pPr marL="0" indent="0" algn="ctr">
              <a:buNone/>
            </a:pPr>
            <a:r>
              <a:rPr lang="en-GB" b="1" dirty="0">
                <a:solidFill>
                  <a:schemeClr val="tx2"/>
                </a:solidFill>
              </a:rPr>
              <a:t>H</a:t>
            </a:r>
            <a:r>
              <a:rPr lang="en-GB" b="1" dirty="0" smtClean="0">
                <a:solidFill>
                  <a:schemeClr val="tx2"/>
                </a:solidFill>
              </a:rPr>
              <a:t>allowed </a:t>
            </a:r>
            <a:r>
              <a:rPr lang="en-GB" b="1" dirty="0">
                <a:solidFill>
                  <a:schemeClr val="tx2"/>
                </a:solidFill>
              </a:rPr>
              <a:t>be Thy </a:t>
            </a:r>
            <a:r>
              <a:rPr lang="en-GB" b="1" dirty="0" smtClean="0">
                <a:solidFill>
                  <a:schemeClr val="tx2"/>
                </a:solidFill>
              </a:rPr>
              <a:t>name. </a:t>
            </a:r>
          </a:p>
          <a:p>
            <a:pPr marL="0" indent="0" algn="ctr">
              <a:buNone/>
            </a:pPr>
            <a:r>
              <a:rPr lang="en-GB" b="1" dirty="0" smtClean="0">
                <a:solidFill>
                  <a:schemeClr val="tx2"/>
                </a:solidFill>
              </a:rPr>
              <a:t>Thy </a:t>
            </a:r>
            <a:r>
              <a:rPr lang="en-GB" b="1" dirty="0">
                <a:solidFill>
                  <a:schemeClr val="tx2"/>
                </a:solidFill>
              </a:rPr>
              <a:t>Kingdom come, </a:t>
            </a:r>
            <a:endParaRPr lang="en-GB" b="1" dirty="0" smtClean="0">
              <a:solidFill>
                <a:schemeClr val="tx2"/>
              </a:solidFill>
            </a:endParaRPr>
          </a:p>
          <a:p>
            <a:pPr marL="0" indent="0" algn="ctr">
              <a:buNone/>
            </a:pPr>
            <a:r>
              <a:rPr lang="en-GB" b="1" dirty="0" smtClean="0">
                <a:solidFill>
                  <a:schemeClr val="tx2"/>
                </a:solidFill>
              </a:rPr>
              <a:t>Thy </a:t>
            </a:r>
            <a:r>
              <a:rPr lang="en-GB" b="1" dirty="0">
                <a:solidFill>
                  <a:schemeClr val="tx2"/>
                </a:solidFill>
              </a:rPr>
              <a:t>will be done </a:t>
            </a:r>
            <a:r>
              <a:rPr lang="en-GB" b="1" dirty="0" smtClean="0">
                <a:solidFill>
                  <a:schemeClr val="tx2"/>
                </a:solidFill>
              </a:rPr>
              <a:t>on </a:t>
            </a:r>
            <a:r>
              <a:rPr lang="en-GB" b="1" dirty="0">
                <a:solidFill>
                  <a:schemeClr val="tx2"/>
                </a:solidFill>
              </a:rPr>
              <a:t>earth as it is in Heaven. </a:t>
            </a:r>
            <a:endParaRPr lang="en-GB" b="1" dirty="0" smtClean="0">
              <a:solidFill>
                <a:schemeClr val="tx2"/>
              </a:solidFill>
            </a:endParaRPr>
          </a:p>
          <a:p>
            <a:pPr marL="0" indent="0" algn="ctr">
              <a:buNone/>
            </a:pPr>
            <a:r>
              <a:rPr lang="en-GB" b="1" dirty="0" smtClean="0">
                <a:solidFill>
                  <a:schemeClr val="tx2"/>
                </a:solidFill>
              </a:rPr>
              <a:t>Give </a:t>
            </a:r>
            <a:r>
              <a:rPr lang="en-GB" b="1" dirty="0">
                <a:solidFill>
                  <a:schemeClr val="tx2"/>
                </a:solidFill>
              </a:rPr>
              <a:t>us this day our daily </a:t>
            </a:r>
            <a:r>
              <a:rPr lang="en-GB" b="1" dirty="0" smtClean="0">
                <a:solidFill>
                  <a:schemeClr val="tx2"/>
                </a:solidFill>
              </a:rPr>
              <a:t>bread </a:t>
            </a:r>
          </a:p>
          <a:p>
            <a:pPr marL="0" indent="0" algn="ctr">
              <a:buNone/>
            </a:pPr>
            <a:r>
              <a:rPr lang="en-GB" b="1" dirty="0" smtClean="0">
                <a:solidFill>
                  <a:schemeClr val="tx2"/>
                </a:solidFill>
              </a:rPr>
              <a:t>and </a:t>
            </a:r>
            <a:r>
              <a:rPr lang="en-GB" b="1" dirty="0">
                <a:solidFill>
                  <a:schemeClr val="tx2"/>
                </a:solidFill>
              </a:rPr>
              <a:t>forgive us our trespasses </a:t>
            </a:r>
            <a:endParaRPr lang="en-GB" b="1" dirty="0" smtClean="0">
              <a:solidFill>
                <a:schemeClr val="tx2"/>
              </a:solidFill>
            </a:endParaRPr>
          </a:p>
          <a:p>
            <a:pPr marL="0" indent="0" algn="ctr">
              <a:buNone/>
            </a:pPr>
            <a:r>
              <a:rPr lang="en-GB" b="1" dirty="0" smtClean="0">
                <a:solidFill>
                  <a:schemeClr val="tx2"/>
                </a:solidFill>
              </a:rPr>
              <a:t>as </a:t>
            </a:r>
            <a:r>
              <a:rPr lang="en-GB" b="1" dirty="0">
                <a:solidFill>
                  <a:schemeClr val="tx2"/>
                </a:solidFill>
              </a:rPr>
              <a:t>we forgive those who trespass against </a:t>
            </a:r>
            <a:r>
              <a:rPr lang="en-GB" b="1" dirty="0" smtClean="0">
                <a:solidFill>
                  <a:schemeClr val="tx2"/>
                </a:solidFill>
              </a:rPr>
              <a:t>us </a:t>
            </a:r>
          </a:p>
          <a:p>
            <a:pPr marL="0" indent="0" algn="ctr">
              <a:buNone/>
            </a:pPr>
            <a:r>
              <a:rPr lang="en-GB" b="1" dirty="0" smtClean="0">
                <a:solidFill>
                  <a:schemeClr val="tx2"/>
                </a:solidFill>
              </a:rPr>
              <a:t>and </a:t>
            </a:r>
            <a:r>
              <a:rPr lang="en-GB" b="1" dirty="0">
                <a:solidFill>
                  <a:schemeClr val="tx2"/>
                </a:solidFill>
              </a:rPr>
              <a:t>lead us not into </a:t>
            </a:r>
            <a:r>
              <a:rPr lang="en-GB" b="1" dirty="0" smtClean="0">
                <a:solidFill>
                  <a:schemeClr val="tx2"/>
                </a:solidFill>
              </a:rPr>
              <a:t>temptation </a:t>
            </a:r>
          </a:p>
          <a:p>
            <a:pPr marL="0" indent="0" algn="ctr">
              <a:buNone/>
            </a:pPr>
            <a:r>
              <a:rPr lang="en-GB" b="1" dirty="0" smtClean="0">
                <a:solidFill>
                  <a:schemeClr val="tx2"/>
                </a:solidFill>
              </a:rPr>
              <a:t>but </a:t>
            </a:r>
            <a:r>
              <a:rPr lang="en-GB" b="1" dirty="0">
                <a:solidFill>
                  <a:schemeClr val="tx2"/>
                </a:solidFill>
              </a:rPr>
              <a:t>deliver us from evil. </a:t>
            </a:r>
            <a:endParaRPr lang="en-GB" b="1" dirty="0" smtClean="0">
              <a:solidFill>
                <a:schemeClr val="tx2"/>
              </a:solidFill>
            </a:endParaRPr>
          </a:p>
          <a:p>
            <a:pPr marL="0" indent="0" algn="ctr">
              <a:buNone/>
            </a:pPr>
            <a:r>
              <a:rPr lang="en-GB" b="1" dirty="0" smtClean="0">
                <a:solidFill>
                  <a:schemeClr val="tx2"/>
                </a:solidFill>
              </a:rPr>
              <a:t>Amen</a:t>
            </a:r>
            <a:endParaRPr lang="en-GB" b="1" dirty="0">
              <a:solidFill>
                <a:schemeClr val="tx2"/>
              </a:solidFill>
            </a:endParaRPr>
          </a:p>
        </p:txBody>
      </p:sp>
    </p:spTree>
    <p:extLst>
      <p:ext uri="{BB962C8B-B14F-4D97-AF65-F5344CB8AC3E}">
        <p14:creationId xmlns:p14="http://schemas.microsoft.com/office/powerpoint/2010/main" val="12443607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404664"/>
            <a:ext cx="5022304" cy="4401205"/>
          </a:xfrm>
          <a:prstGeom prst="rect">
            <a:avLst/>
          </a:prstGeom>
        </p:spPr>
        <p:txBody>
          <a:bodyPr wrap="square">
            <a:spAutoFit/>
          </a:bodyPr>
          <a:lstStyle/>
          <a:p>
            <a:pPr algn="ctr"/>
            <a:r>
              <a:rPr lang="en-GB" sz="2800" b="1" dirty="0">
                <a:solidFill>
                  <a:schemeClr val="tx2"/>
                </a:solidFill>
              </a:rPr>
              <a:t>Dear Lord,</a:t>
            </a:r>
            <a:endParaRPr lang="en-GB" sz="2800" dirty="0">
              <a:solidFill>
                <a:schemeClr val="tx2"/>
              </a:solidFill>
            </a:endParaRPr>
          </a:p>
          <a:p>
            <a:pPr algn="ctr"/>
            <a:r>
              <a:rPr lang="en-GB" sz="2800" b="1" dirty="0">
                <a:solidFill>
                  <a:schemeClr val="tx2"/>
                </a:solidFill>
              </a:rPr>
              <a:t> </a:t>
            </a:r>
            <a:r>
              <a:rPr lang="en-GB" sz="2800" b="1" dirty="0" smtClean="0">
                <a:solidFill>
                  <a:schemeClr val="tx2"/>
                </a:solidFill>
              </a:rPr>
              <a:t>Please </a:t>
            </a:r>
            <a:r>
              <a:rPr lang="en-GB" sz="2800" b="1" dirty="0">
                <a:solidFill>
                  <a:schemeClr val="tx2"/>
                </a:solidFill>
              </a:rPr>
              <a:t>bless our school</a:t>
            </a:r>
            <a:endParaRPr lang="en-GB" sz="2800" dirty="0">
              <a:solidFill>
                <a:schemeClr val="tx2"/>
              </a:solidFill>
            </a:endParaRPr>
          </a:p>
          <a:p>
            <a:pPr algn="ctr"/>
            <a:r>
              <a:rPr lang="en-GB" sz="2800" b="1" dirty="0">
                <a:solidFill>
                  <a:schemeClr val="tx2"/>
                </a:solidFill>
              </a:rPr>
              <a:t>As we try to</a:t>
            </a:r>
            <a:endParaRPr lang="en-GB" sz="2800" dirty="0">
              <a:solidFill>
                <a:schemeClr val="tx2"/>
              </a:solidFill>
            </a:endParaRPr>
          </a:p>
          <a:p>
            <a:pPr algn="ctr"/>
            <a:r>
              <a:rPr lang="en-GB" sz="2800" b="1" dirty="0">
                <a:solidFill>
                  <a:schemeClr val="tx2"/>
                </a:solidFill>
              </a:rPr>
              <a:t>Love, learn,</a:t>
            </a:r>
            <a:endParaRPr lang="en-GB" sz="2800" dirty="0">
              <a:solidFill>
                <a:schemeClr val="tx2"/>
              </a:solidFill>
            </a:endParaRPr>
          </a:p>
          <a:p>
            <a:pPr algn="ctr"/>
            <a:r>
              <a:rPr lang="en-GB" sz="2800" b="1" dirty="0">
                <a:solidFill>
                  <a:schemeClr val="tx2"/>
                </a:solidFill>
              </a:rPr>
              <a:t>Share and respect</a:t>
            </a:r>
            <a:endParaRPr lang="en-GB" sz="2800" dirty="0">
              <a:solidFill>
                <a:schemeClr val="tx2"/>
              </a:solidFill>
            </a:endParaRPr>
          </a:p>
          <a:p>
            <a:pPr algn="ctr"/>
            <a:r>
              <a:rPr lang="en-GB" sz="2800" b="1" dirty="0">
                <a:solidFill>
                  <a:schemeClr val="tx2"/>
                </a:solidFill>
              </a:rPr>
              <a:t>In the light of </a:t>
            </a:r>
            <a:r>
              <a:rPr lang="en-GB" sz="2800" b="1" dirty="0" smtClean="0">
                <a:solidFill>
                  <a:schemeClr val="tx2"/>
                </a:solidFill>
              </a:rPr>
              <a:t>Jesus.</a:t>
            </a:r>
          </a:p>
          <a:p>
            <a:pPr algn="ctr"/>
            <a:endParaRPr lang="en-GB" sz="2800" dirty="0">
              <a:solidFill>
                <a:schemeClr val="tx2"/>
              </a:solidFill>
            </a:endParaRPr>
          </a:p>
          <a:p>
            <a:pPr algn="ctr"/>
            <a:r>
              <a:rPr lang="en-GB" sz="2800" b="1" dirty="0">
                <a:solidFill>
                  <a:schemeClr val="tx2"/>
                </a:solidFill>
              </a:rPr>
              <a:t> </a:t>
            </a:r>
            <a:r>
              <a:rPr lang="en-GB" sz="2800" b="1" dirty="0" smtClean="0">
                <a:solidFill>
                  <a:schemeClr val="tx2"/>
                </a:solidFill>
              </a:rPr>
              <a:t>St </a:t>
            </a:r>
            <a:r>
              <a:rPr lang="en-GB" sz="2800" b="1" dirty="0">
                <a:solidFill>
                  <a:schemeClr val="tx2"/>
                </a:solidFill>
              </a:rPr>
              <a:t>Alban, pray for us.</a:t>
            </a:r>
            <a:endParaRPr lang="en-GB" sz="2800" dirty="0">
              <a:solidFill>
                <a:schemeClr val="tx2"/>
              </a:solidFill>
            </a:endParaRPr>
          </a:p>
          <a:p>
            <a:pPr algn="ctr"/>
            <a:r>
              <a:rPr lang="en-GB" sz="2800" b="1" dirty="0">
                <a:solidFill>
                  <a:schemeClr val="tx2"/>
                </a:solidFill>
              </a:rPr>
              <a:t> </a:t>
            </a:r>
            <a:r>
              <a:rPr lang="en-GB" sz="2800" b="1" dirty="0" smtClean="0">
                <a:solidFill>
                  <a:schemeClr val="tx2"/>
                </a:solidFill>
              </a:rPr>
              <a:t>Amen</a:t>
            </a:r>
            <a:endParaRPr lang="en-GB" sz="2800" dirty="0">
              <a:solidFill>
                <a:schemeClr val="tx2"/>
              </a:solidFill>
            </a:endParaRPr>
          </a:p>
          <a:p>
            <a:pPr algn="ctr"/>
            <a:r>
              <a:rPr lang="en-GB" sz="2800" b="1" dirty="0">
                <a:solidFill>
                  <a:schemeClr val="accent1"/>
                </a:solidFill>
              </a:rPr>
              <a:t> </a:t>
            </a:r>
            <a:endParaRPr lang="en-GB" sz="2800" dirty="0">
              <a:solidFill>
                <a:schemeClr val="accent1"/>
              </a:solidFill>
            </a:endParaRPr>
          </a:p>
        </p:txBody>
      </p:sp>
      <p:pic>
        <p:nvPicPr>
          <p:cNvPr id="3" name="Picture 9"/>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7090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endParaRPr lang="en-GB" altLang="en-US" smtClean="0"/>
          </a:p>
        </p:txBody>
      </p:sp>
      <p:sp>
        <p:nvSpPr>
          <p:cNvPr id="10243" name="Text Placeholder 3"/>
          <p:cNvSpPr>
            <a:spLocks noGrp="1"/>
          </p:cNvSpPr>
          <p:nvPr>
            <p:ph type="body" sz="half" idx="2"/>
          </p:nvPr>
        </p:nvSpPr>
        <p:spPr/>
        <p:txBody>
          <a:bodyPr/>
          <a:lstStyle/>
          <a:p>
            <a:r>
              <a:rPr lang="en-GB" altLang="en-US" sz="2800" b="1" smtClean="0">
                <a:solidFill>
                  <a:schemeClr val="tx2"/>
                </a:solidFill>
              </a:rPr>
              <a:t>“Everything is possible for God.”</a:t>
            </a:r>
          </a:p>
          <a:p>
            <a:endParaRPr lang="en-GB" altLang="en-US" sz="2800" b="1" smtClean="0">
              <a:solidFill>
                <a:schemeClr val="tx2"/>
              </a:solidFill>
            </a:endParaRPr>
          </a:p>
          <a:p>
            <a:endParaRPr lang="en-GB" altLang="en-US" sz="2800" b="1" smtClean="0">
              <a:solidFill>
                <a:schemeClr val="tx2"/>
              </a:solidFill>
            </a:endParaRPr>
          </a:p>
        </p:txBody>
      </p:sp>
      <p:pic>
        <p:nvPicPr>
          <p:cNvPr id="10244" name="Picture Placeholder 6"/>
          <p:cNvPicPr>
            <a:picLocks noGrp="1"/>
          </p:cNvPicPr>
          <p:nvPr>
            <p:ph type="pic" idx="1"/>
          </p:nvPr>
        </p:nvPicPr>
        <p:blipFill>
          <a:blip r:embed="rId3">
            <a:extLst>
              <a:ext uri="{28A0092B-C50C-407E-A947-70E740481C1C}">
                <a14:useLocalDpi xmlns:a14="http://schemas.microsoft.com/office/drawing/2010/main" val="0"/>
              </a:ext>
            </a:extLst>
          </a:blip>
          <a:srcRect l="24" r="24"/>
          <a:stretch>
            <a:fillRect/>
          </a:stretch>
        </p:blipFill>
        <p:spPr/>
      </p:pic>
    </p:spTree>
    <p:extLst>
      <p:ext uri="{BB962C8B-B14F-4D97-AF65-F5344CB8AC3E}">
        <p14:creationId xmlns:p14="http://schemas.microsoft.com/office/powerpoint/2010/main" val="19810922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Reception</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
        <p:nvSpPr>
          <p:cNvPr id="4" name="TextBox 3"/>
          <p:cNvSpPr txBox="1"/>
          <p:nvPr/>
        </p:nvSpPr>
        <p:spPr>
          <a:xfrm>
            <a:off x="1259632" y="4509120"/>
            <a:ext cx="7056784" cy="2339102"/>
          </a:xfrm>
          <a:prstGeom prst="rect">
            <a:avLst/>
          </a:prstGeom>
          <a:noFill/>
        </p:spPr>
        <p:txBody>
          <a:bodyPr wrap="square" rtlCol="0">
            <a:spAutoFit/>
          </a:bodyPr>
          <a:lstStyle/>
          <a:p>
            <a:r>
              <a:rPr lang="en-US" sz="1600" dirty="0"/>
              <a:t>In Reception this </a:t>
            </a:r>
            <a:r>
              <a:rPr lang="en-US" sz="1600" dirty="0" smtClean="0"/>
              <a:t>week, </a:t>
            </a:r>
            <a:r>
              <a:rPr lang="en-US" sz="1600" dirty="0"/>
              <a:t>the children have started to use phoneme frames and their segmenting skills to spell words with 3 phonemes. They are starting to form some letters correctly and have been working very hard. </a:t>
            </a:r>
            <a:endParaRPr lang="en-US" sz="1600" dirty="0" smtClean="0"/>
          </a:p>
          <a:p>
            <a:endParaRPr lang="en-GB" sz="1600" dirty="0"/>
          </a:p>
          <a:p>
            <a:r>
              <a:rPr lang="en-US" sz="1600" dirty="0"/>
              <a:t>We have also begun making artwork for a display about our class saint names.  For Saint Francis of Assisi the children are making animals using their hand prints.  For Saint Catherine of Siena the children have made doves of peace with hearts of love using their hand prints.</a:t>
            </a:r>
            <a:endParaRPr lang="en-GB" sz="1600" dirty="0"/>
          </a:p>
          <a:p>
            <a:endParaRPr lang="en-GB" dirty="0"/>
          </a:p>
        </p:txBody>
      </p:sp>
    </p:spTree>
    <p:extLst>
      <p:ext uri="{BB962C8B-B14F-4D97-AF65-F5344CB8AC3E}">
        <p14:creationId xmlns:p14="http://schemas.microsoft.com/office/powerpoint/2010/main" val="4198502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9547" t="30570" r="36954" b="14661"/>
          <a:stretch/>
        </p:blipFill>
        <p:spPr bwMode="auto">
          <a:xfrm>
            <a:off x="1775976" y="607435"/>
            <a:ext cx="2219960" cy="2910840"/>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22525" t="34853" r="66741" b="49387"/>
          <a:stretch/>
        </p:blipFill>
        <p:spPr bwMode="auto">
          <a:xfrm>
            <a:off x="4079404" y="844440"/>
            <a:ext cx="3063240" cy="2529840"/>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3">
            <a:extLst>
              <a:ext uri="{28A0092B-C50C-407E-A947-70E740481C1C}">
                <a14:useLocalDpi xmlns:a14="http://schemas.microsoft.com/office/drawing/2010/main" val="0"/>
              </a:ext>
            </a:extLst>
          </a:blip>
          <a:srcRect l="35981" t="62382" r="52219" b="15698"/>
          <a:stretch/>
        </p:blipFill>
        <p:spPr bwMode="auto">
          <a:xfrm>
            <a:off x="4427984" y="3356992"/>
            <a:ext cx="2733040" cy="2856230"/>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2">
            <a:extLst>
              <a:ext uri="{28A0092B-C50C-407E-A947-70E740481C1C}">
                <a14:useLocalDpi xmlns:a14="http://schemas.microsoft.com/office/drawing/2010/main" val="0"/>
              </a:ext>
            </a:extLst>
          </a:blip>
          <a:srcRect l="17338" t="29551" r="60166" b="26379"/>
          <a:stretch/>
        </p:blipFill>
        <p:spPr bwMode="auto">
          <a:xfrm>
            <a:off x="1907704" y="3488446"/>
            <a:ext cx="2655570" cy="2926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60850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21111" t="24795" r="52602" b="24193"/>
          <a:stretch/>
        </p:blipFill>
        <p:spPr bwMode="auto">
          <a:xfrm>
            <a:off x="323528" y="908720"/>
            <a:ext cx="2880320" cy="3888432"/>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44585" t="7812" r="37334" b="13719"/>
          <a:stretch/>
        </p:blipFill>
        <p:spPr bwMode="auto">
          <a:xfrm rot="16200000">
            <a:off x="5098663" y="-698062"/>
            <a:ext cx="2230290" cy="5443855"/>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srcRect l="37065" t="8153" r="37142" b="13549"/>
          <a:stretch/>
        </p:blipFill>
        <p:spPr bwMode="auto">
          <a:xfrm rot="16200000">
            <a:off x="4616465" y="2083162"/>
            <a:ext cx="3178810" cy="54279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49428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1</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
        <p:nvSpPr>
          <p:cNvPr id="6" name="TextBox 5"/>
          <p:cNvSpPr txBox="1"/>
          <p:nvPr/>
        </p:nvSpPr>
        <p:spPr>
          <a:xfrm>
            <a:off x="755576" y="4059005"/>
            <a:ext cx="7920880" cy="369332"/>
          </a:xfrm>
          <a:prstGeom prst="rect">
            <a:avLst/>
          </a:prstGeom>
          <a:noFill/>
        </p:spPr>
        <p:txBody>
          <a:bodyPr wrap="square" rtlCol="0">
            <a:spAutoFit/>
          </a:bodyPr>
          <a:lstStyle/>
          <a:p>
            <a:endParaRPr lang="en-GB" dirty="0"/>
          </a:p>
        </p:txBody>
      </p:sp>
      <p:sp>
        <p:nvSpPr>
          <p:cNvPr id="8" name="Text Box 2"/>
          <p:cNvSpPr txBox="1">
            <a:spLocks noChangeArrowheads="1"/>
          </p:cNvSpPr>
          <p:nvPr/>
        </p:nvSpPr>
        <p:spPr bwMode="auto">
          <a:xfrm>
            <a:off x="487570" y="4059005"/>
            <a:ext cx="8188886" cy="2059795"/>
          </a:xfrm>
          <a:prstGeom prst="rect">
            <a:avLst/>
          </a:prstGeom>
          <a:noFill/>
          <a:ln w="9525">
            <a:noFill/>
            <a:miter lim="800000"/>
            <a:headEnd/>
            <a:tailEnd/>
          </a:ln>
        </p:spPr>
        <p:txBody>
          <a:bodyPr rot="0" vert="horz" wrap="square" lIns="91440" tIns="45720" rIns="91440" bIns="45720" anchor="t" anchorCtr="0">
            <a:spAutoFit/>
          </a:bodyPr>
          <a:lstStyle/>
          <a:p>
            <a:pPr>
              <a:lnSpc>
                <a:spcPct val="107000"/>
              </a:lnSpc>
              <a:spcAft>
                <a:spcPts val="800"/>
              </a:spcAft>
            </a:pPr>
            <a:r>
              <a:rPr lang="en-GB" sz="1200" dirty="0">
                <a:solidFill>
                  <a:srgbClr val="000000"/>
                </a:solidFill>
                <a:effectLst/>
                <a:latin typeface="Calibri"/>
                <a:ea typeface="Times New Roman"/>
                <a:cs typeface="Times New Roman"/>
              </a:rPr>
              <a:t>This </a:t>
            </a:r>
            <a:r>
              <a:rPr lang="en-GB" sz="1200" dirty="0" smtClean="0">
                <a:solidFill>
                  <a:srgbClr val="000000"/>
                </a:solidFill>
                <a:effectLst/>
                <a:latin typeface="Calibri"/>
                <a:ea typeface="Times New Roman"/>
                <a:cs typeface="Times New Roman"/>
              </a:rPr>
              <a:t>week, </a:t>
            </a:r>
            <a:r>
              <a:rPr lang="en-GB" sz="1200" dirty="0">
                <a:solidFill>
                  <a:srgbClr val="000000"/>
                </a:solidFill>
                <a:latin typeface="Calibri"/>
                <a:ea typeface="Times New Roman"/>
                <a:cs typeface="Times New Roman"/>
              </a:rPr>
              <a:t>Y</a:t>
            </a:r>
            <a:r>
              <a:rPr lang="en-GB" sz="1200" dirty="0" smtClean="0">
                <a:solidFill>
                  <a:srgbClr val="000000"/>
                </a:solidFill>
                <a:effectLst/>
                <a:latin typeface="Calibri"/>
                <a:ea typeface="Times New Roman"/>
                <a:cs typeface="Times New Roman"/>
              </a:rPr>
              <a:t>ear One </a:t>
            </a:r>
            <a:r>
              <a:rPr lang="en-GB" sz="1200" dirty="0">
                <a:solidFill>
                  <a:srgbClr val="000000"/>
                </a:solidFill>
                <a:effectLst/>
                <a:latin typeface="Calibri"/>
                <a:ea typeface="Times New Roman"/>
                <a:cs typeface="Times New Roman"/>
              </a:rPr>
              <a:t>have learned about the story of Noah's Ark. First, they saw a beautiful painting by a man named Edward Hicks and thought about what the painting might represent. After hearing the story, we discussed why the story of Noah’s Ark is also known as the story of the rainbow and why this symbol is important as a sign of God’s promise. The children then thought of their own promise that they could make to God. In </a:t>
            </a:r>
            <a:r>
              <a:rPr lang="en-GB" sz="1200" dirty="0" smtClean="0">
                <a:solidFill>
                  <a:srgbClr val="000000"/>
                </a:solidFill>
                <a:effectLst/>
                <a:latin typeface="Calibri"/>
                <a:ea typeface="Times New Roman"/>
                <a:cs typeface="Times New Roman"/>
              </a:rPr>
              <a:t>Maths</a:t>
            </a:r>
            <a:r>
              <a:rPr lang="en-GB" sz="1200" dirty="0">
                <a:solidFill>
                  <a:srgbClr val="000000"/>
                </a:solidFill>
                <a:effectLst/>
                <a:latin typeface="Calibri"/>
                <a:ea typeface="Times New Roman"/>
                <a:cs typeface="Times New Roman"/>
              </a:rPr>
              <a:t>, the children have been learning about the mathematical vocabulary less/fewer and more by sorting objects (and their friends!) into different sized groups. In science, we discussed what we know about the season of autumn before going outside and collecting various objects that we thought reflect this time of year. We collected different coloured leaves, seeds, berries, acorns and more! When we returned to the classroom we talked about the changes in weather, what we see, what we eat and what we wear during the </a:t>
            </a:r>
            <a:r>
              <a:rPr lang="en-GB" sz="1200" dirty="0" smtClean="0">
                <a:solidFill>
                  <a:srgbClr val="000000"/>
                </a:solidFill>
                <a:effectLst/>
                <a:latin typeface="Calibri"/>
                <a:ea typeface="Times New Roman"/>
                <a:cs typeface="Times New Roman"/>
              </a:rPr>
              <a:t>Autumn </a:t>
            </a:r>
            <a:r>
              <a:rPr lang="en-GB" sz="1200" dirty="0">
                <a:solidFill>
                  <a:srgbClr val="000000"/>
                </a:solidFill>
                <a:effectLst/>
                <a:latin typeface="Calibri"/>
                <a:ea typeface="Times New Roman"/>
                <a:cs typeface="Times New Roman"/>
              </a:rPr>
              <a:t>months. We know it feels colder in the </a:t>
            </a:r>
            <a:r>
              <a:rPr lang="en-GB" sz="1200" dirty="0" smtClean="0">
                <a:solidFill>
                  <a:srgbClr val="000000"/>
                </a:solidFill>
                <a:effectLst/>
                <a:latin typeface="Calibri"/>
                <a:ea typeface="Times New Roman"/>
                <a:cs typeface="Times New Roman"/>
              </a:rPr>
              <a:t>Autumn </a:t>
            </a:r>
            <a:r>
              <a:rPr lang="en-GB" sz="1200" dirty="0">
                <a:solidFill>
                  <a:srgbClr val="000000"/>
                </a:solidFill>
                <a:effectLst/>
                <a:latin typeface="Calibri"/>
                <a:ea typeface="Times New Roman"/>
                <a:cs typeface="Times New Roman"/>
              </a:rPr>
              <a:t>than in the </a:t>
            </a:r>
            <a:r>
              <a:rPr lang="en-GB" sz="1200" dirty="0" smtClean="0">
                <a:solidFill>
                  <a:srgbClr val="000000"/>
                </a:solidFill>
                <a:effectLst/>
                <a:latin typeface="Calibri"/>
                <a:ea typeface="Times New Roman"/>
                <a:cs typeface="Times New Roman"/>
              </a:rPr>
              <a:t>Summer</a:t>
            </a:r>
            <a:r>
              <a:rPr lang="en-GB" sz="1200" dirty="0">
                <a:solidFill>
                  <a:srgbClr val="000000"/>
                </a:solidFill>
                <a:effectLst/>
                <a:latin typeface="Calibri"/>
                <a:ea typeface="Times New Roman"/>
                <a:cs typeface="Times New Roman"/>
              </a:rPr>
              <a:t>. We found out that temperature is measured using a thermometer. Today the temperature was 15 degrees, and we all needed our jumpers and coats on at break time.  </a:t>
            </a:r>
            <a:r>
              <a:rPr lang="en-GB" sz="1200" dirty="0">
                <a:effectLst/>
                <a:latin typeface="Calibri"/>
                <a:ea typeface="Calibri"/>
                <a:cs typeface="Times New Roman"/>
              </a:rPr>
              <a:t> </a:t>
            </a:r>
          </a:p>
        </p:txBody>
      </p:sp>
    </p:spTree>
    <p:extLst>
      <p:ext uri="{BB962C8B-B14F-4D97-AF65-F5344CB8AC3E}">
        <p14:creationId xmlns:p14="http://schemas.microsoft.com/office/powerpoint/2010/main" val="35872789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619968"/>
            <a:ext cx="4490632" cy="5420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7127" y="2262231"/>
            <a:ext cx="3204047" cy="2393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412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439353" y="1305063"/>
            <a:ext cx="5977263" cy="4464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0040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2</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81" y="332656"/>
            <a:ext cx="4506011" cy="5904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6712" y="305164"/>
            <a:ext cx="4275741" cy="59247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4868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88640"/>
            <a:ext cx="4814821" cy="63093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56676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3</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
        <p:nvSpPr>
          <p:cNvPr id="5" name="TextBox 4"/>
          <p:cNvSpPr txBox="1"/>
          <p:nvPr/>
        </p:nvSpPr>
        <p:spPr>
          <a:xfrm>
            <a:off x="755576" y="4149080"/>
            <a:ext cx="7632848" cy="2062103"/>
          </a:xfrm>
          <a:prstGeom prst="rect">
            <a:avLst/>
          </a:prstGeom>
          <a:noFill/>
        </p:spPr>
        <p:txBody>
          <a:bodyPr wrap="square" rtlCol="0">
            <a:spAutoFit/>
          </a:bodyPr>
          <a:lstStyle/>
          <a:p>
            <a:r>
              <a:rPr lang="en-GB" sz="1600" dirty="0"/>
              <a:t>This </a:t>
            </a:r>
            <a:r>
              <a:rPr lang="en-GB" sz="1600" dirty="0" smtClean="0"/>
              <a:t>week, </a:t>
            </a:r>
            <a:r>
              <a:rPr lang="en-GB" sz="1600" dirty="0"/>
              <a:t>the children had a very special visitor, Father Peter.   Year 3 enjoyed asking lots of questions to find out all about the life of our Parish Priest.  A very big thank you to Father Peter for giving up so much of his time to be with us.  In </a:t>
            </a:r>
            <a:r>
              <a:rPr lang="en-GB" sz="1600" dirty="0" smtClean="0"/>
              <a:t>Science, </a:t>
            </a:r>
            <a:r>
              <a:rPr lang="en-GB" sz="1600" dirty="0"/>
              <a:t>the children have been finding out all about sedimentary rocks and how they are formed.  We learnt that the White Cliffs of Dover are made from a type sedimentary rock called chalk.  In English, Year 3 have also been busy writing their own introduction to The Iron Man story by Ted Hughes.  We have been thinking about how to make the atmosphere sound threatening in order to introduce our main character, the Iron Man.  </a:t>
            </a:r>
          </a:p>
        </p:txBody>
      </p:sp>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0125"/>
          <a:stretch/>
        </p:blipFill>
        <p:spPr bwMode="auto">
          <a:xfrm rot="5400000">
            <a:off x="1096119" y="856208"/>
            <a:ext cx="6326826" cy="5279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111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932"/>
          <a:stretch/>
        </p:blipFill>
        <p:spPr bwMode="auto">
          <a:xfrm>
            <a:off x="1835696" y="216489"/>
            <a:ext cx="5390927" cy="6384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07720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4</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
        <p:nvSpPr>
          <p:cNvPr id="4" name="TextBox 3"/>
          <p:cNvSpPr txBox="1"/>
          <p:nvPr/>
        </p:nvSpPr>
        <p:spPr>
          <a:xfrm>
            <a:off x="1475656" y="4509120"/>
            <a:ext cx="6912768" cy="1477328"/>
          </a:xfrm>
          <a:prstGeom prst="rect">
            <a:avLst/>
          </a:prstGeom>
          <a:noFill/>
        </p:spPr>
        <p:txBody>
          <a:bodyPr wrap="square" rtlCol="0">
            <a:spAutoFit/>
          </a:bodyPr>
          <a:lstStyle/>
          <a:p>
            <a:r>
              <a:rPr lang="en-GB" dirty="0"/>
              <a:t>This week in Year </a:t>
            </a:r>
            <a:r>
              <a:rPr lang="en-GB" dirty="0" smtClean="0"/>
              <a:t>4, </a:t>
            </a:r>
            <a:r>
              <a:rPr lang="en-GB" dirty="0"/>
              <a:t>we have been writing animal poetry and a short burst description of Pandora’s </a:t>
            </a:r>
            <a:r>
              <a:rPr lang="en-GB" dirty="0" smtClean="0"/>
              <a:t>Box</a:t>
            </a:r>
            <a:r>
              <a:rPr lang="en-GB" dirty="0"/>
              <a:t>. When writing the poem we thought about what we could use to describe our </a:t>
            </a:r>
            <a:r>
              <a:rPr lang="en-GB" dirty="0" smtClean="0"/>
              <a:t>animal’s </a:t>
            </a:r>
            <a:r>
              <a:rPr lang="en-GB" dirty="0"/>
              <a:t>voice, teeth, claws and fur. When writing our Pandora’s </a:t>
            </a:r>
            <a:r>
              <a:rPr lang="en-GB" dirty="0" smtClean="0"/>
              <a:t>Box </a:t>
            </a:r>
            <a:r>
              <a:rPr lang="en-GB" dirty="0"/>
              <a:t>description we thought about lots of exciting adjectives to make our writing more </a:t>
            </a:r>
            <a:r>
              <a:rPr lang="en-GB" dirty="0" smtClean="0"/>
              <a:t>interesting.</a:t>
            </a:r>
            <a:endParaRPr lang="en-GB" dirty="0"/>
          </a:p>
        </p:txBody>
      </p:sp>
    </p:spTree>
    <p:extLst>
      <p:ext uri="{BB962C8B-B14F-4D97-AF65-F5344CB8AC3E}">
        <p14:creationId xmlns:p14="http://schemas.microsoft.com/office/powerpoint/2010/main" val="40542845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B457C75-EC1F-49B3-BA9F-B105C12B773E" descr="9B457C75-EC1F-49B3-BA9F-B105C12B773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66464" y="1022648"/>
            <a:ext cx="6096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5946B629-5E0E-4F2F-846E-8B0C4B2EB36F" descr="5946B629-5E0E-4F2F-846E-8B0C4B2EB36F"/>
          <p:cNvPicPr>
            <a:picLocks noChangeAspect="1" noChangeArrowheads="1"/>
          </p:cNvPicPr>
          <p:nvPr/>
        </p:nvPicPr>
        <p:blipFill rotWithShape="1">
          <a:blip r:embed="rId3">
            <a:extLst>
              <a:ext uri="{28A0092B-C50C-407E-A947-70E740481C1C}">
                <a14:useLocalDpi xmlns:a14="http://schemas.microsoft.com/office/drawing/2010/main" val="0"/>
              </a:ext>
            </a:extLst>
          </a:blip>
          <a:srcRect l="23512" t="3592" r="49174" b="3927"/>
          <a:stretch/>
        </p:blipFill>
        <p:spPr bwMode="auto">
          <a:xfrm rot="5400000">
            <a:off x="6197365" y="3444097"/>
            <a:ext cx="1665028" cy="422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6318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4C222426-7316-4157-84DC-73B933610ACC" descr="4C222426-7316-4157-84DC-73B933610AC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265717" y="1118658"/>
            <a:ext cx="6288021" cy="4716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94292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5</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
        <p:nvSpPr>
          <p:cNvPr id="4" name="TextBox 3"/>
          <p:cNvSpPr txBox="1"/>
          <p:nvPr/>
        </p:nvSpPr>
        <p:spPr>
          <a:xfrm>
            <a:off x="1691680" y="4797152"/>
            <a:ext cx="6408712" cy="1354217"/>
          </a:xfrm>
          <a:prstGeom prst="rect">
            <a:avLst/>
          </a:prstGeom>
          <a:noFill/>
        </p:spPr>
        <p:txBody>
          <a:bodyPr wrap="square" rtlCol="0">
            <a:spAutoFit/>
          </a:bodyPr>
          <a:lstStyle/>
          <a:p>
            <a:r>
              <a:rPr lang="en-GB" sz="1600" dirty="0"/>
              <a:t>Year 5 have been really enjoying looking at the </a:t>
            </a:r>
            <a:r>
              <a:rPr lang="en-GB" sz="1600" dirty="0" err="1"/>
              <a:t>Veowulf</a:t>
            </a:r>
            <a:r>
              <a:rPr lang="en-GB" sz="1600" dirty="0"/>
              <a:t> story this </a:t>
            </a:r>
            <a:r>
              <a:rPr lang="en-GB" sz="1600" dirty="0" smtClean="0"/>
              <a:t>week. We </a:t>
            </a:r>
            <a:r>
              <a:rPr lang="en-GB" sz="1600" dirty="0"/>
              <a:t>have been looking at what makes an effective hero and monster and got into character as them both. We have also written effective descriptions of B</a:t>
            </a:r>
            <a:r>
              <a:rPr lang="en-GB" sz="1600" dirty="0" smtClean="0"/>
              <a:t>eowulf </a:t>
            </a:r>
            <a:r>
              <a:rPr lang="en-GB" sz="1600" dirty="0"/>
              <a:t>and </a:t>
            </a:r>
            <a:r>
              <a:rPr lang="en-GB" sz="1600" dirty="0" smtClean="0"/>
              <a:t>Gender </a:t>
            </a:r>
            <a:r>
              <a:rPr lang="en-GB" sz="1600" dirty="0"/>
              <a:t>from the story.</a:t>
            </a:r>
          </a:p>
          <a:p>
            <a:endParaRPr lang="en-GB" dirty="0"/>
          </a:p>
        </p:txBody>
      </p:sp>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celebration assembly\Celebration Assembly 2021-22\14.10.21\Y5\20211014_1244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232629" y="1007731"/>
            <a:ext cx="6552728" cy="4914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145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138" r="4662"/>
          <a:stretch/>
        </p:blipFill>
        <p:spPr>
          <a:xfrm rot="5400000">
            <a:off x="1271539" y="796168"/>
            <a:ext cx="6233327" cy="5105016"/>
          </a:xfrm>
          <a:prstGeom prst="rect">
            <a:avLst/>
          </a:prstGeom>
        </p:spPr>
      </p:pic>
    </p:spTree>
    <p:extLst>
      <p:ext uri="{BB962C8B-B14F-4D97-AF65-F5344CB8AC3E}">
        <p14:creationId xmlns:p14="http://schemas.microsoft.com/office/powerpoint/2010/main" val="23233478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6</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
        <p:nvSpPr>
          <p:cNvPr id="5" name="TextBox 4"/>
          <p:cNvSpPr txBox="1"/>
          <p:nvPr/>
        </p:nvSpPr>
        <p:spPr>
          <a:xfrm>
            <a:off x="1043608" y="5085184"/>
            <a:ext cx="7992888" cy="830997"/>
          </a:xfrm>
          <a:prstGeom prst="rect">
            <a:avLst/>
          </a:prstGeom>
          <a:noFill/>
        </p:spPr>
        <p:txBody>
          <a:bodyPr wrap="square" rtlCol="0">
            <a:spAutoFit/>
          </a:bodyPr>
          <a:lstStyle/>
          <a:p>
            <a:r>
              <a:rPr lang="en-GB" sz="1600" dirty="0" smtClean="0"/>
              <a:t>This week, Year 6 have been creating branching keys in Science and exploring the Mayan hierarchy in History. In English they have been exploring expanded noun phrases to create descriptions whilst in Maths they have continued to look at problem solving.  </a:t>
            </a:r>
            <a:endParaRPr lang="en-GB" sz="1600" dirty="0"/>
          </a:p>
        </p:txBody>
      </p:sp>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celebration assembly\Celebration Assembly 2021-22\14.10.21\Y6\Science.jpe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874" t="4987" r="8018" b="6526"/>
          <a:stretch/>
        </p:blipFill>
        <p:spPr bwMode="auto">
          <a:xfrm>
            <a:off x="2190749" y="337181"/>
            <a:ext cx="4541491" cy="6292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7337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celebration assembly\Celebration Assembly 2021-22\14.10.21\Y6\Topic.jpe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161" b="2802"/>
          <a:stretch/>
        </p:blipFill>
        <p:spPr bwMode="auto">
          <a:xfrm rot="16200000">
            <a:off x="1481736" y="-752929"/>
            <a:ext cx="6180530" cy="8352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7794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a:xfrm>
            <a:off x="1371600" y="3902349"/>
            <a:ext cx="6400800" cy="675282"/>
          </a:xfrm>
        </p:spPr>
        <p:txBody>
          <a:bodyPr>
            <a:normAutofit lnSpcReduction="10000"/>
          </a:bodyPr>
          <a:lstStyle/>
          <a:p>
            <a:r>
              <a:rPr lang="en-GB" sz="4000" b="1" dirty="0" smtClean="0">
                <a:solidFill>
                  <a:schemeClr val="tx2"/>
                </a:solidFill>
                <a:latin typeface="Curlz MT" panose="04040404050702020202" pitchFamily="82" charset="0"/>
              </a:rPr>
              <a:t>SPORTING SUPERSTARS!!</a:t>
            </a:r>
            <a:endParaRPr lang="en-GB" sz="4000" b="1" dirty="0">
              <a:solidFill>
                <a:schemeClr val="tx2"/>
              </a:solidFill>
              <a:latin typeface="Curlz MT" panose="04040404050702020202" pitchFamily="82"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7920880" cy="2103497"/>
          </a:xfrm>
          <a:prstGeom prst="rect">
            <a:avLst/>
          </a:prstGeom>
          <a:noFill/>
          <a:ln>
            <a:noFill/>
          </a:ln>
        </p:spPr>
      </p:pic>
      <p:pic>
        <p:nvPicPr>
          <p:cNvPr id="1026" name="Picture 2"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404663"/>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59" y="5369785"/>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5373216"/>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26" y="404664"/>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4" y="3741570"/>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264" y="3720846"/>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72483"/>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1920" y="5218176"/>
            <a:ext cx="1280160" cy="16398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051720" y="4725144"/>
            <a:ext cx="1656184" cy="1200329"/>
          </a:xfrm>
          <a:prstGeom prst="rect">
            <a:avLst/>
          </a:prstGeom>
          <a:noFill/>
        </p:spPr>
        <p:txBody>
          <a:bodyPr wrap="square" rtlCol="0">
            <a:spAutoFit/>
          </a:bodyPr>
          <a:lstStyle/>
          <a:p>
            <a:r>
              <a:rPr lang="en-GB" b="1" dirty="0" smtClean="0"/>
              <a:t>Football </a:t>
            </a:r>
            <a:r>
              <a:rPr lang="en-GB" dirty="0" smtClean="0"/>
              <a:t>away at </a:t>
            </a:r>
            <a:r>
              <a:rPr lang="en-GB" dirty="0" err="1" smtClean="0"/>
              <a:t>Prestbury</a:t>
            </a:r>
            <a:r>
              <a:rPr lang="en-GB" dirty="0" smtClean="0"/>
              <a:t> </a:t>
            </a:r>
          </a:p>
          <a:p>
            <a:r>
              <a:rPr lang="en-GB" dirty="0" smtClean="0"/>
              <a:t>A Team lost 3-2  </a:t>
            </a:r>
          </a:p>
          <a:p>
            <a:r>
              <a:rPr lang="en-GB" dirty="0" smtClean="0"/>
              <a:t>B Team lost 1-0</a:t>
            </a:r>
          </a:p>
        </p:txBody>
      </p:sp>
      <p:sp>
        <p:nvSpPr>
          <p:cNvPr id="7" name="TextBox 6"/>
          <p:cNvSpPr txBox="1"/>
          <p:nvPr/>
        </p:nvSpPr>
        <p:spPr>
          <a:xfrm>
            <a:off x="5364088" y="4861964"/>
            <a:ext cx="2016224" cy="1200329"/>
          </a:xfrm>
          <a:prstGeom prst="rect">
            <a:avLst/>
          </a:prstGeom>
          <a:noFill/>
        </p:spPr>
        <p:txBody>
          <a:bodyPr wrap="square" rtlCol="0">
            <a:spAutoFit/>
          </a:bodyPr>
          <a:lstStyle/>
          <a:p>
            <a:r>
              <a:rPr lang="en-GB" b="1" dirty="0"/>
              <a:t>Cross Country </a:t>
            </a:r>
          </a:p>
          <a:p>
            <a:r>
              <a:rPr lang="en-GB" dirty="0"/>
              <a:t>Y5&amp;6 Boys </a:t>
            </a:r>
            <a:r>
              <a:rPr lang="en-GB" dirty="0" smtClean="0"/>
              <a:t>Team 3</a:t>
            </a:r>
            <a:r>
              <a:rPr lang="en-GB" baseline="30000" dirty="0" smtClean="0"/>
              <a:t>rd</a:t>
            </a:r>
            <a:endParaRPr lang="en-GB" dirty="0"/>
          </a:p>
          <a:p>
            <a:r>
              <a:rPr lang="en-GB" dirty="0"/>
              <a:t>Ben 3</a:t>
            </a:r>
            <a:r>
              <a:rPr lang="en-GB" baseline="30000" dirty="0"/>
              <a:t>rd</a:t>
            </a:r>
            <a:r>
              <a:rPr lang="en-GB" dirty="0"/>
              <a:t> </a:t>
            </a:r>
          </a:p>
          <a:p>
            <a:endParaRPr lang="en-GB" dirty="0"/>
          </a:p>
        </p:txBody>
      </p:sp>
    </p:spTree>
    <p:extLst>
      <p:ext uri="{BB962C8B-B14F-4D97-AF65-F5344CB8AC3E}">
        <p14:creationId xmlns:p14="http://schemas.microsoft.com/office/powerpoint/2010/main" val="41261522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15" descr="C:\Users\sch8753525\AppData\Local\Microsoft\Windows\Temporary Internet Files\Content.IE5\JVF62O3J\2011916499_4d8f9f6585_m[1].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79712" y="1675596"/>
            <a:ext cx="4752527" cy="481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511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endParaRPr lang="en-GB" altLang="en-US" dirty="0" smtClean="0"/>
          </a:p>
        </p:txBody>
      </p:sp>
      <p:pic>
        <p:nvPicPr>
          <p:cNvPr id="20483" name="Picture 3" descr="C:\Users\sch8753525\AppData\Local\Microsoft\Windows\Temporary Internet Files\Content.IE5\JVF62O3J\2011916499_4d8f9f6585_m[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04788"/>
            <a:ext cx="1341438"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4" descr="C:\Users\sch8753525\AppData\Local\Microsoft\Windows\Temporary Internet Files\Content.IE5\JVF62O3J\2011916499_4d8f9f6585_m[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7600" y="274638"/>
            <a:ext cx="1341438"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5" descr="C:\Users\sch8753525\AppData\Local\Microsoft\Windows\Temporary Internet Files\Content.IE5\JVF62O3J\2011916499_4d8f9f6585_m[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166688"/>
            <a:ext cx="1343025"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Content Placeholder 6" descr="C:\Users\sch8753525\AppData\Local\Microsoft\Windows\Temporary Internet Files\Content.IE5\JVF62O3J\2011916499_4d8f9f6585_m[1].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a:xfrm>
            <a:off x="5795963" y="215900"/>
            <a:ext cx="1417637" cy="1289050"/>
          </a:xfrm>
        </p:spPr>
      </p:pic>
      <p:pic>
        <p:nvPicPr>
          <p:cNvPr id="20487" name="Picture 7" descr="C:\Users\sch8753525\AppData\Local\Microsoft\Windows\Temporary Internet Files\Content.IE5\JVF62O3J\2011916499_4d8f9f6585_m[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9038" y="146050"/>
            <a:ext cx="1341437"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Rectangle 2"/>
          <p:cNvSpPr>
            <a:spLocks noChangeArrowheads="1"/>
          </p:cNvSpPr>
          <p:nvPr/>
        </p:nvSpPr>
        <p:spPr bwMode="auto">
          <a:xfrm>
            <a:off x="684213" y="2024063"/>
            <a:ext cx="76327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GB" altLang="en-US" sz="4000" b="1">
              <a:solidFill>
                <a:schemeClr val="tx2"/>
              </a:solidFill>
              <a:latin typeface="Arial" panose="020B0604020202020204" pitchFamily="34" charset="0"/>
            </a:endParaRPr>
          </a:p>
        </p:txBody>
      </p:sp>
      <p:sp>
        <p:nvSpPr>
          <p:cNvPr id="20489" name="Rectangle 8"/>
          <p:cNvSpPr>
            <a:spLocks noChangeArrowheads="1"/>
          </p:cNvSpPr>
          <p:nvPr/>
        </p:nvSpPr>
        <p:spPr bwMode="auto">
          <a:xfrm>
            <a:off x="2286000" y="1920875"/>
            <a:ext cx="531018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GB" altLang="en-US">
              <a:solidFill>
                <a:srgbClr val="000000"/>
              </a:solidFill>
              <a:latin typeface="Comic Sans MS" panose="030F0702030302020204" pitchFamily="66" charset="0"/>
            </a:endParaRPr>
          </a:p>
          <a:p>
            <a:pPr>
              <a:spcBef>
                <a:spcPct val="0"/>
              </a:spcBef>
              <a:buFontTx/>
              <a:buNone/>
            </a:pPr>
            <a:endParaRPr lang="en-GB" altLang="en-US">
              <a:latin typeface="Comic Sans MS" panose="030F0702030302020204" pitchFamily="66" charset="0"/>
            </a:endParaRPr>
          </a:p>
        </p:txBody>
      </p:sp>
    </p:spTree>
    <p:extLst>
      <p:ext uri="{BB962C8B-B14F-4D97-AF65-F5344CB8AC3E}">
        <p14:creationId xmlns:p14="http://schemas.microsoft.com/office/powerpoint/2010/main" val="31605544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457200" y="205465"/>
            <a:ext cx="1341755" cy="1358900"/>
          </a:xfrm>
          <a:prstGeom prst="rect">
            <a:avLst/>
          </a:prstGeom>
          <a:noFill/>
          <a:extLst/>
        </p:spPr>
      </p:pic>
      <p:pic>
        <p:nvPicPr>
          <p:cNvPr id="5" name="Picture 4"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2386811" y="274638"/>
            <a:ext cx="1341755" cy="1358900"/>
          </a:xfrm>
          <a:prstGeom prst="rect">
            <a:avLst/>
          </a:prstGeom>
          <a:noFill/>
          <a:extLst/>
        </p:spPr>
      </p:pic>
      <p:pic>
        <p:nvPicPr>
          <p:cNvPr id="6" name="Picture 5"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4067944" y="166688"/>
            <a:ext cx="1341755" cy="1358900"/>
          </a:xfrm>
          <a:prstGeom prst="rect">
            <a:avLst/>
          </a:prstGeom>
          <a:noFill/>
          <a:extLst/>
        </p:spPr>
      </p:pic>
      <p:pic>
        <p:nvPicPr>
          <p:cNvPr id="7" name="Content Placeholder 6" descr="C:\Users\sch8753525\AppData\Local\Microsoft\Windows\Temporary Internet Files\Content.IE5\JVF62O3J\2011916499_4d8f9f6585_m[1].jpg"/>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796136" y="216283"/>
            <a:ext cx="1416745" cy="1289149"/>
          </a:xfrm>
          <a:prstGeom prst="rect">
            <a:avLst/>
          </a:prstGeom>
          <a:noFill/>
          <a:extLst/>
        </p:spPr>
      </p:pic>
      <p:pic>
        <p:nvPicPr>
          <p:cNvPr id="8" name="Picture 7"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7538263" y="146532"/>
            <a:ext cx="1341755" cy="1358900"/>
          </a:xfrm>
          <a:prstGeom prst="rect">
            <a:avLst/>
          </a:prstGeom>
          <a:noFill/>
          <a:extLst/>
        </p:spPr>
      </p:pic>
      <p:sp>
        <p:nvSpPr>
          <p:cNvPr id="12" name="Rectangle 11"/>
          <p:cNvSpPr/>
          <p:nvPr/>
        </p:nvSpPr>
        <p:spPr>
          <a:xfrm>
            <a:off x="755576" y="1916832"/>
            <a:ext cx="8124442" cy="2024400"/>
          </a:xfrm>
          <a:prstGeom prst="rect">
            <a:avLst/>
          </a:prstGeom>
        </p:spPr>
        <p:txBody>
          <a:bodyPr wrap="square">
            <a:spAutoFit/>
          </a:bodyPr>
          <a:lstStyle/>
          <a:p>
            <a:pPr>
              <a:lnSpc>
                <a:spcPct val="107000"/>
              </a:lnSpc>
              <a:spcAft>
                <a:spcPts val="800"/>
              </a:spcAft>
            </a:pPr>
            <a:r>
              <a:rPr lang="en-GB" sz="6000" b="1" dirty="0" smtClean="0">
                <a:solidFill>
                  <a:schemeClr val="tx2"/>
                </a:solidFill>
                <a:latin typeface="Calibri" panose="020F0502020204030204" pitchFamily="34" charset="0"/>
                <a:ea typeface="Calibri" panose="020F0502020204030204" pitchFamily="34" charset="0"/>
                <a:cs typeface="Times New Roman" panose="02020603050405020304" pitchFamily="18" charset="0"/>
              </a:rPr>
              <a:t>Congratulations to all of our stars of the week!</a:t>
            </a:r>
            <a:endParaRPr lang="en-GB" sz="6000" b="1" dirty="0">
              <a:solidFill>
                <a:schemeClr val="tx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683568" y="2024782"/>
            <a:ext cx="7632848" cy="707886"/>
          </a:xfrm>
          <a:prstGeom prst="rect">
            <a:avLst/>
          </a:prstGeom>
        </p:spPr>
        <p:txBody>
          <a:bodyPr wrap="square">
            <a:spAutoFit/>
          </a:bodyPr>
          <a:lstStyle/>
          <a:p>
            <a:endParaRPr lang="en-GB" sz="4000" b="1" dirty="0">
              <a:solidFill>
                <a:schemeClr val="tx2"/>
              </a:solidFill>
            </a:endParaRPr>
          </a:p>
        </p:txBody>
      </p:sp>
      <p:sp>
        <p:nvSpPr>
          <p:cNvPr id="9" name="Rectangle 8"/>
          <p:cNvSpPr/>
          <p:nvPr/>
        </p:nvSpPr>
        <p:spPr>
          <a:xfrm>
            <a:off x="2286000" y="1920895"/>
            <a:ext cx="5310336" cy="1077218"/>
          </a:xfrm>
          <a:prstGeom prst="rect">
            <a:avLst/>
          </a:prstGeom>
        </p:spPr>
        <p:txBody>
          <a:bodyPr wrap="square">
            <a:spAutoFit/>
          </a:bodyPr>
          <a:lstStyle/>
          <a:p>
            <a:endParaRPr lang="en-GB" sz="3200" dirty="0">
              <a:solidFill>
                <a:srgbClr val="000000"/>
              </a:solidFill>
              <a:latin typeface="Comic Sans MS" panose="030F0702030302020204" pitchFamily="66" charset="0"/>
            </a:endParaRP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0882365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3074" name="Picture 2" descr="C:\Users\sch8753525\Pictures\star of the wee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55876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9" descr="C:\Users\sch8753525\AppData\Local\Microsoft\Windows\Temporary Internet Files\Content.IE5\SFD3QUE1\Happy_Birthday![1].pn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04887" y="2510631"/>
            <a:ext cx="7134225"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325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flipV="1">
            <a:off x="539750" y="908050"/>
            <a:ext cx="8147050" cy="217488"/>
          </a:xfrm>
        </p:spPr>
        <p:txBody>
          <a:bodyPr>
            <a:normAutofit fontScale="90000"/>
          </a:bodyPr>
          <a:lstStyle/>
          <a:p>
            <a:r>
              <a:rPr lang="en-GB" altLang="en-US" smtClean="0">
                <a:latin typeface="Arial" panose="020B0604020202020204" pitchFamily="34" charset="0"/>
              </a:rPr>
              <a:t/>
            </a:r>
            <a:br>
              <a:rPr lang="en-GB" altLang="en-US" smtClean="0">
                <a:latin typeface="Arial" panose="020B0604020202020204" pitchFamily="34" charset="0"/>
              </a:rPr>
            </a:br>
            <a:endParaRPr lang="en-GB" altLang="en-US" smtClean="0"/>
          </a:p>
        </p:txBody>
      </p:sp>
      <p:sp>
        <p:nvSpPr>
          <p:cNvPr id="28675" name="Content Placeholder 2"/>
          <p:cNvSpPr>
            <a:spLocks noGrp="1"/>
          </p:cNvSpPr>
          <p:nvPr>
            <p:ph idx="1"/>
          </p:nvPr>
        </p:nvSpPr>
        <p:spPr>
          <a:xfrm>
            <a:off x="457200" y="1557338"/>
            <a:ext cx="8229600" cy="4568825"/>
          </a:xfrm>
        </p:spPr>
        <p:txBody>
          <a:bodyPr/>
          <a:lstStyle/>
          <a:p>
            <a:pPr algn="ctr">
              <a:defRPr/>
            </a:pPr>
            <a:endParaRPr lang="en-GB" dirty="0" smtClean="0"/>
          </a:p>
          <a:p>
            <a:pPr marL="0" indent="0" algn="ctr">
              <a:buFont typeface="Arial" panose="020B0604020202020204" pitchFamily="34" charset="0"/>
              <a:buNone/>
              <a:defRPr/>
            </a:pPr>
            <a:r>
              <a:rPr lang="en-GB" sz="3600" b="1" dirty="0" smtClean="0">
                <a:solidFill>
                  <a:schemeClr val="tx2"/>
                </a:solidFill>
              </a:rPr>
              <a:t>           </a:t>
            </a:r>
          </a:p>
          <a:p>
            <a:pPr marL="0" indent="0" algn="ctr">
              <a:buFont typeface="Arial" panose="020B0604020202020204" pitchFamily="34" charset="0"/>
              <a:buNone/>
              <a:defRPr/>
            </a:pPr>
            <a:r>
              <a:rPr lang="en-GB" sz="3600" b="1" dirty="0" smtClean="0">
                <a:solidFill>
                  <a:schemeClr val="tx2"/>
                </a:solidFill>
              </a:rPr>
              <a:t>“We </a:t>
            </a:r>
            <a:r>
              <a:rPr lang="en-GB" sz="3600" b="1" dirty="0">
                <a:solidFill>
                  <a:schemeClr val="tx2"/>
                </a:solidFill>
              </a:rPr>
              <a:t>will be the </a:t>
            </a:r>
            <a:r>
              <a:rPr lang="en-GB" sz="3600" b="1" dirty="0" smtClean="0">
                <a:solidFill>
                  <a:schemeClr val="tx2"/>
                </a:solidFill>
              </a:rPr>
              <a:t>happiest people in the world if we belong to God.”</a:t>
            </a:r>
          </a:p>
          <a:p>
            <a:pPr marL="0" indent="0">
              <a:buFont typeface="Arial" panose="020B0604020202020204" pitchFamily="34" charset="0"/>
              <a:buNone/>
              <a:defRPr/>
            </a:pPr>
            <a:endParaRPr lang="en-GB" b="1" i="1" dirty="0">
              <a:solidFill>
                <a:schemeClr val="tx2"/>
              </a:solidFill>
            </a:endParaRPr>
          </a:p>
          <a:p>
            <a:pPr marL="0" indent="0" algn="ctr">
              <a:buFont typeface="Arial" panose="020B0604020202020204" pitchFamily="34" charset="0"/>
              <a:buNone/>
              <a:defRPr/>
            </a:pPr>
            <a:r>
              <a:rPr lang="en-GB" b="1" i="1" dirty="0" smtClean="0">
                <a:solidFill>
                  <a:schemeClr val="tx2"/>
                </a:solidFill>
              </a:rPr>
              <a:t>  </a:t>
            </a:r>
            <a:r>
              <a:rPr lang="en-GB" sz="2000" b="1" i="1" dirty="0" smtClean="0">
                <a:solidFill>
                  <a:schemeClr val="tx2"/>
                </a:solidFill>
              </a:rPr>
              <a:t>(St </a:t>
            </a:r>
            <a:r>
              <a:rPr lang="en-GB" sz="2000" b="1" i="1" dirty="0">
                <a:solidFill>
                  <a:schemeClr val="tx2"/>
                </a:solidFill>
              </a:rPr>
              <a:t>Teresa of </a:t>
            </a:r>
            <a:r>
              <a:rPr lang="en-GB" sz="2000" b="1" i="1" dirty="0" smtClean="0">
                <a:solidFill>
                  <a:schemeClr val="tx2"/>
                </a:solidFill>
              </a:rPr>
              <a:t>Calcutta)</a:t>
            </a:r>
            <a:endParaRPr lang="en-GB" sz="2000" b="1" i="1" dirty="0">
              <a:solidFill>
                <a:schemeClr val="tx2"/>
              </a:solidFill>
            </a:endParaRPr>
          </a:p>
        </p:txBody>
      </p:sp>
      <p:pic>
        <p:nvPicPr>
          <p:cNvPr id="31748" name="Picture 2" descr="C:\Program Files (x86)\Microsoft Office\MEDIA\CAGCAT10\j02308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1975" y="4149725"/>
            <a:ext cx="1989138"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2" descr="C:\Program Files (x86)\Microsoft Office\MEDIA\CAGCAT10\j02308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97663" y="4311650"/>
            <a:ext cx="1989137"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Picture 2" descr="C:\Program Files (x86)\Microsoft Office\MEDIA\CAGCAT10\j02308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750" y="409575"/>
            <a:ext cx="1989138"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2" descr="C:\Program Files (x86)\Microsoft Office\MEDIA\CAGCAT10\j02308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688" y="333375"/>
            <a:ext cx="1989137"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86131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normAutofit fontScale="90000"/>
          </a:bodyPr>
          <a:lstStyle/>
          <a:p>
            <a:pPr eaLnBrk="1" hangingPunct="1"/>
            <a:r>
              <a:rPr lang="en-GB" altLang="en-US" sz="8000" smtClean="0">
                <a:solidFill>
                  <a:schemeClr val="tx2"/>
                </a:solidFill>
              </a:rPr>
              <a:t>Let us pray.</a:t>
            </a:r>
          </a:p>
        </p:txBody>
      </p:sp>
      <p:sp>
        <p:nvSpPr>
          <p:cNvPr id="32771" name="Content Placeholder 2"/>
          <p:cNvSpPr>
            <a:spLocks noGrp="1"/>
          </p:cNvSpPr>
          <p:nvPr>
            <p:ph idx="1"/>
          </p:nvPr>
        </p:nvSpPr>
        <p:spPr>
          <a:xfrm>
            <a:off x="323850" y="1654175"/>
            <a:ext cx="8229600" cy="4525963"/>
          </a:xfrm>
        </p:spPr>
        <p:txBody>
          <a:bodyPr/>
          <a:lstStyle/>
          <a:p>
            <a:pPr marL="0" indent="0" algn="ctr" eaLnBrk="1" hangingPunct="1">
              <a:buFont typeface="Arial" panose="020B0604020202020204" pitchFamily="34" charset="0"/>
              <a:buNone/>
            </a:pPr>
            <a:r>
              <a:rPr lang="en-GB" altLang="en-US" b="1" smtClean="0">
                <a:solidFill>
                  <a:schemeClr val="tx2"/>
                </a:solidFill>
              </a:rPr>
              <a:t>Dear Lord Jesus,</a:t>
            </a:r>
          </a:p>
          <a:p>
            <a:pPr marL="0" indent="0" algn="ctr">
              <a:buFont typeface="Arial" panose="020B0604020202020204" pitchFamily="34" charset="0"/>
              <a:buNone/>
            </a:pPr>
            <a:r>
              <a:rPr lang="en-GB" altLang="en-US" b="1" smtClean="0">
                <a:solidFill>
                  <a:schemeClr val="tx2"/>
                </a:solidFill>
              </a:rPr>
              <a:t>May we be rich in love </a:t>
            </a:r>
          </a:p>
          <a:p>
            <a:pPr marL="0" indent="0" algn="ctr">
              <a:buFont typeface="Arial" panose="020B0604020202020204" pitchFamily="34" charset="0"/>
              <a:buNone/>
            </a:pPr>
            <a:r>
              <a:rPr lang="en-GB" altLang="en-US" b="1" smtClean="0">
                <a:solidFill>
                  <a:schemeClr val="tx2"/>
                </a:solidFill>
              </a:rPr>
              <a:t>and filled with the happiness </a:t>
            </a:r>
          </a:p>
          <a:p>
            <a:pPr marL="0" indent="0" algn="ctr">
              <a:buFont typeface="Arial" panose="020B0604020202020204" pitchFamily="34" charset="0"/>
              <a:buNone/>
            </a:pPr>
            <a:r>
              <a:rPr lang="en-GB" altLang="en-US" b="1" smtClean="0">
                <a:solidFill>
                  <a:schemeClr val="tx2"/>
                </a:solidFill>
              </a:rPr>
              <a:t>which comes from serving you and others. </a:t>
            </a:r>
          </a:p>
          <a:p>
            <a:pPr marL="0" indent="0" algn="ctr">
              <a:buFont typeface="Arial" panose="020B0604020202020204" pitchFamily="34" charset="0"/>
              <a:buNone/>
            </a:pPr>
            <a:r>
              <a:rPr lang="en-GB" altLang="en-US" b="1" smtClean="0">
                <a:solidFill>
                  <a:schemeClr val="tx2"/>
                </a:solidFill>
              </a:rPr>
              <a:t>Amen</a:t>
            </a:r>
            <a:endParaRPr lang="en-GB" altLang="en-US" b="1" smtClean="0"/>
          </a:p>
        </p:txBody>
      </p:sp>
      <p:pic>
        <p:nvPicPr>
          <p:cNvPr id="32772" name="Picture 2" descr="pray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44450"/>
            <a:ext cx="16557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0"/>
            <a:ext cx="153828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4564063"/>
            <a:ext cx="1754188" cy="184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2" descr="prayer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4025" y="4581525"/>
            <a:ext cx="1854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65790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274638"/>
            <a:ext cx="8291513" cy="1498600"/>
          </a:xfrm>
        </p:spPr>
        <p:txBody>
          <a:bodyPr anchor="t"/>
          <a:lstStyle/>
          <a:p>
            <a:pPr eaLnBrk="1" hangingPunct="1"/>
            <a:r>
              <a:rPr lang="en-GB" altLang="en-US" sz="2800" b="1" smtClean="0">
                <a:solidFill>
                  <a:schemeClr val="tx2"/>
                </a:solidFill>
              </a:rPr>
              <a:t/>
            </a:r>
            <a:br>
              <a:rPr lang="en-GB" altLang="en-US" sz="2800" b="1" smtClean="0">
                <a:solidFill>
                  <a:schemeClr val="tx2"/>
                </a:solidFill>
              </a:rPr>
            </a:br>
            <a:r>
              <a:rPr lang="en-GB" altLang="en-US" sz="2800" b="1" smtClean="0">
                <a:solidFill>
                  <a:schemeClr val="tx2"/>
                </a:solidFill>
              </a:rPr>
              <a:t>Spread some happiness this week!</a:t>
            </a:r>
            <a:endParaRPr lang="en-GB" altLang="en-US" sz="2800" b="1" i="1" smtClean="0">
              <a:solidFill>
                <a:schemeClr val="tx2"/>
              </a:solidFill>
            </a:endParaRPr>
          </a:p>
        </p:txBody>
      </p:sp>
      <p:pic>
        <p:nvPicPr>
          <p:cNvPr id="34819" name="Picture 9"/>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68313" y="2565400"/>
            <a:ext cx="8229600" cy="2617788"/>
          </a:xfrm>
        </p:spPr>
      </p:pic>
      <p:pic>
        <p:nvPicPr>
          <p:cNvPr id="34820" name="Picture 2" descr="C:\Users\sch8753525\AppData\Local\Microsoft\Windows\Temporary Internet Files\Content.IE5\NY3JE61H\back+to+school[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8" y="3424238"/>
            <a:ext cx="952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68484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a:xfrm>
            <a:off x="1371600" y="3886200"/>
            <a:ext cx="6400800" cy="1752600"/>
          </a:xfrm>
        </p:spPr>
        <p:txBody>
          <a:bodyPr>
            <a:normAutofit/>
          </a:bodyPr>
          <a:lstStyle/>
          <a:p>
            <a:r>
              <a:rPr lang="en-GB" sz="4000" b="1" dirty="0" smtClean="0">
                <a:solidFill>
                  <a:schemeClr val="tx2"/>
                </a:solidFill>
                <a:latin typeface="Curlz MT" panose="04040404050702020202" pitchFamily="82" charset="0"/>
              </a:rPr>
              <a:t>WOW!</a:t>
            </a:r>
          </a:p>
          <a:p>
            <a:r>
              <a:rPr lang="en-GB" sz="4000" b="1" dirty="0" smtClean="0">
                <a:solidFill>
                  <a:schemeClr val="tx2"/>
                </a:solidFill>
                <a:latin typeface="Curlz MT" panose="04040404050702020202" pitchFamily="82" charset="0"/>
              </a:rPr>
              <a:t>WELL DONE EVERYONE!</a:t>
            </a:r>
            <a:endParaRPr lang="en-GB" sz="4000" b="1" dirty="0">
              <a:solidFill>
                <a:schemeClr val="tx2"/>
              </a:solidFill>
              <a:latin typeface="Curlz MT" panose="04040404050702020202" pitchFamily="82"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7920880" cy="2103497"/>
          </a:xfrm>
          <a:prstGeom prst="rect">
            <a:avLst/>
          </a:prstGeom>
          <a:noFill/>
          <a:ln>
            <a:noFill/>
          </a:ln>
        </p:spPr>
      </p:pic>
      <p:pic>
        <p:nvPicPr>
          <p:cNvPr id="1026" name="Picture 2"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404663"/>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59" y="5369785"/>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5373216"/>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26" y="404664"/>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4" y="3741570"/>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264" y="3720846"/>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72483"/>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1920" y="5218176"/>
            <a:ext cx="1280160" cy="1639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04993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2734</TotalTime>
  <Words>529</Words>
  <Application>Microsoft Office PowerPoint</Application>
  <PresentationFormat>On-screen Show (4:3)</PresentationFormat>
  <Paragraphs>80</Paragraphs>
  <Slides>38</Slides>
  <Notes>4</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This is the day that the Lord has made!</vt:lpstr>
      <vt:lpstr>PowerPoint Presentation</vt:lpstr>
      <vt:lpstr>Hail Mary</vt:lpstr>
      <vt:lpstr>Our Father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Let us pray.</vt:lpstr>
      <vt:lpstr> Spread some happiness this week!</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sca8753525</cp:lastModifiedBy>
  <cp:revision>207</cp:revision>
  <cp:lastPrinted>2020-12-11T14:27:00Z</cp:lastPrinted>
  <dcterms:created xsi:type="dcterms:W3CDTF">2017-04-26T10:13:58Z</dcterms:created>
  <dcterms:modified xsi:type="dcterms:W3CDTF">2021-10-15T07:44:48Z</dcterms:modified>
</cp:coreProperties>
</file>