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75" r:id="rId3"/>
    <p:sldId id="289" r:id="rId4"/>
    <p:sldId id="288" r:id="rId5"/>
    <p:sldId id="278" r:id="rId6"/>
    <p:sldId id="280" r:id="rId7"/>
    <p:sldId id="281" r:id="rId8"/>
    <p:sldId id="282" r:id="rId9"/>
    <p:sldId id="286" r:id="rId10"/>
    <p:sldId id="287" r:id="rId11"/>
    <p:sldId id="267" r:id="rId12"/>
  </p:sldIdLst>
  <p:sldSz cx="9144000" cy="6858000" type="screen4x3"/>
  <p:notesSz cx="6858000" cy="9144000"/>
  <p:embeddedFontLst>
    <p:embeddedFont>
      <p:font typeface="Roboto" panose="02000000000000000000" pitchFamily="2" charset="0"/>
      <p:regular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6F6C"/>
    <a:srgbClr val="D7A21F"/>
    <a:srgbClr val="FBF4E5"/>
    <a:srgbClr val="FDEDED"/>
    <a:srgbClr val="E9C365"/>
    <a:srgbClr val="70272F"/>
    <a:srgbClr val="FEFCF8"/>
    <a:srgbClr val="FBF4E1"/>
    <a:srgbClr val="FAC3C2"/>
    <a:srgbClr val="FCF5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3B0999-AFC2-4BAA-8496-0CA66972084A}" v="1" dt="2025-01-23T13:30:31.5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8" d="100"/>
          <a:sy n="98" d="100"/>
        </p:scale>
        <p:origin x="908" y="5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Oyinloye" userId="b511e895b0912b3b" providerId="LiveId" clId="{333B0999-AFC2-4BAA-8496-0CA66972084A}"/>
    <pc:docChg chg="delSld modSld sldOrd">
      <pc:chgData name="Claire Oyinloye" userId="b511e895b0912b3b" providerId="LiveId" clId="{333B0999-AFC2-4BAA-8496-0CA66972084A}" dt="2025-01-23T14:07:29.689" v="12" actId="1076"/>
      <pc:docMkLst>
        <pc:docMk/>
      </pc:docMkLst>
      <pc:sldChg chg="del">
        <pc:chgData name="Claire Oyinloye" userId="b511e895b0912b3b" providerId="LiveId" clId="{333B0999-AFC2-4BAA-8496-0CA66972084A}" dt="2025-01-23T13:15:37.871" v="0" actId="47"/>
        <pc:sldMkLst>
          <pc:docMk/>
          <pc:sldMk cId="2105573009" sldId="277"/>
        </pc:sldMkLst>
      </pc:sldChg>
      <pc:sldChg chg="modSp">
        <pc:chgData name="Claire Oyinloye" userId="b511e895b0912b3b" providerId="LiveId" clId="{333B0999-AFC2-4BAA-8496-0CA66972084A}" dt="2025-01-23T13:30:31.510" v="10" actId="20577"/>
        <pc:sldMkLst>
          <pc:docMk/>
          <pc:sldMk cId="2316436145" sldId="286"/>
        </pc:sldMkLst>
        <pc:spChg chg="mod">
          <ac:chgData name="Claire Oyinloye" userId="b511e895b0912b3b" providerId="LiveId" clId="{333B0999-AFC2-4BAA-8496-0CA66972084A}" dt="2025-01-23T13:30:31.510" v="10" actId="20577"/>
          <ac:spMkLst>
            <pc:docMk/>
            <pc:sldMk cId="2316436145" sldId="286"/>
            <ac:spMk id="12" creationId="{00000000-0000-0000-0000-000000000000}"/>
          </ac:spMkLst>
        </pc:spChg>
      </pc:sldChg>
      <pc:sldChg chg="addSp modSp mod">
        <pc:chgData name="Claire Oyinloye" userId="b511e895b0912b3b" providerId="LiveId" clId="{333B0999-AFC2-4BAA-8496-0CA66972084A}" dt="2025-01-23T13:30:20.585" v="9" actId="1076"/>
        <pc:sldMkLst>
          <pc:docMk/>
          <pc:sldMk cId="1593527030" sldId="287"/>
        </pc:sldMkLst>
        <pc:spChg chg="mod">
          <ac:chgData name="Claire Oyinloye" userId="b511e895b0912b3b" providerId="LiveId" clId="{333B0999-AFC2-4BAA-8496-0CA66972084A}" dt="2025-01-23T13:30:20.585" v="9" actId="1076"/>
          <ac:spMkLst>
            <pc:docMk/>
            <pc:sldMk cId="1593527030" sldId="287"/>
            <ac:spMk id="3" creationId="{4C60CC22-C446-9345-4942-A3844BDE4B92}"/>
          </ac:spMkLst>
        </pc:spChg>
        <pc:spChg chg="add mod">
          <ac:chgData name="Claire Oyinloye" userId="b511e895b0912b3b" providerId="LiveId" clId="{333B0999-AFC2-4BAA-8496-0CA66972084A}" dt="2025-01-23T13:30:17.636" v="8" actId="1076"/>
          <ac:spMkLst>
            <pc:docMk/>
            <pc:sldMk cId="1593527030" sldId="287"/>
            <ac:spMk id="5" creationId="{677C25A7-DD57-FC33-18C5-2417C95EB397}"/>
          </ac:spMkLst>
        </pc:spChg>
      </pc:sldChg>
      <pc:sldChg chg="modSp mod">
        <pc:chgData name="Claire Oyinloye" userId="b511e895b0912b3b" providerId="LiveId" clId="{333B0999-AFC2-4BAA-8496-0CA66972084A}" dt="2025-01-23T14:07:29.689" v="12" actId="1076"/>
        <pc:sldMkLst>
          <pc:docMk/>
          <pc:sldMk cId="1609039878" sldId="288"/>
        </pc:sldMkLst>
        <pc:picChg chg="mod">
          <ac:chgData name="Claire Oyinloye" userId="b511e895b0912b3b" providerId="LiveId" clId="{333B0999-AFC2-4BAA-8496-0CA66972084A}" dt="2025-01-23T14:07:29.689" v="12" actId="1076"/>
          <ac:picMkLst>
            <pc:docMk/>
            <pc:sldMk cId="1609039878" sldId="288"/>
            <ac:picMk id="5" creationId="{47AECCE0-FB45-00C9-5DBC-48922FAEC8F1}"/>
          </ac:picMkLst>
        </pc:picChg>
      </pc:sldChg>
      <pc:sldChg chg="modSp mod ord">
        <pc:chgData name="Claire Oyinloye" userId="b511e895b0912b3b" providerId="LiveId" clId="{333B0999-AFC2-4BAA-8496-0CA66972084A}" dt="2025-01-23T13:16:00.039" v="5" actId="1076"/>
        <pc:sldMkLst>
          <pc:docMk/>
          <pc:sldMk cId="474138421" sldId="289"/>
        </pc:sldMkLst>
        <pc:spChg chg="mod">
          <ac:chgData name="Claire Oyinloye" userId="b511e895b0912b3b" providerId="LiveId" clId="{333B0999-AFC2-4BAA-8496-0CA66972084A}" dt="2025-01-23T13:15:52.255" v="3" actId="1076"/>
          <ac:spMkLst>
            <pc:docMk/>
            <pc:sldMk cId="474138421" sldId="289"/>
            <ac:spMk id="4" creationId="{2F7A1A87-E1CD-85EA-1B99-1B5BEB6AB38F}"/>
          </ac:spMkLst>
        </pc:spChg>
        <pc:picChg chg="mod">
          <ac:chgData name="Claire Oyinloye" userId="b511e895b0912b3b" providerId="LiveId" clId="{333B0999-AFC2-4BAA-8496-0CA66972084A}" dt="2025-01-23T13:16:00.039" v="5" actId="1076"/>
          <ac:picMkLst>
            <pc:docMk/>
            <pc:sldMk cId="474138421" sldId="289"/>
            <ac:picMk id="10" creationId="{3A902867-1440-C372-C62A-EDC2F6E94831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m9LJC_5g2o" TargetMode="External"/><Relationship Id="rId2" Type="http://schemas.openxmlformats.org/officeDocument/2006/relationships/hyperlink" Target="https://www.youtube.com/watch?v=2lNsOzG8-ns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606425" y="1169128"/>
            <a:ext cx="7893021" cy="2295601"/>
          </a:xfrm>
          <a:prstGeom prst="rect">
            <a:avLst/>
          </a:prstGeom>
          <a:solidFill>
            <a:srgbClr val="FBF4E5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country of China is in northeast Asia.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China is the fourth biggest country in the world.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China has the largest population in the world with over </a:t>
            </a:r>
            <a:r>
              <a:rPr lang="en-GB" altLang="en-US" b="1" dirty="0">
                <a:solidFill>
                  <a:schemeClr val="tx1"/>
                </a:solidFill>
              </a:rPr>
              <a:t>1.3 billion people!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China is divided into provinces.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capital city of China is Beijing.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1AE5C76-4364-48C8-8D5D-F0D7FE190E99}"/>
              </a:ext>
            </a:extLst>
          </p:cNvPr>
          <p:cNvGrpSpPr/>
          <p:nvPr/>
        </p:nvGrpSpPr>
        <p:grpSpPr>
          <a:xfrm>
            <a:off x="5455708" y="2808194"/>
            <a:ext cx="3688292" cy="2788017"/>
            <a:chOff x="5455708" y="2808194"/>
            <a:chExt cx="3688292" cy="2788017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44" r="14644"/>
            <a:stretch/>
          </p:blipFill>
          <p:spPr>
            <a:xfrm>
              <a:off x="5527839" y="2860591"/>
              <a:ext cx="2633798" cy="2633798"/>
            </a:xfrm>
            <a:prstGeom prst="ellipse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8864"/>
            <a:stretch/>
          </p:blipFill>
          <p:spPr>
            <a:xfrm>
              <a:off x="5455708" y="2808194"/>
              <a:ext cx="3688292" cy="2788017"/>
            </a:xfrm>
            <a:prstGeom prst="rect">
              <a:avLst/>
            </a:prstGeom>
          </p:spPr>
        </p:pic>
      </p:grpSp>
      <p:sp>
        <p:nvSpPr>
          <p:cNvPr id="7171" name="Title 20"/>
          <p:cNvSpPr>
            <a:spLocks noGrp="1"/>
          </p:cNvSpPr>
          <p:nvPr>
            <p:ph type="title"/>
          </p:nvPr>
        </p:nvSpPr>
        <p:spPr>
          <a:xfrm>
            <a:off x="442897" y="352528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70272F"/>
                </a:solidFill>
              </a:rPr>
              <a:t>Where Is China?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657426" y="3784441"/>
            <a:ext cx="4563284" cy="2308384"/>
            <a:chOff x="606425" y="3689212"/>
            <a:chExt cx="4255048" cy="2152460"/>
          </a:xfrm>
        </p:grpSpPr>
        <p:pic>
          <p:nvPicPr>
            <p:cNvPr id="7170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606425" y="3689212"/>
              <a:ext cx="4255048" cy="2152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Down Arrow 8"/>
            <p:cNvSpPr/>
            <p:nvPr/>
          </p:nvSpPr>
          <p:spPr>
            <a:xfrm>
              <a:off x="3754359" y="3812542"/>
              <a:ext cx="238092" cy="525503"/>
            </a:xfrm>
            <a:prstGeom prst="downArrow">
              <a:avLst>
                <a:gd name="adj1" fmla="val 27251"/>
                <a:gd name="adj2" fmla="val 76540"/>
              </a:avLst>
            </a:prstGeom>
            <a:solidFill>
              <a:srgbClr val="E22F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149068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78868-FD61-3B2A-D881-CE31EC469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New Year Story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B503089-CB00-353D-F027-93235E63E570}"/>
              </a:ext>
            </a:extLst>
          </p:cNvPr>
          <p:cNvSpPr/>
          <p:nvPr/>
        </p:nvSpPr>
        <p:spPr>
          <a:xfrm>
            <a:off x="747378" y="2100519"/>
            <a:ext cx="7677820" cy="995670"/>
          </a:xfrm>
          <a:prstGeom prst="roundRect">
            <a:avLst>
              <a:gd name="adj" fmla="val 12779"/>
            </a:avLst>
          </a:prstGeom>
          <a:solidFill>
            <a:schemeClr val="accent2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7A1A87-E1CD-85EA-1B99-1B5BEB6AB38F}"/>
              </a:ext>
            </a:extLst>
          </p:cNvPr>
          <p:cNvSpPr txBox="1"/>
          <p:nvPr/>
        </p:nvSpPr>
        <p:spPr>
          <a:xfrm>
            <a:off x="836118" y="2119815"/>
            <a:ext cx="634516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dirty="0">
                <a:ea typeface="Roboto"/>
                <a:cs typeface="Roboto"/>
                <a:sym typeface="Roboto"/>
              </a:rPr>
              <a:t>The New Year Story explains how the animals in the Chinese zodiac were chosen. A long time ago, The </a:t>
            </a:r>
            <a:r>
              <a:rPr lang="en-GB" b="1" dirty="0">
                <a:ea typeface="Roboto"/>
                <a:cs typeface="Roboto"/>
                <a:sym typeface="Roboto"/>
              </a:rPr>
              <a:t>Jade Emperor</a:t>
            </a:r>
            <a:r>
              <a:rPr lang="en-GB" dirty="0">
                <a:ea typeface="Roboto"/>
                <a:cs typeface="Roboto"/>
                <a:sym typeface="Roboto"/>
              </a:rPr>
              <a:t> wanted to start a calendar.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541A2C-01D6-6A7E-3586-397EB8ED2F80}"/>
              </a:ext>
            </a:extLst>
          </p:cNvPr>
          <p:cNvSpPr txBox="1"/>
          <p:nvPr/>
        </p:nvSpPr>
        <p:spPr>
          <a:xfrm>
            <a:off x="4586288" y="3540980"/>
            <a:ext cx="3705894" cy="1711631"/>
          </a:xfrm>
          <a:prstGeom prst="roundRect">
            <a:avLst>
              <a:gd name="adj" fmla="val 8492"/>
            </a:avLst>
          </a:prstGeom>
          <a:solidFill>
            <a:schemeClr val="bg1"/>
          </a:solidFill>
          <a:ln w="38100">
            <a:solidFill>
              <a:srgbClr val="F9B000"/>
            </a:solidFill>
          </a:ln>
        </p:spPr>
        <p:txBody>
          <a:bodyPr wrap="square" lIns="144000" tIns="108000" rIns="144000" bIns="108000">
            <a:spAutoFit/>
          </a:bodyPr>
          <a:lstStyle/>
          <a:p>
            <a:r>
              <a:rPr lang="en-GB" dirty="0"/>
              <a:t>He invited lots of animals to enter a race to cross the river. The first 12 animals to finish the race would have a year named after them.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C37908B-D6F6-74B9-9AE2-5C5E086B9470}"/>
              </a:ext>
            </a:extLst>
          </p:cNvPr>
          <p:cNvSpPr/>
          <p:nvPr/>
        </p:nvSpPr>
        <p:spPr>
          <a:xfrm>
            <a:off x="723230" y="5471205"/>
            <a:ext cx="7677820" cy="814722"/>
          </a:xfrm>
          <a:prstGeom prst="roundRect">
            <a:avLst>
              <a:gd name="adj" fmla="val 12779"/>
            </a:avLst>
          </a:prstGeom>
          <a:solidFill>
            <a:schemeClr val="accent2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2AFF589-289D-484A-0464-C863DF48015E}"/>
              </a:ext>
            </a:extLst>
          </p:cNvPr>
          <p:cNvSpPr txBox="1"/>
          <p:nvPr/>
        </p:nvSpPr>
        <p:spPr>
          <a:xfrm>
            <a:off x="836118" y="5543545"/>
            <a:ext cx="745606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The snake came sixth in the race, so the sixth year </a:t>
            </a:r>
            <a:br>
              <a:rPr lang="en-GB" dirty="0"/>
            </a:br>
            <a:r>
              <a:rPr lang="en-GB" dirty="0"/>
              <a:t>was named after a snake.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207A94D-D592-FFAD-F5EC-C3817FECD5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" t="14183" r="-199" b="13167"/>
          <a:stretch/>
        </p:blipFill>
        <p:spPr>
          <a:xfrm>
            <a:off x="723230" y="3363430"/>
            <a:ext cx="3659783" cy="1889181"/>
          </a:xfrm>
          <a:prstGeom prst="roundRect">
            <a:avLst>
              <a:gd name="adj" fmla="val 6380"/>
            </a:avLst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0F0C44B-2F4D-1E1A-5F48-DA852554F56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011" y="4936723"/>
            <a:ext cx="2113039" cy="144238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A902867-1440-C372-C62A-EDC2F6E9483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605"/>
          <a:stretch/>
        </p:blipFill>
        <p:spPr>
          <a:xfrm>
            <a:off x="7067288" y="777904"/>
            <a:ext cx="1698725" cy="2017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38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1F5F5E5-366C-FF98-B604-3198B4A1C5FC}"/>
              </a:ext>
            </a:extLst>
          </p:cNvPr>
          <p:cNvSpPr/>
          <p:nvPr/>
        </p:nvSpPr>
        <p:spPr>
          <a:xfrm>
            <a:off x="5762065" y="413683"/>
            <a:ext cx="2819882" cy="2437093"/>
          </a:xfrm>
          <a:prstGeom prst="roundRect">
            <a:avLst>
              <a:gd name="adj" fmla="val 12779"/>
            </a:avLst>
          </a:prstGeom>
          <a:solidFill>
            <a:schemeClr val="accent2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5D18E5-D2A3-9133-D350-47A7FDA3C881}"/>
              </a:ext>
            </a:extLst>
          </p:cNvPr>
          <p:cNvSpPr txBox="1"/>
          <p:nvPr/>
        </p:nvSpPr>
        <p:spPr>
          <a:xfrm>
            <a:off x="5708276" y="537882"/>
            <a:ext cx="281988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Each new year in the </a:t>
            </a:r>
            <a:r>
              <a:rPr lang="en-GB" sz="2000" b="1" dirty="0"/>
              <a:t>Chinese zodiac </a:t>
            </a:r>
            <a:r>
              <a:rPr lang="en-GB" sz="2000" dirty="0"/>
              <a:t>is named after an animal from the New Year Story. There are 12 different animals, including a snake.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A9FCB18-FB59-66A9-8610-5E1778BA31CB}"/>
              </a:ext>
            </a:extLst>
          </p:cNvPr>
          <p:cNvSpPr txBox="1"/>
          <p:nvPr/>
        </p:nvSpPr>
        <p:spPr>
          <a:xfrm>
            <a:off x="6024152" y="3429000"/>
            <a:ext cx="2824014" cy="3223796"/>
          </a:xfrm>
          <a:prstGeom prst="roundRect">
            <a:avLst>
              <a:gd name="adj" fmla="val 12007"/>
            </a:avLst>
          </a:prstGeom>
          <a:solidFill>
            <a:schemeClr val="bg1"/>
          </a:solidFill>
          <a:ln w="38100">
            <a:solidFill>
              <a:srgbClr val="F9B000"/>
            </a:solidFill>
          </a:ln>
        </p:spPr>
        <p:txBody>
          <a:bodyPr wrap="square">
            <a:spAutoFit/>
          </a:bodyPr>
          <a:lstStyle/>
          <a:p>
            <a:pPr marL="228600" lvl="0" indent="-114300" algn="ctr">
              <a:buClr>
                <a:srgbClr val="000000"/>
              </a:buClr>
              <a:buSzPts val="1800"/>
            </a:pPr>
            <a:r>
              <a:rPr lang="en-GB" sz="3200" b="1" dirty="0">
                <a:solidFill>
                  <a:schemeClr val="dk1"/>
                </a:solidFill>
                <a:ea typeface="Roboto" panose="02000000000000000000" pitchFamily="2" charset="0"/>
                <a:cs typeface="Roboto"/>
                <a:sym typeface="Roboto"/>
              </a:rPr>
              <a:t>Which animal was it on the year that you were born?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AECCE0-FB45-00C9-5DBC-48922FAEC8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34" y="609219"/>
            <a:ext cx="5771707" cy="5771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039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70272F"/>
                </a:solidFill>
              </a:rPr>
              <a:t>When Is Chinese New Year?</a:t>
            </a:r>
          </a:p>
        </p:txBody>
      </p:sp>
      <p:pic>
        <p:nvPicPr>
          <p:cNvPr id="10243" name="Picture 2" descr="http://farm3.staticflickr.com/2392/2253651915_58c1bef109_z.jpg?zz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138" y="1625600"/>
            <a:ext cx="3006725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tanakawho (@flickr.com) - granted under creative commons licence - attribution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696913" y="2701130"/>
            <a:ext cx="4596540" cy="957263"/>
          </a:xfrm>
          <a:prstGeom prst="rect">
            <a:avLst/>
          </a:prstGeom>
          <a:solidFill>
            <a:srgbClr val="FDEDED"/>
          </a:solidFill>
          <a:ln w="28575">
            <a:solidFill>
              <a:srgbClr val="F46F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eaLnBrk="1" hangingPunct="1">
              <a:lnSpc>
                <a:spcPct val="120000"/>
              </a:lnSpc>
              <a:defRPr/>
            </a:pPr>
            <a:r>
              <a:rPr lang="en-GB" altLang="en-US" dirty="0">
                <a:solidFill>
                  <a:schemeClr val="tx1"/>
                </a:solidFill>
              </a:rPr>
              <a:t>Chinese New Year starts somewhere between late January and early February.</a:t>
            </a:r>
          </a:p>
        </p:txBody>
      </p:sp>
      <p:sp>
        <p:nvSpPr>
          <p:cNvPr id="8" name="Rectangle 7"/>
          <p:cNvSpPr/>
          <p:nvPr/>
        </p:nvSpPr>
        <p:spPr>
          <a:xfrm>
            <a:off x="696913" y="3868737"/>
            <a:ext cx="4596540" cy="1150937"/>
          </a:xfrm>
          <a:prstGeom prst="rect">
            <a:avLst/>
          </a:prstGeom>
          <a:solidFill>
            <a:srgbClr val="FBF4E5"/>
          </a:solidFill>
          <a:ln w="28575">
            <a:solidFill>
              <a:srgbClr val="E9C3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>
              <a:lnSpc>
                <a:spcPct val="120000"/>
              </a:lnSpc>
              <a:defRPr/>
            </a:pPr>
            <a:r>
              <a:rPr lang="en-GB" altLang="en-US" dirty="0">
                <a:solidFill>
                  <a:schemeClr val="tx1"/>
                </a:solidFill>
              </a:rPr>
              <a:t>The date changes from year-to-year. It follows an ancient farmer calendar based on the phases of the moon.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57070E3-8424-910C-ED5B-4605AB88BB12}"/>
              </a:ext>
            </a:extLst>
          </p:cNvPr>
          <p:cNvSpPr/>
          <p:nvPr/>
        </p:nvSpPr>
        <p:spPr>
          <a:xfrm>
            <a:off x="696913" y="5163429"/>
            <a:ext cx="4596540" cy="957263"/>
          </a:xfrm>
          <a:prstGeom prst="rect">
            <a:avLst/>
          </a:prstGeom>
          <a:solidFill>
            <a:srgbClr val="FDEDED"/>
          </a:solidFill>
          <a:ln w="28575">
            <a:solidFill>
              <a:srgbClr val="F46F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eaLnBrk="1" hangingPunct="1">
              <a:lnSpc>
                <a:spcPct val="120000"/>
              </a:lnSpc>
              <a:defRPr/>
            </a:pPr>
            <a:r>
              <a:rPr lang="en-GB" altLang="en-US" dirty="0">
                <a:solidFill>
                  <a:schemeClr val="tx1"/>
                </a:solidFill>
              </a:rPr>
              <a:t>This year, Chinese New Year starts today, 29</a:t>
            </a:r>
            <a:r>
              <a:rPr lang="en-GB" altLang="en-US" baseline="30000" dirty="0">
                <a:solidFill>
                  <a:schemeClr val="tx1"/>
                </a:solidFill>
              </a:rPr>
              <a:t>th</a:t>
            </a:r>
            <a:r>
              <a:rPr lang="en-GB" altLang="en-US" dirty="0">
                <a:solidFill>
                  <a:schemeClr val="tx1"/>
                </a:solidFill>
              </a:rPr>
              <a:t> January.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1361181-E8FF-C0D7-3C6C-E5E84B28CD71}"/>
              </a:ext>
            </a:extLst>
          </p:cNvPr>
          <p:cNvSpPr/>
          <p:nvPr/>
        </p:nvSpPr>
        <p:spPr>
          <a:xfrm>
            <a:off x="696913" y="1345422"/>
            <a:ext cx="4596540" cy="1150937"/>
          </a:xfrm>
          <a:prstGeom prst="rect">
            <a:avLst/>
          </a:prstGeom>
          <a:solidFill>
            <a:srgbClr val="FBF4E5"/>
          </a:solidFill>
          <a:ln w="28575">
            <a:solidFill>
              <a:srgbClr val="E9C3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>
              <a:lnSpc>
                <a:spcPct val="120000"/>
              </a:lnSpc>
              <a:defRPr/>
            </a:pPr>
            <a:r>
              <a:rPr lang="en-GB" altLang="en-US" dirty="0">
                <a:solidFill>
                  <a:schemeClr val="tx1"/>
                </a:solidFill>
              </a:rPr>
              <a:t>Chinese New Year is also known as Lunar New Year or the Spring Festival.  It is celebrated all over the world.</a:t>
            </a:r>
          </a:p>
        </p:txBody>
      </p:sp>
    </p:spTree>
    <p:extLst>
      <p:ext uri="{BB962C8B-B14F-4D97-AF65-F5344CB8AC3E}">
        <p14:creationId xmlns:p14="http://schemas.microsoft.com/office/powerpoint/2010/main" val="3556098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61962" y="271191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70272F"/>
                </a:solidFill>
              </a:rPr>
              <a:t>New Year’s Eve</a:t>
            </a:r>
          </a:p>
        </p:txBody>
      </p:sp>
      <p:sp>
        <p:nvSpPr>
          <p:cNvPr id="12291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Prince Roy, (@flickr.com) - granted under creative commons licence - attribution</a:t>
            </a:r>
          </a:p>
        </p:txBody>
      </p:sp>
      <p:pic>
        <p:nvPicPr>
          <p:cNvPr id="12292" name="Picture 4" descr="http://farm3.staticflickr.com/2218/2246513634_679c46046e_z.jpg?zz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07"/>
          <a:stretch>
            <a:fillRect/>
          </a:stretch>
        </p:blipFill>
        <p:spPr bwMode="auto">
          <a:xfrm>
            <a:off x="5259388" y="1495425"/>
            <a:ext cx="3192462" cy="239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673420" y="3676525"/>
            <a:ext cx="4470705" cy="1244149"/>
          </a:xfrm>
          <a:prstGeom prst="rect">
            <a:avLst/>
          </a:prstGeom>
          <a:solidFill>
            <a:srgbClr val="FBF4E5">
              <a:alpha val="87059"/>
            </a:srgbClr>
          </a:solidFill>
          <a:ln w="28575">
            <a:solidFill>
              <a:srgbClr val="E9C3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eaLnBrk="1" hangingPunct="1">
              <a:lnSpc>
                <a:spcPct val="120000"/>
              </a:lnSpc>
              <a:defRPr/>
            </a:pPr>
            <a:r>
              <a:rPr lang="en-GB" altLang="en-US" dirty="0">
                <a:solidFill>
                  <a:schemeClr val="tx1"/>
                </a:solidFill>
              </a:rPr>
              <a:t>Families gather together and have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a large, traditional feast which might include fish, chicken or steamed dumplings.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77862" y="5034662"/>
            <a:ext cx="4470705" cy="1043393"/>
          </a:xfrm>
          <a:prstGeom prst="rect">
            <a:avLst/>
          </a:prstGeom>
          <a:solidFill>
            <a:srgbClr val="FDEDED">
              <a:alpha val="87059"/>
            </a:srgbClr>
          </a:solidFill>
          <a:ln w="28575">
            <a:solidFill>
              <a:srgbClr val="F46F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eaLnBrk="1" hangingPunct="1">
              <a:lnSpc>
                <a:spcPct val="120000"/>
              </a:lnSpc>
              <a:defRPr/>
            </a:pPr>
            <a:r>
              <a:rPr lang="en-GB" altLang="en-US" dirty="0">
                <a:solidFill>
                  <a:schemeClr val="tx1"/>
                </a:solidFill>
              </a:rPr>
              <a:t>People stay up until midnight, setting off firework to scare away evil spirits.</a:t>
            </a:r>
          </a:p>
        </p:txBody>
      </p:sp>
      <p:pic>
        <p:nvPicPr>
          <p:cNvPr id="12297" name="Picture 6" descr="http://farm6.staticflickr.com/5346/9104895481_ab988f3aa1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374"/>
          <a:stretch>
            <a:fillRect/>
          </a:stretch>
        </p:blipFill>
        <p:spPr bwMode="auto">
          <a:xfrm>
            <a:off x="5254625" y="3968750"/>
            <a:ext cx="3211513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789819A-FD0C-F71F-7A40-C94501C4D37F}"/>
              </a:ext>
            </a:extLst>
          </p:cNvPr>
          <p:cNvSpPr/>
          <p:nvPr/>
        </p:nvSpPr>
        <p:spPr>
          <a:xfrm>
            <a:off x="673421" y="1100603"/>
            <a:ext cx="4461827" cy="1160145"/>
          </a:xfrm>
          <a:prstGeom prst="rect">
            <a:avLst/>
          </a:prstGeom>
          <a:solidFill>
            <a:srgbClr val="FBF4E5">
              <a:alpha val="87059"/>
            </a:srgbClr>
          </a:solidFill>
          <a:ln w="28575">
            <a:solidFill>
              <a:srgbClr val="E9C3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eaLnBrk="1" hangingPunct="1">
              <a:lnSpc>
                <a:spcPct val="120000"/>
              </a:lnSpc>
              <a:defRPr/>
            </a:pPr>
            <a:r>
              <a:rPr lang="en-GB" altLang="en-US" dirty="0">
                <a:solidFill>
                  <a:schemeClr val="tx1"/>
                </a:solidFill>
              </a:rPr>
              <a:t>Some Chinese people spring clean their homes and gardens to sweep away any bad luck.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E486288-0DA8-7514-B9DE-E43B42517F45}"/>
              </a:ext>
            </a:extLst>
          </p:cNvPr>
          <p:cNvSpPr/>
          <p:nvPr/>
        </p:nvSpPr>
        <p:spPr>
          <a:xfrm>
            <a:off x="673420" y="2340163"/>
            <a:ext cx="4461827" cy="1222375"/>
          </a:xfrm>
          <a:prstGeom prst="rect">
            <a:avLst/>
          </a:prstGeom>
          <a:solidFill>
            <a:srgbClr val="FDEDED">
              <a:alpha val="80000"/>
            </a:srgbClr>
          </a:solidFill>
          <a:ln w="28575">
            <a:solidFill>
              <a:srgbClr val="F46F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eaLnBrk="1" hangingPunct="1">
              <a:lnSpc>
                <a:spcPct val="120000"/>
              </a:lnSpc>
              <a:defRPr/>
            </a:pPr>
            <a:r>
              <a:rPr lang="en-GB" altLang="en-US" dirty="0">
                <a:solidFill>
                  <a:schemeClr val="tx1"/>
                </a:solidFill>
              </a:rPr>
              <a:t>Homes are decorated with paper scrolls and lanterns with good luck phrases such as “happiness” and “wealth” on them.</a:t>
            </a:r>
          </a:p>
        </p:txBody>
      </p:sp>
    </p:spTree>
    <p:extLst>
      <p:ext uri="{BB962C8B-B14F-4D97-AF65-F5344CB8AC3E}">
        <p14:creationId xmlns:p14="http://schemas.microsoft.com/office/powerpoint/2010/main" val="2496446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2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70272F"/>
                </a:solidFill>
              </a:rPr>
              <a:t>New Year’s Day</a:t>
            </a:r>
          </a:p>
        </p:txBody>
      </p:sp>
      <p:sp>
        <p:nvSpPr>
          <p:cNvPr id="13315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DaMongMan, oldandsolo (@flickr.com) - granted under creative commons licence - attribution</a:t>
            </a:r>
          </a:p>
        </p:txBody>
      </p:sp>
      <p:pic>
        <p:nvPicPr>
          <p:cNvPr id="13316" name="Picture 2" descr="http://farm8.staticflickr.com/7164/6746391191_fc5f4baef0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71" t="5751" r="8173" b="6223"/>
          <a:stretch>
            <a:fillRect/>
          </a:stretch>
        </p:blipFill>
        <p:spPr bwMode="auto">
          <a:xfrm>
            <a:off x="692150" y="1473200"/>
            <a:ext cx="2892425" cy="232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 descr="http://farm8.staticflickr.com/7260/7822048790_3b7dbdb873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37" y="3913188"/>
            <a:ext cx="2890838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670242" y="1470025"/>
            <a:ext cx="4769083" cy="993775"/>
          </a:xfrm>
          <a:prstGeom prst="rect">
            <a:avLst/>
          </a:prstGeom>
          <a:solidFill>
            <a:srgbClr val="FBF4E5">
              <a:alpha val="87059"/>
            </a:srgbClr>
          </a:solidFill>
          <a:ln w="28575">
            <a:solidFill>
              <a:srgbClr val="E9C3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eaLnBrk="1" hangingPunct="1">
              <a:defRPr/>
            </a:pPr>
            <a:r>
              <a:rPr lang="en-GB" altLang="en-US" dirty="0">
                <a:solidFill>
                  <a:schemeClr val="tx1"/>
                </a:solidFill>
              </a:rPr>
              <a:t>Children wake up to find red envelopes filled with money and sweets under their pillows, left by their parents or grandparents.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670242" y="2579688"/>
            <a:ext cx="4769083" cy="1219200"/>
          </a:xfrm>
          <a:prstGeom prst="rect">
            <a:avLst/>
          </a:prstGeom>
          <a:solidFill>
            <a:srgbClr val="FDEDED">
              <a:alpha val="87059"/>
            </a:srgbClr>
          </a:solidFill>
          <a:ln w="28575">
            <a:solidFill>
              <a:srgbClr val="F46F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eaLnBrk="1" hangingPunct="1">
              <a:defRPr/>
            </a:pPr>
            <a:r>
              <a:rPr lang="en-GB" altLang="en-US" dirty="0">
                <a:solidFill>
                  <a:schemeClr val="tx1"/>
                </a:solidFill>
              </a:rPr>
              <a:t>Each family member starts the day with brand new clothes from head to toe. Red is a very popular colour for clothing as it is considered lucky.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670242" y="3913188"/>
            <a:ext cx="4769083" cy="957262"/>
          </a:xfrm>
          <a:prstGeom prst="rect">
            <a:avLst/>
          </a:prstGeom>
          <a:solidFill>
            <a:srgbClr val="FBF4E5">
              <a:alpha val="87059"/>
            </a:srgbClr>
          </a:solidFill>
          <a:ln w="28575">
            <a:solidFill>
              <a:srgbClr val="E9C3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eaLnBrk="1" hangingPunct="1">
              <a:defRPr/>
            </a:pPr>
            <a:r>
              <a:rPr lang="en-GB" altLang="en-US" dirty="0">
                <a:solidFill>
                  <a:schemeClr val="tx1"/>
                </a:solidFill>
              </a:rPr>
              <a:t>The first stop of the day is the temple to worship the gods and to welcome the                  New Year.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670242" y="4984750"/>
            <a:ext cx="4769083" cy="981075"/>
          </a:xfrm>
          <a:prstGeom prst="rect">
            <a:avLst/>
          </a:prstGeom>
          <a:solidFill>
            <a:srgbClr val="FDEDED">
              <a:alpha val="87059"/>
            </a:srgbClr>
          </a:solidFill>
          <a:ln w="28575">
            <a:solidFill>
              <a:srgbClr val="F46F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eaLnBrk="1" hangingPunct="1">
              <a:defRPr/>
            </a:pPr>
            <a:r>
              <a:rPr lang="en-GB" altLang="en-US" dirty="0">
                <a:solidFill>
                  <a:schemeClr val="tx1"/>
                </a:solidFill>
              </a:rPr>
              <a:t>Most Chinese families gather together for a New Year’s banquet. Each family has their own special dish they prepare for this time.</a:t>
            </a:r>
          </a:p>
        </p:txBody>
      </p:sp>
    </p:spTree>
    <p:extLst>
      <p:ext uri="{BB962C8B-B14F-4D97-AF65-F5344CB8AC3E}">
        <p14:creationId xmlns:p14="http://schemas.microsoft.com/office/powerpoint/2010/main" val="3829236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61962" y="408089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70272F"/>
                </a:solidFill>
              </a:rPr>
              <a:t> 2</a:t>
            </a:r>
            <a:r>
              <a:rPr lang="en-GB" altLang="en-US" sz="3600" baseline="30000" dirty="0">
                <a:solidFill>
                  <a:srgbClr val="70272F"/>
                </a:solidFill>
              </a:rPr>
              <a:t>nd</a:t>
            </a:r>
            <a:r>
              <a:rPr lang="en-GB" altLang="en-US" sz="3600" dirty="0">
                <a:solidFill>
                  <a:srgbClr val="70272F"/>
                </a:solidFill>
              </a:rPr>
              <a:t> – 14</a:t>
            </a:r>
            <a:r>
              <a:rPr lang="en-GB" altLang="en-US" sz="3600" baseline="30000" dirty="0">
                <a:solidFill>
                  <a:srgbClr val="70272F"/>
                </a:solidFill>
              </a:rPr>
              <a:t>th</a:t>
            </a:r>
            <a:r>
              <a:rPr lang="en-GB" altLang="en-US" sz="3600" dirty="0">
                <a:solidFill>
                  <a:srgbClr val="70272F"/>
                </a:solidFill>
              </a:rPr>
              <a:t> Day</a:t>
            </a:r>
          </a:p>
        </p:txBody>
      </p:sp>
      <p:sp>
        <p:nvSpPr>
          <p:cNvPr id="14339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Bob Jagendorf, heypatrick(@flickr.com) - granted under creative commons licence - attribution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67D1B6BB-AF8F-5D50-1805-B03C00989C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5"/>
          <a:stretch/>
        </p:blipFill>
        <p:spPr bwMode="auto">
          <a:xfrm>
            <a:off x="5319881" y="3757814"/>
            <a:ext cx="3042276" cy="2408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http://farm5.staticflickr.com/4093/4828239345_c5599e8b3e_z.jpg">
            <a:extLst>
              <a:ext uri="{FF2B5EF4-FFF2-40B4-BE49-F238E27FC236}">
                <a16:creationId xmlns:a16="http://schemas.microsoft.com/office/drawing/2014/main" id="{0C9D437A-0A24-58BE-E33E-F63D8E411D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62" y="1223421"/>
            <a:ext cx="3256638" cy="2442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D776B293-EEA3-F8CC-CC98-9222C45BA2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06" y="3751457"/>
            <a:ext cx="3324394" cy="2493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C0E80850-162A-C76C-FF6F-7F8760DF8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731" y="1329130"/>
            <a:ext cx="3114507" cy="2336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2832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22314" y="1447800"/>
            <a:ext cx="4722142" cy="4605338"/>
          </a:xfrm>
          <a:prstGeom prst="rect">
            <a:avLst/>
          </a:prstGeom>
          <a:solidFill>
            <a:srgbClr val="FBF4E5">
              <a:alpha val="87059"/>
            </a:srgbClr>
          </a:solidFill>
          <a:ln w="28575">
            <a:solidFill>
              <a:srgbClr val="E9C3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eaLnBrk="1" hangingPunct="1">
              <a:defRPr/>
            </a:pPr>
            <a:r>
              <a:rPr lang="en-GB" altLang="en-US" sz="1700" dirty="0">
                <a:solidFill>
                  <a:schemeClr val="tx1"/>
                </a:solidFill>
              </a:rPr>
              <a:t>The 15</a:t>
            </a:r>
            <a:r>
              <a:rPr lang="en-GB" altLang="en-US" sz="1700" baseline="30000" dirty="0">
                <a:solidFill>
                  <a:schemeClr val="tx1"/>
                </a:solidFill>
              </a:rPr>
              <a:t>th</a:t>
            </a:r>
            <a:r>
              <a:rPr lang="en-GB" altLang="en-US" sz="1700" dirty="0">
                <a:solidFill>
                  <a:schemeClr val="tx1"/>
                </a:solidFill>
              </a:rPr>
              <a:t> Day is also known as the Lantern Festival.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endParaRPr lang="en-GB" altLang="en-US" sz="1700" dirty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en-US" altLang="en-US" sz="1700" dirty="0">
                <a:solidFill>
                  <a:schemeClr val="tx1"/>
                </a:solidFill>
              </a:rPr>
              <a:t>Crowds of people watch dragon dancing and lion dancing parades.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endParaRPr lang="en-US" altLang="en-US" sz="1700" dirty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en-US" altLang="en-US" sz="1700" dirty="0">
                <a:solidFill>
                  <a:schemeClr val="tx1"/>
                </a:solidFill>
              </a:rPr>
              <a:t>Families walk the streets with their glowing lanterns.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endParaRPr lang="en-US" altLang="en-US" sz="1700" dirty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en-GB" altLang="en-US" sz="1700" dirty="0">
                <a:solidFill>
                  <a:schemeClr val="tx1"/>
                </a:solidFill>
              </a:rPr>
              <a:t>Candles are lit outside homes to guide wayward spirits home.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endParaRPr lang="en-GB" altLang="en-US" sz="1700" dirty="0">
              <a:solidFill>
                <a:schemeClr val="tx1"/>
              </a:solidFill>
            </a:endParaRPr>
          </a:p>
        </p:txBody>
      </p:sp>
      <p:sp>
        <p:nvSpPr>
          <p:cNvPr id="1843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70272F"/>
                </a:solidFill>
              </a:rPr>
              <a:t>The 15</a:t>
            </a:r>
            <a:r>
              <a:rPr lang="en-GB" altLang="en-US" sz="3600" baseline="30000" dirty="0">
                <a:solidFill>
                  <a:srgbClr val="70272F"/>
                </a:solidFill>
              </a:rPr>
              <a:t>th</a:t>
            </a:r>
            <a:r>
              <a:rPr lang="en-GB" altLang="en-US" sz="3600" dirty="0">
                <a:solidFill>
                  <a:srgbClr val="70272F"/>
                </a:solidFill>
              </a:rPr>
              <a:t> Day – Lantern Festival</a:t>
            </a:r>
          </a:p>
        </p:txBody>
      </p:sp>
      <p:sp>
        <p:nvSpPr>
          <p:cNvPr id="18436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MoonSoleil, Maureen lunn (@flickr.com) - granted under creative commons licence - attribution</a:t>
            </a:r>
          </a:p>
        </p:txBody>
      </p:sp>
      <p:pic>
        <p:nvPicPr>
          <p:cNvPr id="1843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1447800"/>
            <a:ext cx="287655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3640721"/>
            <a:ext cx="2876550" cy="18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6436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C60CC22-C446-9345-4942-A3844BDE4B92}"/>
              </a:ext>
            </a:extLst>
          </p:cNvPr>
          <p:cNvSpPr txBox="1"/>
          <p:nvPr/>
        </p:nvSpPr>
        <p:spPr>
          <a:xfrm>
            <a:off x="749030" y="2767917"/>
            <a:ext cx="4572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2025 Year of Snake Ambience🏮Refreshing Chinese Lunar New Year Music🎵Happy New Year!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7C25A7-DD57-FC33-18C5-2417C95EB397}"/>
              </a:ext>
            </a:extLst>
          </p:cNvPr>
          <p:cNvSpPr txBox="1"/>
          <p:nvPr/>
        </p:nvSpPr>
        <p:spPr>
          <a:xfrm>
            <a:off x="749030" y="941430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Lunar New Year for Kids | Educational Video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3527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us2-t-136-all-about-chinese-new-year-powerpoint</Template>
  <TotalTime>203</TotalTime>
  <Words>597</Words>
  <Application>Microsoft Office PowerPoint</Application>
  <PresentationFormat>On-screen Show (4:3)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Calibri</vt:lpstr>
      <vt:lpstr>Twinkl</vt:lpstr>
      <vt:lpstr>Roboto</vt:lpstr>
      <vt:lpstr>Arial</vt:lpstr>
      <vt:lpstr>Office Theme</vt:lpstr>
      <vt:lpstr>PowerPoint Presentation</vt:lpstr>
      <vt:lpstr>Where Is China?</vt:lpstr>
      <vt:lpstr>The New Year Story</vt:lpstr>
      <vt:lpstr>PowerPoint Presentation</vt:lpstr>
      <vt:lpstr>When Is Chinese New Year?</vt:lpstr>
      <vt:lpstr>New Year’s Eve</vt:lpstr>
      <vt:lpstr>New Year’s Day</vt:lpstr>
      <vt:lpstr> 2nd – 14th Day</vt:lpstr>
      <vt:lpstr>The 15th Day – Lantern Festival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Becker</dc:creator>
  <cp:lastModifiedBy>Claire Oyinloye</cp:lastModifiedBy>
  <cp:revision>47</cp:revision>
  <dcterms:created xsi:type="dcterms:W3CDTF">2019-12-13T12:14:13Z</dcterms:created>
  <dcterms:modified xsi:type="dcterms:W3CDTF">2025-01-23T14:07:31Z</dcterms:modified>
</cp:coreProperties>
</file>