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9" r:id="rId4"/>
    <p:sldId id="270" r:id="rId5"/>
    <p:sldId id="271" r:id="rId6"/>
    <p:sldId id="272" r:id="rId7"/>
    <p:sldId id="273" r:id="rId8"/>
    <p:sldId id="274" r:id="rId9"/>
    <p:sldId id="275" r:id="rId10"/>
    <p:sldId id="276" r:id="rId11"/>
    <p:sldId id="267" r:id="rId12"/>
  </p:sldIdLst>
  <p:sldSz cx="9144000" cy="6858000" type="screen4x3"/>
  <p:notesSz cx="6858000" cy="9144000"/>
  <p:embeddedFontLst>
    <p:embeddedFont>
      <p:font typeface="Twinkl" panose="020B0604020202020204" charset="0"/>
      <p:regular r:id="rId15"/>
      <p:bold r:id="rId16"/>
    </p:embeddedFont>
    <p:embeddedFont>
      <p:font typeface="Garabatos" panose="020B0604020202020204" charset="0"/>
      <p:regular r:id="rId17"/>
      <p:bold r:id="rId18"/>
    </p:embeddedFont>
    <p:embeddedFont>
      <p:font typeface="Calibri" panose="020F0502020204030204" pitchFamily="34" charset="0"/>
      <p:regular r:id="rId19"/>
      <p:bold r:id="rId20"/>
      <p:italic r:id="rId21"/>
      <p:boldItalic r:id="rId22"/>
    </p:embeddedFont>
    <p:embeddedFont>
      <p:font typeface="ＭＳ Ｐゴシック" panose="020B0600070205080204" pitchFamily="34" charset="-128"/>
      <p:regular r:id="rId23"/>
    </p:embeddedFont>
    <p:embeddedFont>
      <p:font typeface="Twinkl SemiBold" charset="0"/>
      <p:bold r:id="rId24"/>
    </p:embeddedFont>
    <p:embeddedFont>
      <p:font typeface="Sassoon Infant Rg" panose="02000503030000020003"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657A"/>
    <a:srgbClr val="FFFEF9"/>
    <a:srgbClr val="8EA66A"/>
    <a:srgbClr val="ACDDFE"/>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9" d="100"/>
          <a:sy n="89" d="100"/>
        </p:scale>
        <p:origin x="1310" y="77"/>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a:prstGeom prst="roundRect">
            <a:avLst>
              <a:gd name="adj" fmla="val 2585"/>
            </a:avLst>
          </a:prstGeo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2057468"/>
          </a:xfrm>
          <a:prstGeom prst="rect">
            <a:avLst/>
          </a:prstGeom>
        </p:spPr>
        <p:txBody>
          <a:bodyPr wrap="square" lIns="0" tIns="72000" rIns="0" bIns="72000">
            <a:spAutoFit/>
          </a:bodyPr>
          <a:lstStyle/>
          <a:p>
            <a:pPr>
              <a:lnSpc>
                <a:spcPct val="150000"/>
              </a:lnSpc>
            </a:pP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María arrived home from her Carnival party in a very happy mood. At school, they had had a party, worn very funny costumes and eaten lots of sweets and chocolate. </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ja-JP" sz="1400" dirty="0">
                <a:latin typeface="Garabatos" panose="02000503000000020003" pitchFamily="2" charset="0"/>
                <a:ea typeface="ＭＳ Ｐゴシック" panose="020B0600070205080204" pitchFamily="34" charset="-128"/>
                <a:cs typeface="Sassoon Infant Rg" panose="02000503030000020003" pitchFamily="50" charset="0"/>
              </a:rPr>
              <a:t>María, do you know what celebration takes place after Carnival?</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ja-JP" sz="1400" dirty="0">
                <a:latin typeface="Garabatos" panose="02000503000000020003" pitchFamily="2" charset="0"/>
                <a:ea typeface="ＭＳ Ｐゴシック" panose="020B0600070205080204" pitchFamily="34" charset="-128"/>
                <a:cs typeface="Sassoon Infant Rg" panose="02000503030000020003" pitchFamily="50" charset="0"/>
              </a:rPr>
              <a:t> her dad asked her. </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María shook her head.</a:t>
            </a:r>
          </a:p>
          <a:p>
            <a:pPr algn="ctr">
              <a:lnSpc>
                <a:spcPct val="150000"/>
              </a:lnSpc>
            </a:pPr>
            <a:endPar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endParaRPr>
          </a:p>
        </p:txBody>
      </p:sp>
      <p:pic>
        <p:nvPicPr>
          <p:cNvPr id="4" name="Picture 3">
            <a:extLst>
              <a:ext uri="{FF2B5EF4-FFF2-40B4-BE49-F238E27FC236}">
                <a16:creationId xmlns:a16="http://schemas.microsoft.com/office/drawing/2014/main" xmlns="" id="{58C9E017-D3FD-478E-A1E7-88AD813764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7827" y="2919046"/>
            <a:ext cx="4488346" cy="3173779"/>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49" y="1417304"/>
            <a:ext cx="3913065" cy="4023391"/>
          </a:xfrm>
          <a:prstGeom prst="rect">
            <a:avLst/>
          </a:prstGeom>
        </p:spPr>
        <p:txBody>
          <a:bodyPr wrap="square" lIns="0" tIns="72000" rIns="0" bIns="72000">
            <a:spAutoFit/>
          </a:bodyPr>
          <a:lstStyle/>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We celebrate Lent. And the first day of Lent is called Ash Wednesday,</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explained her father.</a:t>
            </a:r>
          </a:p>
          <a:p>
            <a:pPr>
              <a:lnSpc>
                <a:spcPct val="150000"/>
              </a:lnSpc>
            </a:pP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r>
            <a:b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b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r>
            <a:b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b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And why not Ash Friday? Or Saturday?</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she answered.</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Ha, ha, ha,</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he laughed. </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It's a Wednesday because Lent begins exactly 40 days before Easter Sunday. Easter Sunday is the day that Jesus rose from the dead.</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endPar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endParaRPr>
          </a:p>
        </p:txBody>
      </p:sp>
      <p:sp>
        <p:nvSpPr>
          <p:cNvPr id="6" name="Oval 5">
            <a:extLst>
              <a:ext uri="{FF2B5EF4-FFF2-40B4-BE49-F238E27FC236}">
                <a16:creationId xmlns:a16="http://schemas.microsoft.com/office/drawing/2014/main" xmlns="" id="{32D7434B-3FCF-4A56-8020-8D521405CC46}"/>
              </a:ext>
            </a:extLst>
          </p:cNvPr>
          <p:cNvSpPr/>
          <p:nvPr/>
        </p:nvSpPr>
        <p:spPr>
          <a:xfrm>
            <a:off x="5363796" y="1610735"/>
            <a:ext cx="3024554" cy="3024554"/>
          </a:xfrm>
          <a:prstGeom prst="ellipse">
            <a:avLst/>
          </a:prstGeom>
          <a:solidFill>
            <a:srgbClr val="4E65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xmlns="" id="{65133103-E131-4568-917F-EE3FFB4D4A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85527" y="2239818"/>
            <a:ext cx="3502823" cy="2476900"/>
          </a:xfrm>
          <a:prstGeom prst="rect">
            <a:avLst/>
          </a:prstGeom>
        </p:spPr>
      </p:pic>
    </p:spTree>
    <p:extLst>
      <p:ext uri="{BB962C8B-B14F-4D97-AF65-F5344CB8AC3E}">
        <p14:creationId xmlns:p14="http://schemas.microsoft.com/office/powerpoint/2010/main" val="1079593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4780" y="1902052"/>
            <a:ext cx="3831395" cy="3026964"/>
          </a:xfrm>
          <a:prstGeom prst="rect">
            <a:avLst/>
          </a:prstGeom>
        </p:spPr>
        <p:txBody>
          <a:bodyPr wrap="square" lIns="0" tIns="72000" rIns="0" bIns="72000">
            <a:spAutoFit/>
          </a:bodyPr>
          <a:lstStyle/>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And what do we do during Lent, Dad?</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María asked.</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Lent is a period of fasting, giving up and prayer. Christians try to think about those things that we must change so that our hearts can return to God,</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her dad answered.</a:t>
            </a:r>
          </a:p>
        </p:txBody>
      </p:sp>
      <p:pic>
        <p:nvPicPr>
          <p:cNvPr id="4" name="Picture 3">
            <a:extLst>
              <a:ext uri="{FF2B5EF4-FFF2-40B4-BE49-F238E27FC236}">
                <a16:creationId xmlns:a16="http://schemas.microsoft.com/office/drawing/2014/main" xmlns="" id="{B7B00B63-F502-46CB-984B-D45A9741B6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299499" y="298938"/>
            <a:ext cx="2886140" cy="10854043"/>
          </a:xfrm>
          <a:prstGeom prst="rect">
            <a:avLst/>
          </a:prstGeom>
        </p:spPr>
      </p:pic>
      <p:pic>
        <p:nvPicPr>
          <p:cNvPr id="7" name="Picture 6">
            <a:extLst>
              <a:ext uri="{FF2B5EF4-FFF2-40B4-BE49-F238E27FC236}">
                <a16:creationId xmlns:a16="http://schemas.microsoft.com/office/drawing/2014/main" xmlns="" id="{5421D99E-1C20-4221-8AE0-E28731D473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6176" y="2549769"/>
            <a:ext cx="1266645" cy="1239714"/>
          </a:xfrm>
          <a:prstGeom prst="rect">
            <a:avLst/>
          </a:prstGeom>
        </p:spPr>
      </p:pic>
    </p:spTree>
    <p:extLst>
      <p:ext uri="{BB962C8B-B14F-4D97-AF65-F5344CB8AC3E}">
        <p14:creationId xmlns:p14="http://schemas.microsoft.com/office/powerpoint/2010/main" val="3767407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491534" cy="2057468"/>
          </a:xfrm>
          <a:prstGeom prst="rect">
            <a:avLst/>
          </a:prstGeom>
        </p:spPr>
        <p:txBody>
          <a:bodyPr wrap="square" lIns="0" tIns="72000" rIns="0" bIns="72000">
            <a:spAutoFit/>
          </a:bodyPr>
          <a:lstStyle/>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I see… But, I still don</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t understand why it is called Ash Wednesday?</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María wondered.</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See, in ancient times, people who wanted to become Christians covered their heads with ashes to show they were sorry and ready to start behaving as Jesus teaches us. Now, the priest makes the sign of the cross on our foreheads.</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endParaRPr lang="en-GB" altLang="ja-JP" sz="1400" dirty="0">
              <a:latin typeface="Garabatos" panose="02000503000000020003" pitchFamily="2" charset="0"/>
              <a:ea typeface="ＭＳ Ｐゴシック" panose="020B0600070205080204" pitchFamily="34" charset="-128"/>
              <a:cs typeface="Sassoon Infant Rg" panose="02000503030000020003" pitchFamily="50" charset="0"/>
            </a:endParaRPr>
          </a:p>
        </p:txBody>
      </p:sp>
      <p:sp>
        <p:nvSpPr>
          <p:cNvPr id="9" name="Oval 8">
            <a:extLst>
              <a:ext uri="{FF2B5EF4-FFF2-40B4-BE49-F238E27FC236}">
                <a16:creationId xmlns:a16="http://schemas.microsoft.com/office/drawing/2014/main" xmlns="" id="{595ED27D-E266-461A-8C36-B29D24124BD1}"/>
              </a:ext>
            </a:extLst>
          </p:cNvPr>
          <p:cNvSpPr/>
          <p:nvPr/>
        </p:nvSpPr>
        <p:spPr>
          <a:xfrm>
            <a:off x="3207052" y="2971800"/>
            <a:ext cx="2681652" cy="2681652"/>
          </a:xfrm>
          <a:prstGeom prst="ellipse">
            <a:avLst/>
          </a:prstGeom>
          <a:solidFill>
            <a:srgbClr val="8EA6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xmlns="" id="{7C1C3E17-63F0-45BD-A3CE-80E7499315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150" y="3168564"/>
            <a:ext cx="1807699" cy="2845129"/>
          </a:xfrm>
          <a:prstGeom prst="rect">
            <a:avLst/>
          </a:prstGeom>
        </p:spPr>
      </p:pic>
    </p:spTree>
    <p:extLst>
      <p:ext uri="{BB962C8B-B14F-4D97-AF65-F5344CB8AC3E}">
        <p14:creationId xmlns:p14="http://schemas.microsoft.com/office/powerpoint/2010/main" val="1077549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0" y="1101805"/>
            <a:ext cx="3816350" cy="4642791"/>
          </a:xfrm>
          <a:prstGeom prst="rect">
            <a:avLst/>
          </a:prstGeom>
        </p:spPr>
        <p:txBody>
          <a:bodyPr wrap="square" lIns="0" tIns="72000" rIns="0" bIns="72000">
            <a:spAutoFit/>
          </a:bodyPr>
          <a:lstStyle/>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The ashes come from the palms from the previous year</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s Palm Sunday. They remind us that: You are dust and to dust you shall return,</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explained María</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s father.</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I don</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t understand,</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María looked puzzled.</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That means that we are not on Earth forever and if we want to go to Heaven, we must behave well at all times,</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her dad explained as he ruffled María’s hair.</a:t>
            </a:r>
          </a:p>
        </p:txBody>
      </p:sp>
      <p:sp>
        <p:nvSpPr>
          <p:cNvPr id="6" name="Oval 5">
            <a:extLst>
              <a:ext uri="{FF2B5EF4-FFF2-40B4-BE49-F238E27FC236}">
                <a16:creationId xmlns:a16="http://schemas.microsoft.com/office/drawing/2014/main" xmlns="" id="{1E714EFE-FFFB-4B29-9C68-7A5F3CBCB9AC}"/>
              </a:ext>
            </a:extLst>
          </p:cNvPr>
          <p:cNvSpPr/>
          <p:nvPr/>
        </p:nvSpPr>
        <p:spPr>
          <a:xfrm>
            <a:off x="843573" y="1380392"/>
            <a:ext cx="2883877" cy="2883877"/>
          </a:xfrm>
          <a:prstGeom prst="ellipse">
            <a:avLst/>
          </a:prstGeom>
          <a:solidFill>
            <a:srgbClr val="ACDD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xmlns="" id="{ABB704D4-6C42-4D30-93F9-596B87B342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9826" y="765175"/>
            <a:ext cx="3227956" cy="5316053"/>
          </a:xfrm>
          <a:prstGeom prst="rect">
            <a:avLst/>
          </a:prstGeom>
        </p:spPr>
      </p:pic>
    </p:spTree>
    <p:extLst>
      <p:ext uri="{BB962C8B-B14F-4D97-AF65-F5344CB8AC3E}">
        <p14:creationId xmlns:p14="http://schemas.microsoft.com/office/powerpoint/2010/main" val="444933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902052"/>
            <a:ext cx="3895481" cy="2703799"/>
          </a:xfrm>
          <a:prstGeom prst="rect">
            <a:avLst/>
          </a:prstGeom>
        </p:spPr>
        <p:txBody>
          <a:bodyPr wrap="square" lIns="0" tIns="72000" rIns="0" bIns="72000">
            <a:spAutoFit/>
          </a:bodyPr>
          <a:lstStyle/>
          <a:p>
            <a:pPr>
              <a:lnSpc>
                <a:spcPct val="150000"/>
              </a:lnSpc>
            </a:pP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At that moment, María</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s mum came in. </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Mum!</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she exclaimed with enthusiasm. </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Dad is telling me all about Ash Wednesday!</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endParaRPr lang="en-GB" altLang="ja-JP" sz="1400" dirty="0">
              <a:latin typeface="Garabatos" panose="02000503000000020003" pitchFamily="2" charset="0"/>
              <a:ea typeface="ＭＳ Ｐゴシック" panose="020B0600070205080204" pitchFamily="34" charset="-128"/>
              <a:cs typeface="Sassoon Infant Rg" panose="02000503030000020003" pitchFamily="50" charset="0"/>
            </a:endParaRP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That's great, honey. Do you know what you need to do to receive the ashes?</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ja-JP" sz="1400" dirty="0">
                <a:latin typeface="Garabatos" panose="02000503000000020003" pitchFamily="2" charset="0"/>
                <a:ea typeface="ＭＳ Ｐゴシック" panose="020B0600070205080204" pitchFamily="34" charset="-128"/>
                <a:cs typeface="Sassoon Infant Rg" panose="02000503030000020003" pitchFamily="50" charset="0"/>
              </a:rPr>
              <a:t> her mum asked.</a:t>
            </a:r>
            <a:endPar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endParaRPr>
          </a:p>
        </p:txBody>
      </p:sp>
      <p:pic>
        <p:nvPicPr>
          <p:cNvPr id="4" name="Picture 3">
            <a:extLst>
              <a:ext uri="{FF2B5EF4-FFF2-40B4-BE49-F238E27FC236}">
                <a16:creationId xmlns:a16="http://schemas.microsoft.com/office/drawing/2014/main" xmlns="" id="{61C11A9A-991C-4F60-93E3-B7C9B93A8C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6647" y="765175"/>
            <a:ext cx="2863290" cy="5385044"/>
          </a:xfrm>
          <a:prstGeom prst="rect">
            <a:avLst/>
          </a:prstGeom>
        </p:spPr>
      </p:pic>
    </p:spTree>
    <p:extLst>
      <p:ext uri="{BB962C8B-B14F-4D97-AF65-F5344CB8AC3E}">
        <p14:creationId xmlns:p14="http://schemas.microsoft.com/office/powerpoint/2010/main" val="706940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61158" y="765175"/>
            <a:ext cx="7527192" cy="3350130"/>
          </a:xfrm>
          <a:prstGeom prst="rect">
            <a:avLst/>
          </a:prstGeom>
        </p:spPr>
        <p:txBody>
          <a:bodyPr wrap="square" lIns="0" tIns="72000" rIns="0" bIns="72000">
            <a:spAutoFit/>
          </a:bodyPr>
          <a:lstStyle/>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But do children get a cross on their foreheads as well?</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María asked in amazement.</a:t>
            </a: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Well of course!</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 replied María</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s mum. </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To receive the ashes, you have to think about the things you do that keep you away from Jesus and decide what you can do better even if no one is watching you, so that your heart is ready for Him. Have you already thought about it? Tomorrow, we will go to church to receive the ashes.</a:t>
            </a: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endParaRPr lang="en-GB" altLang="ja-JP" sz="1400" dirty="0">
              <a:latin typeface="Garabatos" panose="02000503000000020003" pitchFamily="2" charset="0"/>
              <a:ea typeface="ＭＳ Ｐゴシック" panose="020B0600070205080204" pitchFamily="34" charset="-128"/>
              <a:cs typeface="Sassoon Infant Rg" panose="02000503030000020003" pitchFamily="50" charset="0"/>
            </a:endParaRPr>
          </a:p>
          <a:p>
            <a:pPr>
              <a:lnSpc>
                <a:spcPct val="150000"/>
              </a:lnSpc>
            </a:pPr>
            <a:r>
              <a:rPr lang="en-GB"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Perhaps… I have to think about it </a:t>
            </a:r>
            <a:r>
              <a:rPr lang="mr-IN" altLang="en-U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s-ES_tradnl" altLang="es-ES" sz="1400" dirty="0">
                <a:latin typeface="Garabatos" panose="02000503000000020003" pitchFamily="2" charset="0"/>
                <a:ea typeface="ＭＳ Ｐゴシック" panose="020B0600070205080204" pitchFamily="34" charset="-128"/>
                <a:cs typeface="Sassoon Infant Rg" panose="02000503030000020003" pitchFamily="50" charset="0"/>
              </a:rPr>
              <a:t>”</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t>
            </a:r>
            <a:r>
              <a:rPr lang="en-GB" altLang="en-US" sz="1400" dirty="0">
                <a:latin typeface="Garabatos" panose="02000503000000020003" pitchFamily="2" charset="0"/>
                <a:ea typeface="ＭＳ Ｐゴシック" panose="020B0600070205080204" pitchFamily="34" charset="-128"/>
                <a:cs typeface="Sassoon Infant Rg" panose="02000503030000020003" pitchFamily="50" charset="0"/>
              </a:rPr>
              <a:t>María said as she went into her room.</a:t>
            </a:r>
          </a:p>
        </p:txBody>
      </p:sp>
      <p:pic>
        <p:nvPicPr>
          <p:cNvPr id="10" name="Picture 9">
            <a:extLst>
              <a:ext uri="{FF2B5EF4-FFF2-40B4-BE49-F238E27FC236}">
                <a16:creationId xmlns:a16="http://schemas.microsoft.com/office/drawing/2014/main" xmlns="" id="{838865DC-04A9-4200-AB76-50E6010E7D8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996"/>
          <a:stretch/>
        </p:blipFill>
        <p:spPr>
          <a:xfrm rot="6876837">
            <a:off x="3542616" y="3456450"/>
            <a:ext cx="2058769" cy="3481394"/>
          </a:xfrm>
          <a:prstGeom prst="rect">
            <a:avLst/>
          </a:prstGeom>
        </p:spPr>
      </p:pic>
    </p:spTree>
    <p:extLst>
      <p:ext uri="{BB962C8B-B14F-4D97-AF65-F5344CB8AC3E}">
        <p14:creationId xmlns:p14="http://schemas.microsoft.com/office/powerpoint/2010/main" val="2532711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61158" y="765175"/>
            <a:ext cx="7527192" cy="526280"/>
          </a:xfrm>
          <a:prstGeom prst="rect">
            <a:avLst/>
          </a:prstGeom>
        </p:spPr>
        <p:txBody>
          <a:bodyPr wrap="square" lIns="0" tIns="72000" rIns="0" bIns="72000">
            <a:spAutoFit/>
          </a:bodyPr>
          <a:lstStyle/>
          <a:p>
            <a:pPr algn="ctr">
              <a:lnSpc>
                <a:spcPct val="150000"/>
              </a:lnSpc>
            </a:pPr>
            <a:r>
              <a:rPr lang="en-GB" altLang="en-US" b="1" dirty="0">
                <a:latin typeface="Garabatos" panose="02000503000000020003" pitchFamily="2" charset="0"/>
                <a:ea typeface="ＭＳ Ｐゴシック" panose="020B0600070205080204" pitchFamily="34" charset="-128"/>
                <a:cs typeface="Sassoon Infant Rg" panose="02000503030000020003" pitchFamily="50" charset="0"/>
              </a:rPr>
              <a:t>What will you do during Lent this year?</a:t>
            </a:r>
          </a:p>
        </p:txBody>
      </p:sp>
      <p:pic>
        <p:nvPicPr>
          <p:cNvPr id="3" name="Picture 2">
            <a:extLst>
              <a:ext uri="{FF2B5EF4-FFF2-40B4-BE49-F238E27FC236}">
                <a16:creationId xmlns:a16="http://schemas.microsoft.com/office/drawing/2014/main" xmlns="" id="{E3F89C2C-5F86-49AB-B389-949768D041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8450" b="17025"/>
          <a:stretch/>
        </p:blipFill>
        <p:spPr>
          <a:xfrm>
            <a:off x="2927195" y="1700449"/>
            <a:ext cx="6216805" cy="5157551"/>
          </a:xfrm>
          <a:prstGeom prst="rect">
            <a:avLst/>
          </a:prstGeom>
        </p:spPr>
      </p:pic>
    </p:spTree>
    <p:extLst>
      <p:ext uri="{BB962C8B-B14F-4D97-AF65-F5344CB8AC3E}">
        <p14:creationId xmlns:p14="http://schemas.microsoft.com/office/powerpoint/2010/main" val="121359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61158" y="765175"/>
            <a:ext cx="7527192" cy="526280"/>
          </a:xfrm>
          <a:prstGeom prst="rect">
            <a:avLst/>
          </a:prstGeom>
        </p:spPr>
        <p:txBody>
          <a:bodyPr wrap="square" lIns="0" tIns="72000" rIns="0" bIns="72000">
            <a:spAutoFit/>
          </a:bodyPr>
          <a:lstStyle/>
          <a:p>
            <a:pPr algn="ctr">
              <a:lnSpc>
                <a:spcPct val="150000"/>
              </a:lnSpc>
            </a:pPr>
            <a:r>
              <a:rPr lang="es-ES_tradnl" altLang="en-US" dirty="0" err="1">
                <a:latin typeface="Garabatos" panose="02000503000000020003" pitchFamily="2" charset="0"/>
                <a:ea typeface="ＭＳ Ｐゴシック" panose="020B0600070205080204" pitchFamily="34" charset="-128"/>
              </a:rPr>
              <a:t>Lent</a:t>
            </a:r>
            <a:r>
              <a:rPr lang="es-ES_tradnl" altLang="en-US" dirty="0">
                <a:latin typeface="Garabatos" panose="02000503000000020003" pitchFamily="2" charset="0"/>
                <a:ea typeface="ＭＳ Ｐゴシック" panose="020B0600070205080204" pitchFamily="34" charset="-128"/>
              </a:rPr>
              <a:t> calendar</a:t>
            </a:r>
            <a:endParaRPr lang="es-ES_tradnl" altLang="en-US" b="1" dirty="0">
              <a:latin typeface="Garabatos" panose="02000503000000020003" pitchFamily="2" charset="0"/>
              <a:ea typeface="ＭＳ Ｐゴシック" panose="020B0600070205080204" pitchFamily="34" charset="-128"/>
              <a:cs typeface="Sassoon Infant Rg" panose="02000503030000020003" pitchFamily="50" charset="0"/>
            </a:endParaRPr>
          </a:p>
        </p:txBody>
      </p:sp>
      <p:sp>
        <p:nvSpPr>
          <p:cNvPr id="4" name="Rectangle 3">
            <a:extLst>
              <a:ext uri="{FF2B5EF4-FFF2-40B4-BE49-F238E27FC236}">
                <a16:creationId xmlns:a16="http://schemas.microsoft.com/office/drawing/2014/main" xmlns="" id="{C24AC8E9-D24A-4577-B007-3235D6E5F8A7}"/>
              </a:ext>
            </a:extLst>
          </p:cNvPr>
          <p:cNvSpPr/>
          <p:nvPr/>
        </p:nvSpPr>
        <p:spPr>
          <a:xfrm>
            <a:off x="861158" y="1371844"/>
            <a:ext cx="7527192" cy="764807"/>
          </a:xfrm>
          <a:prstGeom prst="rect">
            <a:avLst/>
          </a:prstGeom>
        </p:spPr>
        <p:txBody>
          <a:bodyPr wrap="square" lIns="0" tIns="72000" rIns="0" bIns="72000">
            <a:spAutoFit/>
          </a:bodyPr>
          <a:lstStyle/>
          <a:p>
            <a:pPr algn="ctr">
              <a:lnSpc>
                <a:spcPct val="150000"/>
              </a:lnSpc>
            </a:pP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Use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this</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calendar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to</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plan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the</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good</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deeds</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r>
            <a:b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b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you</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will</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do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during</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 </a:t>
            </a:r>
            <a:r>
              <a:rPr lang="es-ES_tradnl" altLang="en-US" sz="1400" dirty="0" err="1">
                <a:latin typeface="Garabatos" panose="02000503000000020003" pitchFamily="2" charset="0"/>
                <a:ea typeface="ＭＳ Ｐゴシック" panose="020B0600070205080204" pitchFamily="34" charset="-128"/>
                <a:cs typeface="Sassoon Infant Rg" panose="02000503030000020003" pitchFamily="50" charset="0"/>
              </a:rPr>
              <a:t>Lent</a:t>
            </a:r>
            <a:r>
              <a:rPr lang="es-ES_tradnl" altLang="en-US" sz="1400" dirty="0">
                <a:latin typeface="Garabatos" panose="02000503000000020003" pitchFamily="2" charset="0"/>
                <a:ea typeface="ＭＳ Ｐゴシック" panose="020B0600070205080204" pitchFamily="34" charset="-128"/>
                <a:cs typeface="Sassoon Infant Rg" panose="02000503030000020003" pitchFamily="50" charset="0"/>
              </a:rPr>
              <a:t>.</a:t>
            </a:r>
          </a:p>
        </p:txBody>
      </p:sp>
      <p:pic>
        <p:nvPicPr>
          <p:cNvPr id="6" name="Picture 5">
            <a:extLst>
              <a:ext uri="{FF2B5EF4-FFF2-40B4-BE49-F238E27FC236}">
                <a16:creationId xmlns:a16="http://schemas.microsoft.com/office/drawing/2014/main" xmlns="" id="{0849E52E-E98A-46D7-990C-F7AD302A85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4049" y="3149358"/>
            <a:ext cx="3701410" cy="2617324"/>
          </a:xfrm>
          <a:prstGeom prst="rect">
            <a:avLst/>
          </a:prstGeom>
        </p:spPr>
      </p:pic>
      <p:pic>
        <p:nvPicPr>
          <p:cNvPr id="7" name="Picture 6">
            <a:extLst>
              <a:ext uri="{FF2B5EF4-FFF2-40B4-BE49-F238E27FC236}">
                <a16:creationId xmlns:a16="http://schemas.microsoft.com/office/drawing/2014/main" xmlns="" id="{FBCE1EC2-4180-4B34-A387-C9EE13BE73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62314" y="1813485"/>
            <a:ext cx="2441936" cy="9183505"/>
          </a:xfrm>
          <a:prstGeom prst="rect">
            <a:avLst/>
          </a:prstGeom>
        </p:spPr>
      </p:pic>
    </p:spTree>
    <p:extLst>
      <p:ext uri="{BB962C8B-B14F-4D97-AF65-F5344CB8AC3E}">
        <p14:creationId xmlns:p14="http://schemas.microsoft.com/office/powerpoint/2010/main" val="1462901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73</TotalTime>
  <Words>395</Words>
  <Application>Microsoft Office PowerPoint</Application>
  <PresentationFormat>On-screen Show (4:3)</PresentationFormat>
  <Paragraphs>20</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Twinkl</vt:lpstr>
      <vt:lpstr>Garabatos</vt:lpstr>
      <vt:lpstr>Calibri</vt:lpstr>
      <vt:lpstr>ＭＳ Ｐゴシック</vt:lpstr>
      <vt:lpstr>Twinkl SemiBold</vt:lpstr>
      <vt:lpstr>Sassoon Infant Rg</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Paula Smith</cp:lastModifiedBy>
  <cp:revision>12</cp:revision>
  <dcterms:created xsi:type="dcterms:W3CDTF">2018-02-08T09:24:55Z</dcterms:created>
  <dcterms:modified xsi:type="dcterms:W3CDTF">2020-02-20T09:53:31Z</dcterms:modified>
</cp:coreProperties>
</file>