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3"/>
  </p:notesMasterIdLst>
  <p:handoutMasterIdLst>
    <p:handoutMasterId r:id="rId14"/>
  </p:handoutMasterIdLst>
  <p:sldIdLst>
    <p:sldId id="257" r:id="rId5"/>
    <p:sldId id="260" r:id="rId6"/>
    <p:sldId id="289" r:id="rId7"/>
    <p:sldId id="290" r:id="rId8"/>
    <p:sldId id="285" r:id="rId9"/>
    <p:sldId id="265" r:id="rId10"/>
    <p:sldId id="277" r:id="rId11"/>
    <p:sldId id="288" r:id="rId12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9882A9A-56E2-7E92-7634-B59B4A4F81C5}" v="612" dt="2025-01-06T08:35:46.359"/>
    <p1510:client id="{75FD831E-2283-B654-64EC-C4493566BC2B}" v="578" dt="2025-01-06T08:58:13.696"/>
  </p1510:revLst>
</p1510:revInfo>
</file>

<file path=ppt/tableStyles.xml><?xml version="1.0" encoding="utf-8"?>
<a:tblStyleLst xmlns:a="http://schemas.openxmlformats.org/drawingml/2006/main" def="{F5AB1C69-6EDB-4FF4-983F-18BD219EF32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r>
              <a:rPr lang="en-US"/>
              <a:t>24/8/2016</a:t>
            </a:r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7E03411-58E2-43FD-AE1D-AD77DFF8CB2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81910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r>
              <a:rPr lang="en-US"/>
              <a:t>24/8/2016</a:t>
            </a:r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t>Click to edit Master text styles</a:t>
            </a:r>
          </a:p>
          <a:p>
            <a:pPr lvl="1" rtl="0"/>
            <a:r>
              <a:t>Second level</a:t>
            </a:r>
          </a:p>
          <a:p>
            <a:pPr lvl="2" rtl="0"/>
            <a:r>
              <a:t>Third level</a:t>
            </a:r>
          </a:p>
          <a:p>
            <a:pPr lvl="3" rtl="0"/>
            <a:r>
              <a:t>Fourth level</a:t>
            </a:r>
          </a:p>
          <a:p>
            <a:pPr lvl="4" rtl="0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C8DC57A8-AE18-4654-B6AF-04B3577165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1397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65611" y="1752600"/>
            <a:ext cx="6858002" cy="1828800"/>
          </a:xfrm>
        </p:spPr>
        <p:txBody>
          <a:bodyPr rtlCol="0" anchor="b">
            <a:normAutofit/>
          </a:bodyPr>
          <a:lstStyle>
            <a:lvl1pPr algn="l">
              <a:defRPr sz="5400"/>
            </a:lvl1pPr>
          </a:lstStyle>
          <a:p>
            <a:pPr rtl="0"/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65610" y="3733800"/>
            <a:ext cx="6858002" cy="914400"/>
          </a:xfrm>
        </p:spPr>
        <p:txBody>
          <a:bodyPr rtlCol="0"/>
          <a:lstStyle>
            <a:lvl1pPr marL="0" indent="0" algn="l">
              <a:spcBef>
                <a:spcPts val="0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8120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en-US"/>
              <a:t>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24/8/2016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3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5613" y="1828800"/>
            <a:ext cx="6858002" cy="1828800"/>
          </a:xfrm>
        </p:spPr>
        <p:txBody>
          <a:bodyPr rtlCol="0" anchor="b">
            <a:normAutofit/>
          </a:bodyPr>
          <a:lstStyle>
            <a:lvl1pPr>
              <a:defRPr sz="4400"/>
            </a:lvl1pPr>
          </a:lstStyle>
          <a:p>
            <a:pPr rtl="0"/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5610" y="3733800"/>
            <a:ext cx="6858002" cy="914400"/>
          </a:xfrm>
        </p:spPr>
        <p:txBody>
          <a:bodyPr rtlCol="0"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925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5212" y="1825625"/>
            <a:ext cx="4954588" cy="4187952"/>
          </a:xfrm>
        </p:spPr>
        <p:txBody>
          <a:bodyPr rtlCol="0"/>
          <a:lstStyle/>
          <a:p>
            <a:pPr lvl="0" rtl="0"/>
            <a:r>
              <a:rPr lang="en-US"/>
              <a:t>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951414" cy="4187952"/>
          </a:xfrm>
        </p:spPr>
        <p:txBody>
          <a:bodyPr rtlCol="0"/>
          <a:lstStyle/>
          <a:p>
            <a:pPr lvl="0" rtl="0"/>
            <a:r>
              <a:rPr lang="en-US"/>
              <a:t>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24/8/2016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7275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1681163"/>
            <a:ext cx="4956048" cy="823912"/>
          </a:xfrm>
        </p:spPr>
        <p:txBody>
          <a:bodyPr rtlCol="0"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505075"/>
            <a:ext cx="4956048" cy="3476625"/>
          </a:xfrm>
        </p:spPr>
        <p:txBody>
          <a:bodyPr rtlCol="0"/>
          <a:lstStyle/>
          <a:p>
            <a:pPr lvl="0" rtl="0"/>
            <a:r>
              <a:rPr lang="en-US"/>
              <a:t>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4956048" cy="823912"/>
          </a:xfrm>
        </p:spPr>
        <p:txBody>
          <a:bodyPr rtlCol="0"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4956048" cy="3476625"/>
          </a:xfrm>
        </p:spPr>
        <p:txBody>
          <a:bodyPr rtlCol="0"/>
          <a:lstStyle/>
          <a:p>
            <a:pPr lvl="0" rtl="0"/>
            <a:r>
              <a:rPr lang="en-US"/>
              <a:t>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24/8/2016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31857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/>
              <a:t>Click to edit Master title style</a:t>
            </a:r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24/8/2016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51281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24/8/2016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84787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5212" y="304799"/>
            <a:ext cx="10058402" cy="1216152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US"/>
              <a:t>Click to edit Master title style</a:t>
            </a:r>
            <a:endParaRPr lang="en-gb"/>
          </a:p>
        </p:txBody>
      </p:sp>
      <p:grpSp>
        <p:nvGrpSpPr>
          <p:cNvPr id="9" name="Group 8"/>
          <p:cNvGrpSpPr/>
          <p:nvPr/>
        </p:nvGrpSpPr>
        <p:grpSpPr>
          <a:xfrm>
            <a:off x="1052422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0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3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4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5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6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7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8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9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0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1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36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7"/>
          </p:nvPr>
        </p:nvSpPr>
        <p:spPr>
          <a:xfrm>
            <a:off x="1265028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US"/>
              <a:t>Click icon to add picture</a:t>
            </a:r>
            <a:endParaRPr/>
          </a:p>
        </p:txBody>
      </p:sp>
      <p:sp>
        <p:nvSpPr>
          <p:cNvPr id="39" name="Text Placeholder 3"/>
          <p:cNvSpPr>
            <a:spLocks noGrp="1"/>
          </p:cNvSpPr>
          <p:nvPr>
            <p:ph type="body" sz="half" idx="2"/>
          </p:nvPr>
        </p:nvSpPr>
        <p:spPr>
          <a:xfrm>
            <a:off x="1052423" y="4935990"/>
            <a:ext cx="4368980" cy="1007610"/>
          </a:xfrm>
        </p:spPr>
        <p:txBody>
          <a:bodyPr rtlCol="0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/>
              <a:t>Edit Master text styles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6763111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2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2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3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37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8"/>
          </p:nvPr>
        </p:nvSpPr>
        <p:spPr>
          <a:xfrm>
            <a:off x="6975717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US"/>
              <a:t>Click icon to add picture</a:t>
            </a:r>
            <a:endParaRPr/>
          </a:p>
        </p:txBody>
      </p:sp>
      <p:sp>
        <p:nvSpPr>
          <p:cNvPr id="40" name="Text Placeholder 3"/>
          <p:cNvSpPr>
            <a:spLocks noGrp="1"/>
          </p:cNvSpPr>
          <p:nvPr>
            <p:ph type="body" sz="half" idx="19"/>
          </p:nvPr>
        </p:nvSpPr>
        <p:spPr>
          <a:xfrm>
            <a:off x="6742908" y="4935990"/>
            <a:ext cx="4368980" cy="1007610"/>
          </a:xfrm>
        </p:spPr>
        <p:txBody>
          <a:bodyPr rtlCol="0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/>
              <a:t>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pPr rtl="0"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24/8/2016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16827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/>
              <a:t>Click to edit Master title style</a:t>
            </a:r>
            <a:endParaRPr lang="en-gb"/>
          </a:p>
        </p:txBody>
      </p:sp>
      <p:grpSp>
        <p:nvGrpSpPr>
          <p:cNvPr id="52" name="Group 51"/>
          <p:cNvGrpSpPr>
            <a:grpSpLocks noChangeAspect="1"/>
          </p:cNvGrpSpPr>
          <p:nvPr/>
        </p:nvGrpSpPr>
        <p:grpSpPr>
          <a:xfrm rot="5400000">
            <a:off x="104513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5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5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6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79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9"/>
          </p:nvPr>
        </p:nvSpPr>
        <p:spPr>
          <a:xfrm>
            <a:off x="1249168" y="1824285"/>
            <a:ext cx="2715289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US"/>
              <a:t>Click icon to add picture</a:t>
            </a:r>
            <a:endParaRPr/>
          </a:p>
        </p:txBody>
      </p:sp>
      <p:sp>
        <p:nvSpPr>
          <p:cNvPr id="81" name="Text Placeholder 3"/>
          <p:cNvSpPr>
            <a:spLocks noGrp="1"/>
          </p:cNvSpPr>
          <p:nvPr>
            <p:ph type="body" sz="half" idx="2"/>
          </p:nvPr>
        </p:nvSpPr>
        <p:spPr>
          <a:xfrm>
            <a:off x="1235212" y="4947405"/>
            <a:ext cx="2743200" cy="914400"/>
          </a:xfrm>
        </p:spPr>
        <p:txBody>
          <a:bodyPr rtlCol="0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/>
              <a:t>Edit Master text styles</a:t>
            </a:r>
          </a:p>
        </p:txBody>
      </p:sp>
      <p:grpSp>
        <p:nvGrpSpPr>
          <p:cNvPr id="84" name="Group 83"/>
          <p:cNvGrpSpPr>
            <a:grpSpLocks noChangeAspect="1"/>
          </p:cNvGrpSpPr>
          <p:nvPr userDrawn="1"/>
        </p:nvGrpSpPr>
        <p:grpSpPr>
          <a:xfrm rot="5400000">
            <a:off x="4517135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0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1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2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3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4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5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6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78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8"/>
          </p:nvPr>
        </p:nvSpPr>
        <p:spPr>
          <a:xfrm>
            <a:off x="4720924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US"/>
              <a:t>Click icon to add picture</a:t>
            </a:r>
            <a:endParaRPr/>
          </a:p>
        </p:txBody>
      </p:sp>
      <p:sp>
        <p:nvSpPr>
          <p:cNvPr id="82" name="Text Placeholder 3"/>
          <p:cNvSpPr>
            <a:spLocks noGrp="1"/>
          </p:cNvSpPr>
          <p:nvPr>
            <p:ph type="body" sz="half" idx="21"/>
          </p:nvPr>
        </p:nvSpPr>
        <p:spPr>
          <a:xfrm>
            <a:off x="4707208" y="4947405"/>
            <a:ext cx="2743200" cy="914400"/>
          </a:xfrm>
        </p:spPr>
        <p:txBody>
          <a:bodyPr rtlCol="0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/>
              <a:t>Edit Master text styles</a:t>
            </a:r>
          </a:p>
        </p:txBody>
      </p:sp>
      <p:grpSp>
        <p:nvGrpSpPr>
          <p:cNvPr id="97" name="Group 96"/>
          <p:cNvGrpSpPr>
            <a:grpSpLocks noChangeAspect="1"/>
          </p:cNvGrpSpPr>
          <p:nvPr userDrawn="1"/>
        </p:nvGrpSpPr>
        <p:grpSpPr>
          <a:xfrm rot="5400000">
            <a:off x="801900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8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9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0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1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2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3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4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5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6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7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8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9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80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20"/>
          </p:nvPr>
        </p:nvSpPr>
        <p:spPr>
          <a:xfrm>
            <a:off x="8222798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US"/>
              <a:t>Click icon to add picture</a:t>
            </a:r>
            <a:endParaRPr/>
          </a:p>
        </p:txBody>
      </p:sp>
      <p:sp>
        <p:nvSpPr>
          <p:cNvPr id="83" name="Text Placeholder 3"/>
          <p:cNvSpPr>
            <a:spLocks noGrp="1"/>
          </p:cNvSpPr>
          <p:nvPr>
            <p:ph type="body" sz="half" idx="22"/>
          </p:nvPr>
        </p:nvSpPr>
        <p:spPr>
          <a:xfrm>
            <a:off x="8209082" y="4947405"/>
            <a:ext cx="2743200" cy="914400"/>
          </a:xfrm>
        </p:spPr>
        <p:txBody>
          <a:bodyPr rtlCol="0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/>
              <a:t>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pPr rtl="0"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24/8/2016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6819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66214" y="421594"/>
            <a:ext cx="2286000" cy="1885508"/>
          </a:xfrm>
        </p:spPr>
        <p:txBody>
          <a:bodyPr rtlCol="0">
            <a:normAutofit/>
          </a:bodyPr>
          <a:lstStyle>
            <a:lvl1pPr>
              <a:defRPr sz="2400"/>
            </a:lvl1pPr>
          </a:lstStyle>
          <a:p>
            <a:pPr rtl="0"/>
            <a:r>
              <a:rPr lang="en-US"/>
              <a:t>Click to edit Master title style</a:t>
            </a:r>
            <a:endParaRPr lang="en-gb"/>
          </a:p>
        </p:txBody>
      </p:sp>
      <p:grpSp>
        <p:nvGrpSpPr>
          <p:cNvPr id="84" name="Group 83"/>
          <p:cNvGrpSpPr>
            <a:grpSpLocks noChangeAspect="1"/>
          </p:cNvGrpSpPr>
          <p:nvPr/>
        </p:nvGrpSpPr>
        <p:grpSpPr>
          <a:xfrm rot="16200000" flipV="1">
            <a:off x="274315" y="1102304"/>
            <a:ext cx="5053664" cy="4411852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0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1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2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3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4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5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96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97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7"/>
          </p:nvPr>
        </p:nvSpPr>
        <p:spPr>
          <a:xfrm>
            <a:off x="840795" y="1020193"/>
            <a:ext cx="3886200" cy="45720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US"/>
              <a:t>Click icon to add picture</a:t>
            </a:r>
            <a:endParaRPr/>
          </a:p>
        </p:txBody>
      </p:sp>
      <p:grpSp>
        <p:nvGrpSpPr>
          <p:cNvPr id="98" name="Group 97"/>
          <p:cNvGrpSpPr/>
          <p:nvPr/>
        </p:nvGrpSpPr>
        <p:grpSpPr>
          <a:xfrm>
            <a:off x="5322489" y="319177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9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0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1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2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3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4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5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6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7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8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9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0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111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8"/>
          </p:nvPr>
        </p:nvSpPr>
        <p:spPr>
          <a:xfrm>
            <a:off x="5546780" y="529603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US"/>
              <a:t>Click icon to add picture</a:t>
            </a:r>
            <a:endParaRPr/>
          </a:p>
        </p:txBody>
      </p:sp>
      <p:grpSp>
        <p:nvGrpSpPr>
          <p:cNvPr id="112" name="Group 111"/>
          <p:cNvGrpSpPr/>
          <p:nvPr/>
        </p:nvGrpSpPr>
        <p:grpSpPr>
          <a:xfrm>
            <a:off x="5322489" y="3245640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1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1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2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125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9"/>
          </p:nvPr>
        </p:nvSpPr>
        <p:spPr>
          <a:xfrm>
            <a:off x="5546780" y="3456066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en-US"/>
              <a:t>Click icon to add picture</a:t>
            </a:r>
            <a:endParaRPr/>
          </a:p>
        </p:txBody>
      </p:sp>
      <p:sp>
        <p:nvSpPr>
          <p:cNvPr id="126" name="Text Placeholder 3"/>
          <p:cNvSpPr>
            <a:spLocks noGrp="1"/>
          </p:cNvSpPr>
          <p:nvPr>
            <p:ph type="body" sz="half" idx="21"/>
          </p:nvPr>
        </p:nvSpPr>
        <p:spPr>
          <a:xfrm>
            <a:off x="9066214" y="2484992"/>
            <a:ext cx="2286000" cy="3248729"/>
          </a:xfrm>
        </p:spPr>
        <p:txBody>
          <a:bodyPr rtlCol="0" anchor="t" anchorCtr="0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/>
              <a:t>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pPr rtl="0"/>
              <a:t>‹#›</a:t>
            </a:fld>
            <a:endParaRPr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24/8/2016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78742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11732" y="1330347"/>
            <a:ext cx="3840480" cy="2103120"/>
          </a:xfrm>
        </p:spPr>
        <p:txBody>
          <a:bodyPr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6613" y="914400"/>
            <a:ext cx="6172201" cy="50292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en-US"/>
              <a:t>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11732" y="3555523"/>
            <a:ext cx="3840480" cy="2388077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65213" y="6019801"/>
            <a:ext cx="762000" cy="228600"/>
          </a:xfrm>
        </p:spPr>
        <p:txBody>
          <a:bodyPr rtlCol="0"/>
          <a:lstStyle>
            <a:lvl1pPr algn="l">
              <a:defRPr/>
            </a:lvl1pPr>
          </a:lstStyle>
          <a:p>
            <a:pPr rtl="0"/>
            <a:fld id="{022B156B-59AE-415F-B24B-8756D48BB977}" type="slidenum">
              <a:rPr/>
              <a:pPr rtl="0"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75611" y="6019801"/>
            <a:ext cx="1396260" cy="228600"/>
          </a:xfrm>
        </p:spPr>
        <p:txBody>
          <a:bodyPr rtlCol="0"/>
          <a:lstStyle/>
          <a:p>
            <a:pPr rtl="0"/>
            <a:r>
              <a:rPr lang="en-US"/>
              <a:t>24/8/2016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23976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en-US"/>
              <a:t>Click to edit Master title style</a:t>
            </a:r>
            <a:endParaRPr/>
          </a:p>
        </p:txBody>
      </p:sp>
      <p:grpSp>
        <p:nvGrpSpPr>
          <p:cNvPr id="8" name="Group 7"/>
          <p:cNvGrpSpPr/>
          <p:nvPr/>
        </p:nvGrpSpPr>
        <p:grpSpPr>
          <a:xfrm>
            <a:off x="595546" y="781398"/>
            <a:ext cx="6433398" cy="5053665"/>
            <a:chOff x="5162444" y="781398"/>
            <a:chExt cx="6433398" cy="5053665"/>
          </a:xfrm>
        </p:grpSpPr>
        <p:sp>
          <p:nvSpPr>
            <p:cNvPr id="9" name="Freeform 42"/>
            <p:cNvSpPr>
              <a:spLocks/>
            </p:cNvSpPr>
            <p:nvPr/>
          </p:nvSpPr>
          <p:spPr bwMode="auto">
            <a:xfrm rot="16200000" flipV="1">
              <a:off x="3342557" y="3275021"/>
              <a:ext cx="3827994" cy="17568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0" name="Freeform 43"/>
            <p:cNvSpPr>
              <a:spLocks/>
            </p:cNvSpPr>
            <p:nvPr/>
          </p:nvSpPr>
          <p:spPr bwMode="auto">
            <a:xfrm rot="16200000" flipV="1">
              <a:off x="9565728" y="3299447"/>
              <a:ext cx="3836876" cy="17568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5814205" y="859113"/>
              <a:ext cx="5129146" cy="4880471"/>
              <a:chOff x="7856559" y="859113"/>
              <a:chExt cx="3086791" cy="4880471"/>
            </a:xfrm>
          </p:grpSpPr>
          <p:sp>
            <p:nvSpPr>
              <p:cNvPr id="20" name="Freeform 41"/>
              <p:cNvSpPr>
                <a:spLocks/>
              </p:cNvSpPr>
              <p:nvPr/>
            </p:nvSpPr>
            <p:spPr bwMode="auto">
              <a:xfrm rot="16200000" flipV="1">
                <a:off x="9392183" y="4188416"/>
                <a:ext cx="15544" cy="3086791"/>
              </a:xfrm>
              <a:custGeom>
                <a:avLst/>
                <a:gdLst>
                  <a:gd name="T0" fmla="*/ 3 w 5"/>
                  <a:gd name="T1" fmla="*/ 0 h 868"/>
                  <a:gd name="T2" fmla="*/ 4 w 5"/>
                  <a:gd name="T3" fmla="*/ 217 h 868"/>
                  <a:gd name="T4" fmla="*/ 3 w 5"/>
                  <a:gd name="T5" fmla="*/ 326 h 868"/>
                  <a:gd name="T6" fmla="*/ 4 w 5"/>
                  <a:gd name="T7" fmla="*/ 434 h 868"/>
                  <a:gd name="T8" fmla="*/ 4 w 5"/>
                  <a:gd name="T9" fmla="*/ 651 h 868"/>
                  <a:gd name="T10" fmla="*/ 4 w 5"/>
                  <a:gd name="T11" fmla="*/ 760 h 868"/>
                  <a:gd name="T12" fmla="*/ 3 w 5"/>
                  <a:gd name="T13" fmla="*/ 868 h 868"/>
                  <a:gd name="T14" fmla="*/ 2 w 5"/>
                  <a:gd name="T15" fmla="*/ 868 h 868"/>
                  <a:gd name="T16" fmla="*/ 1 w 5"/>
                  <a:gd name="T17" fmla="*/ 760 h 868"/>
                  <a:gd name="T18" fmla="*/ 0 w 5"/>
                  <a:gd name="T19" fmla="*/ 651 h 868"/>
                  <a:gd name="T20" fmla="*/ 1 w 5"/>
                  <a:gd name="T21" fmla="*/ 434 h 868"/>
                  <a:gd name="T22" fmla="*/ 2 w 5"/>
                  <a:gd name="T23" fmla="*/ 326 h 868"/>
                  <a:gd name="T24" fmla="*/ 1 w 5"/>
                  <a:gd name="T25" fmla="*/ 217 h 868"/>
                  <a:gd name="T26" fmla="*/ 2 w 5"/>
                  <a:gd name="T27" fmla="*/ 0 h 868"/>
                  <a:gd name="T28" fmla="*/ 3 w 5"/>
                  <a:gd name="T29" fmla="*/ 0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" h="868">
                    <a:moveTo>
                      <a:pt x="3" y="0"/>
                    </a:moveTo>
                    <a:cubicBezTo>
                      <a:pt x="4" y="73"/>
                      <a:pt x="4" y="145"/>
                      <a:pt x="4" y="217"/>
                    </a:cubicBezTo>
                    <a:cubicBezTo>
                      <a:pt x="4" y="253"/>
                      <a:pt x="3" y="290"/>
                      <a:pt x="3" y="326"/>
                    </a:cubicBezTo>
                    <a:cubicBezTo>
                      <a:pt x="3" y="362"/>
                      <a:pt x="3" y="398"/>
                      <a:pt x="4" y="434"/>
                    </a:cubicBezTo>
                    <a:cubicBezTo>
                      <a:pt x="4" y="507"/>
                      <a:pt x="5" y="579"/>
                      <a:pt x="4" y="651"/>
                    </a:cubicBezTo>
                    <a:cubicBezTo>
                      <a:pt x="5" y="687"/>
                      <a:pt x="4" y="724"/>
                      <a:pt x="4" y="760"/>
                    </a:cubicBezTo>
                    <a:cubicBezTo>
                      <a:pt x="4" y="796"/>
                      <a:pt x="3" y="832"/>
                      <a:pt x="3" y="868"/>
                    </a:cubicBezTo>
                    <a:cubicBezTo>
                      <a:pt x="2" y="868"/>
                      <a:pt x="2" y="868"/>
                      <a:pt x="2" y="868"/>
                    </a:cubicBezTo>
                    <a:cubicBezTo>
                      <a:pt x="2" y="832"/>
                      <a:pt x="1" y="796"/>
                      <a:pt x="1" y="760"/>
                    </a:cubicBezTo>
                    <a:cubicBezTo>
                      <a:pt x="1" y="724"/>
                      <a:pt x="0" y="687"/>
                      <a:pt x="0" y="651"/>
                    </a:cubicBezTo>
                    <a:cubicBezTo>
                      <a:pt x="0" y="579"/>
                      <a:pt x="1" y="507"/>
                      <a:pt x="1" y="434"/>
                    </a:cubicBezTo>
                    <a:cubicBezTo>
                      <a:pt x="2" y="398"/>
                      <a:pt x="2" y="362"/>
                      <a:pt x="2" y="326"/>
                    </a:cubicBezTo>
                    <a:cubicBezTo>
                      <a:pt x="2" y="290"/>
                      <a:pt x="1" y="253"/>
                      <a:pt x="1" y="217"/>
                    </a:cubicBezTo>
                    <a:cubicBezTo>
                      <a:pt x="0" y="145"/>
                      <a:pt x="1" y="73"/>
                      <a:pt x="2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/>
              </a:p>
            </p:txBody>
          </p:sp>
          <p:sp>
            <p:nvSpPr>
              <p:cNvPr id="21" name="Freeform 44"/>
              <p:cNvSpPr>
                <a:spLocks/>
              </p:cNvSpPr>
              <p:nvPr/>
            </p:nvSpPr>
            <p:spPr bwMode="auto">
              <a:xfrm rot="16200000" flipV="1">
                <a:off x="9366943" y="-651271"/>
                <a:ext cx="13322" cy="3034090"/>
              </a:xfrm>
              <a:custGeom>
                <a:avLst/>
                <a:gdLst>
                  <a:gd name="T0" fmla="*/ 2 w 4"/>
                  <a:gd name="T1" fmla="*/ 853 h 853"/>
                  <a:gd name="T2" fmla="*/ 0 w 4"/>
                  <a:gd name="T3" fmla="*/ 640 h 853"/>
                  <a:gd name="T4" fmla="*/ 1 w 4"/>
                  <a:gd name="T5" fmla="*/ 533 h 853"/>
                  <a:gd name="T6" fmla="*/ 1 w 4"/>
                  <a:gd name="T7" fmla="*/ 427 h 853"/>
                  <a:gd name="T8" fmla="*/ 0 w 4"/>
                  <a:gd name="T9" fmla="*/ 213 h 853"/>
                  <a:gd name="T10" fmla="*/ 0 w 4"/>
                  <a:gd name="T11" fmla="*/ 107 h 853"/>
                  <a:gd name="T12" fmla="*/ 2 w 4"/>
                  <a:gd name="T13" fmla="*/ 0 h 853"/>
                  <a:gd name="T14" fmla="*/ 2 w 4"/>
                  <a:gd name="T15" fmla="*/ 0 h 853"/>
                  <a:gd name="T16" fmla="*/ 3 w 4"/>
                  <a:gd name="T17" fmla="*/ 107 h 853"/>
                  <a:gd name="T18" fmla="*/ 4 w 4"/>
                  <a:gd name="T19" fmla="*/ 213 h 853"/>
                  <a:gd name="T20" fmla="*/ 3 w 4"/>
                  <a:gd name="T21" fmla="*/ 427 h 853"/>
                  <a:gd name="T22" fmla="*/ 2 w 4"/>
                  <a:gd name="T23" fmla="*/ 533 h 853"/>
                  <a:gd name="T24" fmla="*/ 3 w 4"/>
                  <a:gd name="T25" fmla="*/ 640 h 853"/>
                  <a:gd name="T26" fmla="*/ 2 w 4"/>
                  <a:gd name="T27" fmla="*/ 853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853">
                    <a:moveTo>
                      <a:pt x="2" y="853"/>
                    </a:moveTo>
                    <a:cubicBezTo>
                      <a:pt x="0" y="782"/>
                      <a:pt x="0" y="711"/>
                      <a:pt x="0" y="640"/>
                    </a:cubicBezTo>
                    <a:cubicBezTo>
                      <a:pt x="0" y="604"/>
                      <a:pt x="1" y="569"/>
                      <a:pt x="1" y="533"/>
                    </a:cubicBezTo>
                    <a:cubicBezTo>
                      <a:pt x="1" y="498"/>
                      <a:pt x="1" y="462"/>
                      <a:pt x="1" y="427"/>
                    </a:cubicBezTo>
                    <a:cubicBezTo>
                      <a:pt x="0" y="356"/>
                      <a:pt x="0" y="284"/>
                      <a:pt x="0" y="213"/>
                    </a:cubicBezTo>
                    <a:cubicBezTo>
                      <a:pt x="0" y="178"/>
                      <a:pt x="0" y="142"/>
                      <a:pt x="0" y="107"/>
                    </a:cubicBezTo>
                    <a:cubicBezTo>
                      <a:pt x="1" y="71"/>
                      <a:pt x="1" y="36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36"/>
                      <a:pt x="3" y="71"/>
                      <a:pt x="3" y="107"/>
                    </a:cubicBezTo>
                    <a:cubicBezTo>
                      <a:pt x="4" y="142"/>
                      <a:pt x="4" y="178"/>
                      <a:pt x="4" y="213"/>
                    </a:cubicBezTo>
                    <a:cubicBezTo>
                      <a:pt x="4" y="284"/>
                      <a:pt x="3" y="356"/>
                      <a:pt x="3" y="427"/>
                    </a:cubicBezTo>
                    <a:cubicBezTo>
                      <a:pt x="3" y="462"/>
                      <a:pt x="2" y="498"/>
                      <a:pt x="2" y="533"/>
                    </a:cubicBezTo>
                    <a:cubicBezTo>
                      <a:pt x="3" y="569"/>
                      <a:pt x="3" y="604"/>
                      <a:pt x="3" y="640"/>
                    </a:cubicBezTo>
                    <a:cubicBezTo>
                      <a:pt x="4" y="711"/>
                      <a:pt x="3" y="782"/>
                      <a:pt x="2" y="85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/>
              </a:p>
            </p:txBody>
          </p:sp>
        </p:grpSp>
        <p:sp>
          <p:nvSpPr>
            <p:cNvPr id="12" name="Freeform 45"/>
            <p:cNvSpPr>
              <a:spLocks noEditPoints="1"/>
            </p:cNvSpPr>
            <p:nvPr/>
          </p:nvSpPr>
          <p:spPr bwMode="auto">
            <a:xfrm rot="16200000" flipV="1">
              <a:off x="5186001" y="5323012"/>
              <a:ext cx="477390" cy="524504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3" name="Freeform 46"/>
            <p:cNvSpPr>
              <a:spLocks noEditPoints="1"/>
            </p:cNvSpPr>
            <p:nvPr/>
          </p:nvSpPr>
          <p:spPr bwMode="auto">
            <a:xfrm rot="16200000" flipV="1">
              <a:off x="5197295" y="5324846"/>
              <a:ext cx="477390" cy="511956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4" name="Freeform 47"/>
            <p:cNvSpPr>
              <a:spLocks noEditPoints="1"/>
            </p:cNvSpPr>
            <p:nvPr/>
          </p:nvSpPr>
          <p:spPr bwMode="auto">
            <a:xfrm rot="16200000" flipV="1">
              <a:off x="11076843" y="5321082"/>
              <a:ext cx="508476" cy="519485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5" name="Freeform 48"/>
            <p:cNvSpPr>
              <a:spLocks noEditPoints="1"/>
            </p:cNvSpPr>
            <p:nvPr/>
          </p:nvSpPr>
          <p:spPr bwMode="auto">
            <a:xfrm rot="16200000" flipV="1">
              <a:off x="11093207" y="5321324"/>
              <a:ext cx="470728" cy="534543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6" name="Freeform 49"/>
            <p:cNvSpPr>
              <a:spLocks noEditPoints="1"/>
            </p:cNvSpPr>
            <p:nvPr/>
          </p:nvSpPr>
          <p:spPr bwMode="auto">
            <a:xfrm rot="16200000" flipV="1">
              <a:off x="11051654" y="771453"/>
              <a:ext cx="468508" cy="519485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7" name="Freeform 50"/>
            <p:cNvSpPr>
              <a:spLocks noEditPoints="1"/>
            </p:cNvSpPr>
            <p:nvPr/>
          </p:nvSpPr>
          <p:spPr bwMode="auto">
            <a:xfrm rot="16200000" flipV="1">
              <a:off x="11044126" y="786511"/>
              <a:ext cx="468508" cy="489370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8" name="Freeform 51"/>
            <p:cNvSpPr>
              <a:spLocks noEditPoints="1"/>
            </p:cNvSpPr>
            <p:nvPr/>
          </p:nvSpPr>
          <p:spPr bwMode="auto">
            <a:xfrm rot="16200000" flipV="1">
              <a:off x="5232723" y="721157"/>
              <a:ext cx="424100" cy="544581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  <p:sp>
          <p:nvSpPr>
            <p:cNvPr id="19" name="Freeform 52"/>
            <p:cNvSpPr>
              <a:spLocks noEditPoints="1"/>
            </p:cNvSpPr>
            <p:nvPr/>
          </p:nvSpPr>
          <p:spPr bwMode="auto">
            <a:xfrm rot="16200000" flipV="1">
              <a:off x="5241796" y="749729"/>
              <a:ext cx="428541" cy="491879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/>
            </a:p>
          </p:txBody>
        </p:sp>
      </p:grp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836613" y="1031195"/>
            <a:ext cx="5943600" cy="4572000"/>
          </a:xfr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bg1"/>
            </a:solidFill>
          </a:ln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92891" y="3555521"/>
            <a:ext cx="3840480" cy="2168517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24/8/2016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65957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en-US"/>
              <a:t>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24/8/2016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44793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624268" y="304800"/>
            <a:ext cx="1729531" cy="5676900"/>
          </a:xfrm>
        </p:spPr>
        <p:txBody>
          <a:bodyPr vert="eaVert" rtlCol="0"/>
          <a:lstStyle/>
          <a:p>
            <a:pPr rtl="0"/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304800"/>
            <a:ext cx="8633671" cy="5676900"/>
          </a:xfrm>
        </p:spPr>
        <p:txBody>
          <a:bodyPr vert="eaVert" rtlCol="0"/>
          <a:lstStyle/>
          <a:p>
            <a:pPr lvl="0" rtl="0"/>
            <a:r>
              <a:rPr lang="en-US"/>
              <a:t>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22B156B-59AE-415F-B24B-8756D48BB977}" type="slidenum">
              <a:rPr/>
              <a:t>‹#›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US"/>
              <a:t>24/8/2016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20580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5214" y="1752600"/>
            <a:ext cx="10058400" cy="4229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/>
              <a:t>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213" y="6019801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022B156B-59AE-415F-B24B-8756D48BB977}" type="slidenum">
              <a:rPr lang="en-US" smtClean="0"/>
              <a:pPr rtl="0"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79613" y="6019801"/>
            <a:ext cx="5943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pPr rtl="0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1" y="6019801"/>
            <a:ext cx="139626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pPr rtl="0"/>
            <a:r>
              <a:rPr lang="en-US"/>
              <a:t>24/8/2016</a:t>
            </a:r>
          </a:p>
        </p:txBody>
      </p:sp>
    </p:spTree>
    <p:extLst>
      <p:ext uri="{BB962C8B-B14F-4D97-AF65-F5344CB8AC3E}">
        <p14:creationId xmlns:p14="http://schemas.microsoft.com/office/powerpoint/2010/main" val="1300630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61" r:id="rId9"/>
    <p:sldLayoutId id="2147483662" r:id="rId10"/>
    <p:sldLayoutId id="2147483656" r:id="rId11"/>
    <p:sldLayoutId id="2147483657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7472" indent="-347472" algn="l" defTabSz="914400" rtl="0" eaLnBrk="1" latinLnBrk="0" hangingPunct="1">
        <a:lnSpc>
          <a:spcPct val="100000"/>
        </a:lnSpc>
        <a:spcBef>
          <a:spcPts val="18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3464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8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oxfordowl.co.uk/for-pupils/pupil-home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www.youtube.com/watch?v=qUOQrXmfwDM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G7I5_1SkfcI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32368" y="1783010"/>
            <a:ext cx="7142923" cy="1828800"/>
          </a:xfrm>
        </p:spPr>
        <p:txBody>
          <a:bodyPr rtlCol="0">
            <a:noAutofit/>
          </a:bodyPr>
          <a:lstStyle/>
          <a:p>
            <a:pPr rtl="0">
              <a:lnSpc>
                <a:spcPct val="150000"/>
              </a:lnSpc>
            </a:pPr>
            <a:r>
              <a:rPr lang="en-gb" sz="4800" u="sng">
                <a:latin typeface="Comic Sans MS" panose="030F0702030302020204" pitchFamily="66" charset="0"/>
              </a:rPr>
              <a:t/>
            </a:r>
            <a:br>
              <a:rPr lang="en-gb" sz="4800" u="sng">
                <a:latin typeface="Comic Sans MS" panose="030F0702030302020204" pitchFamily="66" charset="0"/>
              </a:rPr>
            </a:br>
            <a:r>
              <a:rPr lang="en-gb" sz="4400">
                <a:latin typeface="Comic Sans MS" panose="030F0702030302020204" pitchFamily="66" charset="0"/>
              </a:rPr>
              <a:t>Monday </a:t>
            </a:r>
            <a:r>
              <a:rPr lang="en-GB" sz="4400">
                <a:latin typeface="Comic Sans MS" panose="030F0702030302020204" pitchFamily="66" charset="0"/>
              </a:rPr>
              <a:t>6</a:t>
            </a:r>
            <a:r>
              <a:rPr lang="en-GB" sz="4400" baseline="30000">
                <a:latin typeface="Comic Sans MS" panose="030F0702030302020204" pitchFamily="66" charset="0"/>
              </a:rPr>
              <a:t>th</a:t>
            </a:r>
            <a:r>
              <a:rPr lang="en-GB" sz="4400">
                <a:latin typeface="Comic Sans MS" panose="030F0702030302020204" pitchFamily="66" charset="0"/>
              </a:rPr>
              <a:t> January 2025</a:t>
            </a:r>
            <a:endParaRPr lang="en-gb" sz="440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967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3719">
        <p:fade/>
      </p:transition>
    </mc:Choice>
    <mc:Fallback xmlns="">
      <p:transition spd="med" advTm="13719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1960" y="660069"/>
            <a:ext cx="5401849" cy="647081"/>
          </a:xfrm>
        </p:spPr>
        <p:txBody>
          <a:bodyPr rtlCol="0"/>
          <a:lstStyle/>
          <a:p>
            <a:pPr rtl="0"/>
            <a:r>
              <a:rPr lang="en-gb" u="sng">
                <a:latin typeface="Comic Sans MS" panose="030F0702030302020204" pitchFamily="66" charset="0"/>
              </a:rPr>
              <a:t>Phonics and Reading</a:t>
            </a:r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51959" y="1609288"/>
            <a:ext cx="6120621" cy="439958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fontAlgn="t">
              <a:buNone/>
            </a:pPr>
            <a:r>
              <a:rPr lang="en-US">
                <a:solidFill>
                  <a:schemeClr val="tx1">
                    <a:lumMod val="50000"/>
                  </a:schemeClr>
                </a:solidFill>
                <a:latin typeface="Comic Sans MS"/>
              </a:rPr>
              <a:t>1. Review the flashcards of all the sounds we have learnt so far. (If you don’t have the full set, the sound mats are included on Slide 4.)</a:t>
            </a:r>
          </a:p>
          <a:p>
            <a:pPr marL="0" indent="0">
              <a:buNone/>
            </a:pPr>
            <a:r>
              <a:rPr lang="en-US">
                <a:solidFill>
                  <a:schemeClr val="tx1">
                    <a:lumMod val="50000"/>
                  </a:schemeClr>
                </a:solidFill>
                <a:latin typeface="Comic Sans MS"/>
              </a:rPr>
              <a:t>2. Read the e-book on the </a:t>
            </a:r>
            <a:r>
              <a:rPr lang="en-US" err="1">
                <a:solidFill>
                  <a:schemeClr val="tx1">
                    <a:lumMod val="50000"/>
                  </a:schemeClr>
                </a:solidFill>
                <a:latin typeface="Comic Sans MS"/>
              </a:rPr>
              <a:t>ebook</a:t>
            </a:r>
            <a:r>
              <a:rPr lang="en-US">
                <a:solidFill>
                  <a:schemeClr val="tx1">
                    <a:lumMod val="50000"/>
                  </a:schemeClr>
                </a:solidFill>
                <a:latin typeface="Comic Sans MS"/>
              </a:rPr>
              <a:t> library: </a:t>
            </a:r>
            <a:r>
              <a:rPr lang="en-US">
                <a:solidFill>
                  <a:schemeClr val="tx1">
                    <a:lumMod val="50000"/>
                  </a:schemeClr>
                </a:solidFill>
                <a:ea typeface="+mn-lt"/>
                <a:cs typeface="+mn-lt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https://www.oxfordowl.co.uk/for-pupils/pupil-home</a:t>
            </a:r>
            <a:endParaRPr lang="en-US">
              <a:solidFill>
                <a:schemeClr val="tx1">
                  <a:lumMod val="50000"/>
                </a:schemeClr>
              </a:solidFill>
              <a:latin typeface="Comic Sans MS" panose="030F0702030302020204" pitchFamily="66" charset="0"/>
              <a:ea typeface="+mn-lt"/>
              <a:cs typeface="+mn-lt"/>
              <a:hlinkClick r:id="rId2">
                <a:extLst>
                  <a:ext uri="{A12FA001-AC4F-418D-AE19-62706E023703}">
                    <ahyp:hlinkClr xmlns:ahyp="http://schemas.microsoft.com/office/drawing/2018/hyperlinkcolor" xmlns="" val="tx"/>
                  </a:ext>
                </a:extLst>
              </a:hlinkClick>
            </a:endParaRPr>
          </a:p>
          <a:p>
            <a:pPr marL="0" indent="0">
              <a:buNone/>
            </a:pPr>
            <a:r>
              <a:rPr lang="en-US">
                <a:solidFill>
                  <a:schemeClr val="tx1">
                    <a:lumMod val="50000"/>
                  </a:schemeClr>
                </a:solidFill>
                <a:latin typeface="Segoe Print"/>
              </a:rPr>
              <a:t>C</a:t>
            </a:r>
            <a:r>
              <a:rPr lang="en-US">
                <a:solidFill>
                  <a:schemeClr val="tx1">
                    <a:lumMod val="50000"/>
                  </a:schemeClr>
                </a:solidFill>
                <a:latin typeface="Comic Sans MS"/>
              </a:rPr>
              <a:t>lick on "Students." Username: reception2024-25 Password: Reading. ELS Library &gt; Search "It is Freezing."</a:t>
            </a:r>
          </a:p>
        </p:txBody>
      </p:sp>
      <p:pic>
        <p:nvPicPr>
          <p:cNvPr id="4" name="Picture 3" descr="A book cover with a bird and flowers&#10;&#10;Description automatically generated">
            <a:extLst>
              <a:ext uri="{FF2B5EF4-FFF2-40B4-BE49-F238E27FC236}">
                <a16:creationId xmlns:a16="http://schemas.microsoft.com/office/drawing/2014/main" id="{8EAB7546-E8DA-D208-D260-09DE70C71A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6838" y="312592"/>
            <a:ext cx="3745923" cy="2616778"/>
          </a:xfrm>
          <a:prstGeom prst="rect">
            <a:avLst/>
          </a:prstGeom>
        </p:spPr>
      </p:pic>
      <p:pic>
        <p:nvPicPr>
          <p:cNvPr id="5" name="Picture 4" descr="A book cover with cartoon characters&#10;&#10;Description automatically generated">
            <a:extLst>
              <a:ext uri="{FF2B5EF4-FFF2-40B4-BE49-F238E27FC236}">
                <a16:creationId xmlns:a16="http://schemas.microsoft.com/office/drawing/2014/main" id="{8FC17642-CA27-DDDC-22D8-E717FAB807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77633" y="3048434"/>
            <a:ext cx="3060988" cy="3712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30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7737">
        <p:fade/>
      </p:transition>
    </mc:Choice>
    <mc:Fallback xmlns="">
      <p:transition spd="med" advTm="47737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BA1600-9D44-A9E0-A2F9-C48F177794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5C91FE-0474-A126-87CB-807AE41FF6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1960" y="660069"/>
            <a:ext cx="5401849" cy="647081"/>
          </a:xfrm>
        </p:spPr>
        <p:txBody>
          <a:bodyPr rtlCol="0"/>
          <a:lstStyle/>
          <a:p>
            <a:pPr rtl="0"/>
            <a:r>
              <a:rPr lang="en-gb" u="sng">
                <a:latin typeface="Comic Sans MS" panose="030F0702030302020204" pitchFamily="66" charset="0"/>
              </a:rPr>
              <a:t>Phonics and Writing</a:t>
            </a:r>
            <a:endParaRPr lang="en-gb">
              <a:latin typeface="Comic Sans MS" panose="030F0702030302020204" pitchFamily="66" charset="0"/>
            </a:endParaRPr>
          </a:p>
        </p:txBody>
      </p:sp>
      <p:pic>
        <p:nvPicPr>
          <p:cNvPr id="4" name="Content Placeholder 3" descr="A screenshot of a computer&#10;&#10;Description automatically generated">
            <a:extLst>
              <a:ext uri="{FF2B5EF4-FFF2-40B4-BE49-F238E27FC236}">
                <a16:creationId xmlns:a16="http://schemas.microsoft.com/office/drawing/2014/main" id="{7BEDF777-63F2-7A63-FEE8-03EACAC7BDA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rcRect l="-756" t="1288" r="504" b="-1288"/>
          <a:stretch/>
        </p:blipFill>
        <p:spPr>
          <a:xfrm>
            <a:off x="6092234" y="2759621"/>
            <a:ext cx="6093236" cy="3526747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3AF8E6B-DA5E-2786-7819-BB1BCFC7DBFC}"/>
              </a:ext>
            </a:extLst>
          </p:cNvPr>
          <p:cNvSpPr txBox="1"/>
          <p:nvPr/>
        </p:nvSpPr>
        <p:spPr>
          <a:xfrm>
            <a:off x="249382" y="1302327"/>
            <a:ext cx="11610107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>
                <a:solidFill>
                  <a:schemeClr val="tx1">
                    <a:lumMod val="50000"/>
                  </a:schemeClr>
                </a:solidFill>
                <a:latin typeface="Comic Sans MS"/>
              </a:rPr>
              <a:t>Using a pencil on paper, can you write the words to match the following pictures? When writing a word, sound out the word first (use the spelling sequence below). You can then use the sound mats (Slide 4) to help you write the word.</a:t>
            </a:r>
          </a:p>
        </p:txBody>
      </p:sp>
      <p:pic>
        <p:nvPicPr>
          <p:cNvPr id="7" name="Picture 6" descr="A purple and white bowl with blue water&#10;&#10;Description automatically generated">
            <a:extLst>
              <a:ext uri="{FF2B5EF4-FFF2-40B4-BE49-F238E27FC236}">
                <a16:creationId xmlns:a16="http://schemas.microsoft.com/office/drawing/2014/main" id="{0836FCC8-7CBF-0695-66E2-10607EEC39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145" y="2953616"/>
            <a:ext cx="1708439" cy="1560368"/>
          </a:xfrm>
          <a:prstGeom prst="rect">
            <a:avLst/>
          </a:prstGeom>
        </p:spPr>
      </p:pic>
      <p:pic>
        <p:nvPicPr>
          <p:cNvPr id="8" name="Picture 7" descr="A pair of feet in a purple frame&#10;&#10;Description automatically generated">
            <a:extLst>
              <a:ext uri="{FF2B5EF4-FFF2-40B4-BE49-F238E27FC236}">
                <a16:creationId xmlns:a16="http://schemas.microsoft.com/office/drawing/2014/main" id="{A3608301-7649-C3C4-6261-2D60697AF8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9005" y="2960111"/>
            <a:ext cx="1917988" cy="1575088"/>
          </a:xfrm>
          <a:prstGeom prst="rect">
            <a:avLst/>
          </a:prstGeom>
        </p:spPr>
      </p:pic>
      <p:pic>
        <p:nvPicPr>
          <p:cNvPr id="9" name="Picture 8" descr="A cartoon of a dog&#10;&#10;Description automatically generated">
            <a:extLst>
              <a:ext uri="{FF2B5EF4-FFF2-40B4-BE49-F238E27FC236}">
                <a16:creationId xmlns:a16="http://schemas.microsoft.com/office/drawing/2014/main" id="{CB8C316D-1BC7-559D-D275-74767E5801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24757" y="2959244"/>
            <a:ext cx="1628775" cy="1576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626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7737">
        <p:fade/>
      </p:transition>
    </mc:Choice>
    <mc:Fallback xmlns="">
      <p:transition spd="med" advTm="47737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42448E-4AA2-7AF6-3C7B-3492B24E38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DBD257-39F4-6930-4E8C-040BACA543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1960" y="660069"/>
            <a:ext cx="5401849" cy="647081"/>
          </a:xfrm>
        </p:spPr>
        <p:txBody>
          <a:bodyPr rtlCol="0"/>
          <a:lstStyle/>
          <a:p>
            <a:pPr rtl="0"/>
            <a:r>
              <a:rPr lang="en-gb" u="sng">
                <a:latin typeface="Comic Sans MS" panose="030F0702030302020204" pitchFamily="66" charset="0"/>
              </a:rPr>
              <a:t>Phonics Resources</a:t>
            </a:r>
            <a:endParaRPr lang="en-gb">
              <a:latin typeface="Comic Sans MS" panose="030F0702030302020204" pitchFamily="66" charset="0"/>
            </a:endParaRPr>
          </a:p>
        </p:txBody>
      </p:sp>
      <p:pic>
        <p:nvPicPr>
          <p:cNvPr id="4" name="Content Placeholder 3" descr="A screenshot of a game&#10;&#10;Description automatically generated">
            <a:extLst>
              <a:ext uri="{FF2B5EF4-FFF2-40B4-BE49-F238E27FC236}">
                <a16:creationId xmlns:a16="http://schemas.microsoft.com/office/drawing/2014/main" id="{6A8EA7CD-0708-D650-D44F-50BD6F19C5D1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208068" y="1291040"/>
            <a:ext cx="3682867" cy="5009181"/>
          </a:xfrm>
        </p:spPr>
      </p:pic>
      <p:pic>
        <p:nvPicPr>
          <p:cNvPr id="6" name="Picture 5" descr="A screenshot of a chart&#10;&#10;Description automatically generated">
            <a:extLst>
              <a:ext uri="{FF2B5EF4-FFF2-40B4-BE49-F238E27FC236}">
                <a16:creationId xmlns:a16="http://schemas.microsoft.com/office/drawing/2014/main" id="{303A71E1-70BC-6AD2-BED0-1880701109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4358" y="1296511"/>
            <a:ext cx="4516926" cy="422132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0EF90C0-71CD-DA68-8FF2-5104640A5C07}"/>
              </a:ext>
            </a:extLst>
          </p:cNvPr>
          <p:cNvSpPr txBox="1"/>
          <p:nvPr/>
        </p:nvSpPr>
        <p:spPr>
          <a:xfrm>
            <a:off x="7716982" y="4738254"/>
            <a:ext cx="2355272" cy="7897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1500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7737">
        <p:fade/>
      </p:transition>
    </mc:Choice>
    <mc:Fallback xmlns="">
      <p:transition spd="med" advTm="47737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80" y="3925"/>
            <a:ext cx="1742662" cy="626958"/>
          </a:xfrm>
        </p:spPr>
        <p:txBody>
          <a:bodyPr rtlCol="0"/>
          <a:lstStyle/>
          <a:p>
            <a:pPr rtl="0"/>
            <a:r>
              <a:rPr lang="en-gb" u="sng">
                <a:latin typeface="Comic Sans MS" panose="030F0702030302020204" pitchFamily="66" charset="0"/>
              </a:rPr>
              <a:t>Maths </a:t>
            </a:r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CA7FA2ED-FDBE-D17E-D564-F6695D3255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38946" y="616125"/>
            <a:ext cx="11653776" cy="334663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Calibri"/>
                <a:ea typeface="+mn-lt"/>
                <a:cs typeface="+mn-lt"/>
              </a:rPr>
              <a:t>Please watch video to introduce heavy and light concept. </a:t>
            </a:r>
            <a:br>
              <a:rPr lang="en-US" dirty="0">
                <a:solidFill>
                  <a:schemeClr val="tx1">
                    <a:lumMod val="50000"/>
                  </a:schemeClr>
                </a:solidFill>
                <a:latin typeface="Calibri"/>
                <a:ea typeface="+mn-lt"/>
                <a:cs typeface="+mn-lt"/>
              </a:rPr>
            </a:b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Calibri"/>
                <a:ea typeface="+mn-lt"/>
                <a:cs typeface="+mn-lt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https://www.youtube.com/watch?v=qUOQrXmfwDM</a:t>
            </a: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Calibri"/>
                <a:ea typeface="+mn-lt"/>
                <a:cs typeface="+mn-lt"/>
              </a:rPr>
              <a:t> </a:t>
            </a:r>
            <a:endParaRPr lang="en-US">
              <a:solidFill>
                <a:schemeClr val="tx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Calibri"/>
                <a:ea typeface="Calibri"/>
                <a:cs typeface="Calibri"/>
              </a:rPr>
              <a:t>Can children think of some examples of </a:t>
            </a:r>
            <a:r>
              <a:rPr lang="en-US" b="1" dirty="0">
                <a:solidFill>
                  <a:schemeClr val="tx1">
                    <a:lumMod val="50000"/>
                  </a:schemeClr>
                </a:solidFill>
                <a:latin typeface="Calibri"/>
                <a:ea typeface="Calibri"/>
                <a:cs typeface="Calibri"/>
              </a:rPr>
              <a:t>heavy</a:t>
            </a: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Calibri"/>
                <a:ea typeface="Calibri"/>
                <a:cs typeface="Calibri"/>
              </a:rPr>
              <a:t> or </a:t>
            </a:r>
            <a:r>
              <a:rPr lang="en-US" b="1" dirty="0">
                <a:solidFill>
                  <a:schemeClr val="tx1">
                    <a:lumMod val="50000"/>
                  </a:schemeClr>
                </a:solidFill>
                <a:latin typeface="Calibri"/>
                <a:ea typeface="Calibri"/>
                <a:cs typeface="Calibri"/>
              </a:rPr>
              <a:t>light </a:t>
            </a: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Calibri"/>
                <a:ea typeface="Calibri"/>
                <a:cs typeface="Calibri"/>
              </a:rPr>
              <a:t>things?</a:t>
            </a:r>
            <a:br>
              <a:rPr lang="en-US" dirty="0">
                <a:solidFill>
                  <a:schemeClr val="tx1">
                    <a:lumMod val="50000"/>
                  </a:schemeClr>
                </a:solidFill>
                <a:latin typeface="Calibri"/>
                <a:ea typeface="Calibri"/>
                <a:cs typeface="Calibri"/>
              </a:rPr>
            </a:b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Calibri"/>
                <a:ea typeface="Calibri"/>
                <a:cs typeface="Calibri"/>
              </a:rPr>
              <a:t>Go around the house and find objects you can sort into heavy or light. </a:t>
            </a:r>
            <a:br>
              <a:rPr lang="en-US" dirty="0">
                <a:solidFill>
                  <a:schemeClr val="tx1">
                    <a:lumMod val="50000"/>
                  </a:schemeClr>
                </a:solidFill>
                <a:latin typeface="Calibri"/>
                <a:ea typeface="Calibri"/>
                <a:cs typeface="Calibri"/>
              </a:rPr>
            </a:br>
            <a:r>
              <a:rPr lang="en-GB" dirty="0">
                <a:solidFill>
                  <a:schemeClr val="tx1">
                    <a:lumMod val="50000"/>
                  </a:schemeClr>
                </a:solidFill>
                <a:latin typeface="Calibri"/>
                <a:ea typeface="Calibri"/>
                <a:cs typeface="Calibri"/>
              </a:rPr>
              <a:t>We can use balance scales when we compare the weight of things to find out which object is heavier or lighter. One side will lower to show which object is heavier...</a:t>
            </a:r>
            <a:endParaRPr lang="en-US" dirty="0">
              <a:solidFill>
                <a:schemeClr val="tx1">
                  <a:lumMod val="50000"/>
                </a:schemeClr>
              </a:solidFill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endParaRPr lang="en-US" dirty="0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endParaRPr lang="en-US" dirty="0">
              <a:solidFill>
                <a:schemeClr val="tx1">
                  <a:lumMod val="50000"/>
                </a:schemeClr>
              </a:solidFill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endParaRPr lang="en-US" dirty="0">
              <a:solidFill>
                <a:schemeClr val="tx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n-US" dirty="0">
              <a:solidFill>
                <a:schemeClr val="tx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n-US" dirty="0">
              <a:solidFill>
                <a:schemeClr val="tx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n-US" dirty="0">
              <a:solidFill>
                <a:schemeClr val="tx1">
                  <a:lumMod val="50000"/>
                </a:schemeClr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C6D4E2-B9B6-D675-B02B-04B7932282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63990" y="160070"/>
            <a:ext cx="3303319" cy="179762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B2D9C44-1B9F-88E4-504E-63C7BBADE856}"/>
              </a:ext>
            </a:extLst>
          </p:cNvPr>
          <p:cNvSpPr txBox="1"/>
          <p:nvPr/>
        </p:nvSpPr>
        <p:spPr>
          <a:xfrm>
            <a:off x="419595" y="6347361"/>
            <a:ext cx="12203874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https://www.iknowit.com/lessons/a-measurement-heavier-lighter.html</a:t>
            </a:r>
          </a:p>
        </p:txBody>
      </p:sp>
      <p:pic>
        <p:nvPicPr>
          <p:cNvPr id="8" name="Picture 7" descr="A blue scale with an apple on top&#10;&#10;Description automatically generated">
            <a:extLst>
              <a:ext uri="{FF2B5EF4-FFF2-40B4-BE49-F238E27FC236}">
                <a16:creationId xmlns:a16="http://schemas.microsoft.com/office/drawing/2014/main" id="{728DAF75-4376-D8F2-7F77-1EF872FC9B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0192" y="3122653"/>
            <a:ext cx="4854162" cy="2770042"/>
          </a:xfrm>
          <a:prstGeom prst="rect">
            <a:avLst/>
          </a:prstGeom>
        </p:spPr>
      </p:pic>
      <p:pic>
        <p:nvPicPr>
          <p:cNvPr id="10" name="Picture 9" descr="A blue scale with an apple on top&#10;&#10;Description automatically generated">
            <a:extLst>
              <a:ext uri="{FF2B5EF4-FFF2-40B4-BE49-F238E27FC236}">
                <a16:creationId xmlns:a16="http://schemas.microsoft.com/office/drawing/2014/main" id="{2E58EE4C-587E-9202-92B0-B7DB40BD59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39518" y="3117891"/>
            <a:ext cx="4696937" cy="267071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712F1B0-10F9-1DD1-DD4C-229719975411}"/>
              </a:ext>
            </a:extLst>
          </p:cNvPr>
          <p:cNvSpPr txBox="1"/>
          <p:nvPr/>
        </p:nvSpPr>
        <p:spPr>
          <a:xfrm>
            <a:off x="785751" y="5882244"/>
            <a:ext cx="7889174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solidFill>
                  <a:srgbClr val="4D290B"/>
                </a:solidFill>
                <a:latin typeface="Calibri"/>
              </a:rPr>
              <a:t>Have a go yourself using this interactive game!</a:t>
            </a:r>
            <a:endParaRPr lang="en-GB" sz="2400" dirty="0">
              <a:solidFill>
                <a:srgbClr val="4D290B"/>
              </a:solidFill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79809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7737">
        <p:fade/>
      </p:transition>
    </mc:Choice>
    <mc:Fallback xmlns="">
      <p:transition spd="med" advTm="47737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Text, letter&#10;&#10;Description automatically generated">
            <a:extLst>
              <a:ext uri="{FF2B5EF4-FFF2-40B4-BE49-F238E27FC236}">
                <a16:creationId xmlns:a16="http://schemas.microsoft.com/office/drawing/2014/main" id="{AA5876AA-F3EB-AAE1-EBBC-D021F10C45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127" y="81495"/>
            <a:ext cx="10579125" cy="7199579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7DBE95BB-9C63-F784-3766-131C4FADDA38}"/>
              </a:ext>
            </a:extLst>
          </p:cNvPr>
          <p:cNvSpPr/>
          <p:nvPr/>
        </p:nvSpPr>
        <p:spPr>
          <a:xfrm>
            <a:off x="5390344" y="453443"/>
            <a:ext cx="5988676" cy="4282226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34081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ext&#10;&#10;Description automatically generated">
            <a:extLst>
              <a:ext uri="{FF2B5EF4-FFF2-40B4-BE49-F238E27FC236}">
                <a16:creationId xmlns:a16="http://schemas.microsoft.com/office/drawing/2014/main" id="{ECD7BC8B-DDD3-0E9B-7490-66BDDC49AF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354" y="69856"/>
            <a:ext cx="10187353" cy="6659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9071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799" y="1000539"/>
            <a:ext cx="6234954" cy="775252"/>
          </a:xfrm>
        </p:spPr>
        <p:txBody>
          <a:bodyPr rtlCol="0">
            <a:normAutofit/>
          </a:bodyPr>
          <a:lstStyle/>
          <a:p>
            <a:pPr rtl="0"/>
            <a:r>
              <a:rPr lang="en-gb" u="sng">
                <a:latin typeface="Comic Sans MS" panose="030F0702030302020204" pitchFamily="66" charset="0"/>
              </a:rPr>
              <a:t>Understanding the World </a:t>
            </a:r>
            <a:endParaRPr lang="en-gb">
              <a:latin typeface="Comic Sans MS" panose="030F0702030302020204" pitchFamily="66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BBCCB78A-15CB-A5FF-A3C8-D8B700E154D0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775" y="2032464"/>
            <a:ext cx="2966600" cy="3552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08A7B63-F560-7AB3-3361-12632BEB86E4}"/>
              </a:ext>
            </a:extLst>
          </p:cNvPr>
          <p:cNvSpPr txBox="1"/>
          <p:nvPr/>
        </p:nvSpPr>
        <p:spPr>
          <a:xfrm>
            <a:off x="4038601" y="1887143"/>
            <a:ext cx="720762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rgbClr val="000000"/>
                </a:solidFill>
                <a:latin typeface="Arial" panose="020B0604020202020204" pitchFamily="34" charset="0"/>
              </a:rPr>
              <a:t>Do you know what season we are in? Spring, Summer, Autumn or Winter?  </a:t>
            </a:r>
          </a:p>
          <a:p>
            <a:r>
              <a:rPr lang="en-GB">
                <a:solidFill>
                  <a:srgbClr val="000000"/>
                </a:solidFill>
                <a:latin typeface="Arial" panose="020B0604020202020204" pitchFamily="34" charset="0"/>
              </a:rPr>
              <a:t>In </a:t>
            </a:r>
            <a:r>
              <a:rPr lang="en-GB" u="sng">
                <a:solidFill>
                  <a:srgbClr val="000000"/>
                </a:solidFill>
                <a:latin typeface="Arial" panose="020B0604020202020204" pitchFamily="34" charset="0"/>
              </a:rPr>
              <a:t>Winter</a:t>
            </a:r>
            <a:r>
              <a:rPr lang="en-GB">
                <a:solidFill>
                  <a:srgbClr val="000000"/>
                </a:solidFill>
                <a:latin typeface="Arial" panose="020B0604020202020204" pitchFamily="34" charset="0"/>
              </a:rPr>
              <a:t>, some animals </a:t>
            </a:r>
            <a:r>
              <a:rPr lang="en-GB" b="1">
                <a:solidFill>
                  <a:srgbClr val="000000"/>
                </a:solidFill>
                <a:latin typeface="Arial" panose="020B0604020202020204" pitchFamily="34" charset="0"/>
              </a:rPr>
              <a:t>hibernate</a:t>
            </a:r>
            <a:r>
              <a:rPr lang="en-GB">
                <a:solidFill>
                  <a:srgbClr val="000000"/>
                </a:solidFill>
                <a:latin typeface="Arial" panose="020B0604020202020204" pitchFamily="34" charset="0"/>
              </a:rPr>
              <a:t>. Have you heard the word “</a:t>
            </a:r>
            <a:r>
              <a:rPr lang="en-GB" b="1">
                <a:solidFill>
                  <a:srgbClr val="000000"/>
                </a:solidFill>
                <a:latin typeface="Arial" panose="020B0604020202020204" pitchFamily="34" charset="0"/>
              </a:rPr>
              <a:t>hibernation</a:t>
            </a:r>
            <a:r>
              <a:rPr lang="en-GB">
                <a:solidFill>
                  <a:srgbClr val="000000"/>
                </a:solidFill>
                <a:latin typeface="Arial" panose="020B0604020202020204" pitchFamily="34" charset="0"/>
              </a:rPr>
              <a:t>” before? What do you think it means? Do you know animals might hibernate over the cold months? </a:t>
            </a:r>
          </a:p>
          <a:p>
            <a:endParaRPr lang="en-GB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en-GB">
                <a:solidFill>
                  <a:srgbClr val="000000"/>
                </a:solidFill>
                <a:latin typeface="Arial" panose="020B0604020202020204" pitchFamily="34" charset="0"/>
              </a:rPr>
              <a:t>Watch the story:</a:t>
            </a:r>
            <a:endParaRPr lang="en-GB"/>
          </a:p>
          <a:p>
            <a:r>
              <a:rPr lang="en-GB" sz="1800" b="1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Winter Sleep </a:t>
            </a:r>
            <a:r>
              <a:rPr lang="en-GB" sz="1800" b="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by Sean Taylor &amp; Alex </a:t>
            </a:r>
            <a:r>
              <a:rPr lang="en-GB" sz="1800" b="0" i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Morss</a:t>
            </a:r>
            <a:r>
              <a:rPr lang="en-GB" sz="1800" b="1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. </a:t>
            </a:r>
            <a:r>
              <a:rPr lang="en-GB" sz="1800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Themes: Winter, cold weather and hibernation. </a:t>
            </a:r>
            <a:r>
              <a:rPr lang="en-GB" sz="1800" b="1" i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en-US" sz="1800" b="0" i="0" u="sng" strike="noStrike">
                <a:solidFill>
                  <a:srgbClr val="0000FF"/>
                </a:solidFill>
                <a:effectLst/>
                <a:latin typeface="Arial" panose="020B0604020202020204" pitchFamily="34" charset="0"/>
                <a:hlinkClick r:id="rId3"/>
              </a:rPr>
              <a:t>https://www.youtube.com/watch?v=G7I5_1SkfcI</a:t>
            </a:r>
            <a:endParaRPr lang="en-GB" sz="1800" b="1" i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endParaRPr lang="en-GB" b="1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en-GB">
                <a:solidFill>
                  <a:srgbClr val="000000"/>
                </a:solidFill>
                <a:latin typeface="Arial" panose="020B0604020202020204" pitchFamily="34" charset="0"/>
              </a:rPr>
              <a:t>Can you tell your grown up something you have learnt about hibernation? You may choose to draw a picture to show your understanding. </a:t>
            </a:r>
          </a:p>
        </p:txBody>
      </p:sp>
    </p:spTree>
    <p:extLst>
      <p:ext uri="{BB962C8B-B14F-4D97-AF65-F5344CB8AC3E}">
        <p14:creationId xmlns:p14="http://schemas.microsoft.com/office/powerpoint/2010/main" val="3576811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47737">
        <p:fade/>
      </p:transition>
    </mc:Choice>
    <mc:Fallback xmlns="">
      <p:transition spd="med" advTm="47737">
        <p:fade/>
      </p:transition>
    </mc:Fallback>
  </mc:AlternateContent>
</p:sld>
</file>

<file path=ppt/theme/theme1.xml><?xml version="1.0" encoding="utf-8"?>
<a:theme xmlns:a="http://schemas.openxmlformats.org/drawingml/2006/main" name="Nature Illustration 16x9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3431377.potx" id="{56A48130-F36A-41C3-8C0C-0EF853C6708B}" vid="{0432F83B-7085-406B-BFE7-677E72A6CADA}"/>
    </a:ext>
  </a:extLst>
</a:theme>
</file>

<file path=ppt/theme/theme2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67674917-2e0f-4ca3-ab28-3b285b3acd6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5BDFCE02D11AB4FABEAD84D0F2531CC" ma:contentTypeVersion="11" ma:contentTypeDescription="Create a new document." ma:contentTypeScope="" ma:versionID="e3aa5bc3f99992402ec3cf9c826240ff">
  <xsd:schema xmlns:xsd="http://www.w3.org/2001/XMLSchema" xmlns:xs="http://www.w3.org/2001/XMLSchema" xmlns:p="http://schemas.microsoft.com/office/2006/metadata/properties" xmlns:ns3="67674917-2e0f-4ca3-ab28-3b285b3acd65" xmlns:ns4="ecb0cb03-25a4-4a15-bd56-12788b1553ba" targetNamespace="http://schemas.microsoft.com/office/2006/metadata/properties" ma:root="true" ma:fieldsID="f0662799f892acc607541c9f3969423f" ns3:_="" ns4:_="">
    <xsd:import namespace="67674917-2e0f-4ca3-ab28-3b285b3acd65"/>
    <xsd:import namespace="ecb0cb03-25a4-4a15-bd56-12788b1553b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_activity" minOccurs="0"/>
                <xsd:element ref="ns3:MediaServiceObjectDetectorVersions" minOccurs="0"/>
                <xsd:element ref="ns3:MediaServiceSearchProperties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7674917-2e0f-4ca3-ab28-3b285b3acd6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_activity" ma:index="15" nillable="true" ma:displayName="_activity" ma:hidden="true" ma:internalName="_activity">
      <xsd:simpleType>
        <xsd:restriction base="dms:Note"/>
      </xsd:simpleType>
    </xsd:element>
    <xsd:element name="MediaServiceObjectDetectorVersions" ma:index="1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b0cb03-25a4-4a15-bd56-12788b1553ba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4CDE1A7-488C-40EB-9D20-2CC8FCEDDBB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5860F2A-08BB-4B34-BE56-A177A808E917}">
  <ds:schemaRefs>
    <ds:schemaRef ds:uri="67674917-2e0f-4ca3-ab28-3b285b3acd65"/>
    <ds:schemaRef ds:uri="ecb0cb03-25a4-4a15-bd56-12788b1553ba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6C047367-DF30-4F99-B1F7-83F2A455BC26}">
  <ds:schemaRefs>
    <ds:schemaRef ds:uri="67674917-2e0f-4ca3-ab28-3b285b3acd65"/>
    <ds:schemaRef ds:uri="ecb0cb03-25a4-4a15-bd56-12788b1553ba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tf03431377_win32</Template>
  <TotalTime>0</TotalTime>
  <Words>192</Words>
  <Application>Microsoft Office PowerPoint</Application>
  <PresentationFormat>Widescreen</PresentationFormat>
  <Paragraphs>25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Comic Sans MS</vt:lpstr>
      <vt:lpstr>Segoe Print</vt:lpstr>
      <vt:lpstr>Nature Illustration 16x9</vt:lpstr>
      <vt:lpstr> Monday 6th January 2025</vt:lpstr>
      <vt:lpstr>Phonics and Reading</vt:lpstr>
      <vt:lpstr>Phonics and Writing</vt:lpstr>
      <vt:lpstr>Phonics Resources</vt:lpstr>
      <vt:lpstr>Maths </vt:lpstr>
      <vt:lpstr>PowerPoint Presentation</vt:lpstr>
      <vt:lpstr>PowerPoint Presentation</vt:lpstr>
      <vt:lpstr>Understanding the World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Layout</dc:title>
  <dc:creator>Home</dc:creator>
  <cp:lastModifiedBy>Rachel Lankester</cp:lastModifiedBy>
  <cp:revision>399</cp:revision>
  <dcterms:created xsi:type="dcterms:W3CDTF">2021-01-06T11:54:53Z</dcterms:created>
  <dcterms:modified xsi:type="dcterms:W3CDTF">2025-01-06T09:04:47Z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0x01010055BDFCE02D11AB4FABEAD84D0F2531CC</vt:lpwstr>
  </property>
</Properties>
</file>