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 id="2147483682" r:id="rId3"/>
  </p:sldMasterIdLst>
  <p:notesMasterIdLst>
    <p:notesMasterId r:id="rId30"/>
  </p:notesMasterIdLst>
  <p:handoutMasterIdLst>
    <p:handoutMasterId r:id="rId31"/>
  </p:handoutMasterIdLst>
  <p:sldIdLst>
    <p:sldId id="268" r:id="rId4"/>
    <p:sldId id="269" r:id="rId5"/>
    <p:sldId id="264" r:id="rId6"/>
    <p:sldId id="273" r:id="rId7"/>
    <p:sldId id="274" r:id="rId8"/>
    <p:sldId id="280" r:id="rId9"/>
    <p:sldId id="276" r:id="rId10"/>
    <p:sldId id="281" r:id="rId11"/>
    <p:sldId id="278" r:id="rId12"/>
    <p:sldId id="282" r:id="rId13"/>
    <p:sldId id="283" r:id="rId14"/>
    <p:sldId id="291" r:id="rId15"/>
    <p:sldId id="292" r:id="rId16"/>
    <p:sldId id="288" r:id="rId17"/>
    <p:sldId id="293" r:id="rId18"/>
    <p:sldId id="294" r:id="rId19"/>
    <p:sldId id="295" r:id="rId20"/>
    <p:sldId id="284" r:id="rId21"/>
    <p:sldId id="296" r:id="rId22"/>
    <p:sldId id="289" r:id="rId23"/>
    <p:sldId id="297" r:id="rId24"/>
    <p:sldId id="285" r:id="rId25"/>
    <p:sldId id="286" r:id="rId26"/>
    <p:sldId id="287" r:id="rId27"/>
    <p:sldId id="290" r:id="rId28"/>
    <p:sldId id="277" r:id="rId29"/>
  </p:sldIdLst>
  <p:sldSz cx="9144000" cy="6858000" type="screen4x3"/>
  <p:notesSz cx="6797675" cy="9926638"/>
  <p:embeddedFontLst>
    <p:embeddedFont>
      <p:font typeface="Aharoni" panose="02010803020104030203" pitchFamily="2" charset="-79"/>
      <p:bold r:id="rId32"/>
    </p:embeddedFont>
    <p:embeddedFont>
      <p:font typeface="Arial Black" panose="020B0A04020102020204" pitchFamily="34" charset="0"/>
      <p:bold r:id="rId33"/>
    </p:embeddedFont>
    <p:embeddedFont>
      <p:font typeface="BPreplay" panose="02000503000000020004" charset="0"/>
      <p:regular r:id="rId34"/>
      <p:bold r:id="rId35"/>
      <p:italic r:id="rId36"/>
      <p:boldItalic r:id="rId37"/>
    </p:embeddedFont>
    <p:embeddedFont>
      <p:font typeface="Calibri" panose="020F0502020204030204" pitchFamily="34" charset="0"/>
      <p:regular r:id="rId38"/>
      <p:bold r:id="rId39"/>
      <p:italic r:id="rId40"/>
      <p:boldItalic r:id="rId41"/>
    </p:embeddedFont>
    <p:embeddedFont>
      <p:font typeface="Calibri Light" panose="020F0302020204030204" pitchFamily="34" charset="0"/>
      <p:regular r:id="rId42"/>
      <p:italic r:id="rId43"/>
    </p:embeddedFont>
    <p:embeddedFont>
      <p:font typeface="Comic Sans MS" panose="030F0702030302020204" pitchFamily="66" charset="0"/>
      <p:regular r:id="rId44"/>
      <p:bold r:id="rId45"/>
      <p:italic r:id="rId46"/>
      <p:boldItalic r:id="rId47"/>
    </p:embeddedFont>
    <p:embeddedFont>
      <p:font typeface="Roboto" panose="020B0604020202020204" charset="0"/>
      <p:regular r:id="rId48"/>
      <p:bold r:id="rId49"/>
      <p:italic r:id="rId50"/>
      <p:boldItalic r:id="rId51"/>
    </p:embeddedFont>
    <p:embeddedFont>
      <p:font typeface="Twinkl" panose="020B0604020202020204" charset="0"/>
      <p:regular r:id="rId52"/>
      <p:bold r:id="rId5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E2E7"/>
    <a:srgbClr val="F9AF15"/>
    <a:srgbClr val="F59A17"/>
    <a:srgbClr val="F18515"/>
    <a:srgbClr val="7FCCDB"/>
    <a:srgbClr val="24B9D8"/>
    <a:srgbClr val="119CB9"/>
    <a:srgbClr val="0D607A"/>
    <a:srgbClr val="083147"/>
    <a:srgbClr val="F28D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p:scale>
          <a:sx n="85" d="100"/>
          <a:sy n="85" d="100"/>
        </p:scale>
        <p:origin x="1363" y="67"/>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font" Target="fonts/font8.fntdata"/><Relationship Id="rId21" Type="http://schemas.openxmlformats.org/officeDocument/2006/relationships/slide" Target="slides/slide18.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font" Target="fonts/font16.fntdata"/><Relationship Id="rId50" Type="http://schemas.openxmlformats.org/officeDocument/2006/relationships/font" Target="fonts/font19.fntdata"/><Relationship Id="rId55"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3" Type="http://schemas.openxmlformats.org/officeDocument/2006/relationships/font" Target="fonts/font22.fntdata"/><Relationship Id="rId5" Type="http://schemas.openxmlformats.org/officeDocument/2006/relationships/slide" Target="slides/slide2.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font" Target="fonts/font17.fntdata"/><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font" Target="fonts/font20.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font" Target="fonts/font15.fntdata"/><Relationship Id="rId20" Type="http://schemas.openxmlformats.org/officeDocument/2006/relationships/slide" Target="slides/slide17.xml"/><Relationship Id="rId41" Type="http://schemas.openxmlformats.org/officeDocument/2006/relationships/font" Target="fonts/font10.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font" Target="fonts/font5.fntdata"/><Relationship Id="rId49" Type="http://schemas.openxmlformats.org/officeDocument/2006/relationships/font" Target="fonts/font18.fntdata"/><Relationship Id="rId57" Type="http://schemas.openxmlformats.org/officeDocument/2006/relationships/tableStyles" Target="tableStyles.xml"/><Relationship Id="rId10" Type="http://schemas.openxmlformats.org/officeDocument/2006/relationships/slide" Target="slides/slide7.xml"/><Relationship Id="rId31" Type="http://schemas.openxmlformats.org/officeDocument/2006/relationships/handoutMaster" Target="handoutMasters/handoutMaster1.xml"/><Relationship Id="rId44" Type="http://schemas.openxmlformats.org/officeDocument/2006/relationships/font" Target="fonts/font13.fntdata"/><Relationship Id="rId52" Type="http://schemas.openxmlformats.org/officeDocument/2006/relationships/font" Target="fonts/font2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6B34F151-63AC-41CE-96F5-7702E930870C}" type="datetimeFigureOut">
              <a:rPr lang="en-GB" smtClean="0"/>
              <a:t>15/09/2025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3D02C5D1-7818-41B5-ABAD-5E4B38A5388F}" type="datetimeFigureOut">
              <a:rPr lang="en-GB" smtClean="0"/>
              <a:t>15/09/2025</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hyperlink" Target="https://www.twinkl.co.uk/resources/senior-leadership-team-slt" TargetMode="External"/><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 Id="rId9" Type="http://schemas.openxmlformats.org/officeDocument/2006/relationships/image" Target="../media/image7.sv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9.svg"/><Relationship Id="rId7"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slide" Target="../slides/slide2.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4.png"/><Relationship Id="rId7"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5.sv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9.svg"/><Relationship Id="rId7"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slide" Target="../slides/slide2.xml"/></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9.svg"/><Relationship Id="rId7"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slide" Target="../slides/slide2.xml"/></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9.svg"/><Relationship Id="rId7"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slide" Target="../slides/slide2.xml"/></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9.svg"/><Relationship Id="rId7"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slide" Target="../slides/slide2.xml"/></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9.svg"/><Relationship Id="rId7"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slide" Target="../slides/slide2.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9.svg"/><Relationship Id="rId7" Type="http://schemas.openxmlformats.org/officeDocument/2006/relationships/image" Target="../media/image26.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slide" Target="../slides/slide2.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image" Target="../media/image9.svg"/><Relationship Id="rId7"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slide" Target="../slides/slide2.xml"/></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9.svg"/><Relationship Id="rId7" Type="http://schemas.openxmlformats.org/officeDocument/2006/relationships/image" Target="../media/image30.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slide" Target="../slides/slide2.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9.svg"/><Relationship Id="rId7"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Master" Target="../slideMasters/slideMaster1.xml"/><Relationship Id="rId6" Type="http://schemas.openxmlformats.org/officeDocument/2006/relationships/slide" Target="../slides/slide2.xml"/><Relationship Id="rId5" Type="http://schemas.openxmlformats.org/officeDocument/2006/relationships/image" Target="../media/image33.svg"/><Relationship Id="rId10" Type="http://schemas.openxmlformats.org/officeDocument/2006/relationships/image" Target="../media/image13.svg"/><Relationship Id="rId4" Type="http://schemas.openxmlformats.org/officeDocument/2006/relationships/image" Target="../media/image32.png"/><Relationship Id="rId9" Type="http://schemas.openxmlformats.org/officeDocument/2006/relationships/image" Target="../media/image12.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Master" Target="../slideMasters/slideMaster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Layouts/_rels/slideLayout14.xml.rels><?xml version="1.0" encoding="UTF-8" standalone="yes"?>
<Relationships xmlns="http://schemas.openxmlformats.org/package/2006/relationships"><Relationship Id="rId2" Type="http://schemas.openxmlformats.org/officeDocument/2006/relationships/hyperlink" Target="mailto:twinklcares@twinkl.co.uk" TargetMode="Externa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4" descr="A school supplies on a table&#10;&#10;AI-generated content may be incorrect.">
            <a:extLst>
              <a:ext uri="{FF2B5EF4-FFF2-40B4-BE49-F238E27FC236}">
                <a16:creationId xmlns:a16="http://schemas.microsoft.com/office/drawing/2014/main" id="{645E2848-7949-209E-1D8F-3E6C0D03DDE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27106" y="0"/>
            <a:ext cx="4216893" cy="4216893"/>
          </a:xfrm>
          <a:prstGeom prst="rect">
            <a:avLst/>
          </a:prstGeom>
        </p:spPr>
      </p:pic>
      <p:pic>
        <p:nvPicPr>
          <p:cNvPr id="27" name="Graphic 26">
            <a:extLst>
              <a:ext uri="{FF2B5EF4-FFF2-40B4-BE49-F238E27FC236}">
                <a16:creationId xmlns:a16="http://schemas.microsoft.com/office/drawing/2014/main" id="{6807C057-F150-1B3C-18A2-285F2B6E64F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0" y="0"/>
            <a:ext cx="9144000" cy="6858000"/>
          </a:xfrm>
          <a:prstGeom prst="rect">
            <a:avLst/>
          </a:prstGeom>
        </p:spPr>
      </p:pic>
      <p:sp>
        <p:nvSpPr>
          <p:cNvPr id="7" name="Staff Share">
            <a:extLst>
              <a:ext uri="{FF2B5EF4-FFF2-40B4-BE49-F238E27FC236}">
                <a16:creationId xmlns:a16="http://schemas.microsoft.com/office/drawing/2014/main" id="{7BE6B452-C8F8-BABB-0764-B25A9370540E}"/>
              </a:ext>
            </a:extLst>
          </p:cNvPr>
          <p:cNvSpPr>
            <a:spLocks noGrp="1"/>
          </p:cNvSpPr>
          <p:nvPr>
            <p:ph type="title" hasCustomPrompt="1"/>
          </p:nvPr>
        </p:nvSpPr>
        <p:spPr>
          <a:xfrm>
            <a:off x="303660" y="386010"/>
            <a:ext cx="4702680" cy="648000"/>
          </a:xfrm>
          <a:prstGeom prst="rect">
            <a:avLst/>
          </a:prstGeom>
        </p:spPr>
        <p:txBody>
          <a:bodyPr lIns="144000" tIns="144000" rIns="144000" bIns="144000" anchor="ctr" anchorCtr="0"/>
          <a:lstStyle>
            <a:lvl1pPr>
              <a:defRPr sz="3200" b="0" spc="-150" baseline="0">
                <a:solidFill>
                  <a:schemeClr val="bg1"/>
                </a:solidFill>
                <a:latin typeface="+mn-lt"/>
              </a:defRPr>
            </a:lvl1pPr>
          </a:lstStyle>
          <a:p>
            <a:r>
              <a:rPr lang="en-US" dirty="0"/>
              <a:t>Staff Share</a:t>
            </a:r>
            <a:endParaRPr lang="en-GB" dirty="0"/>
          </a:p>
        </p:txBody>
      </p:sp>
      <p:sp>
        <p:nvSpPr>
          <p:cNvPr id="13" name="Resource Title">
            <a:extLst>
              <a:ext uri="{FF2B5EF4-FFF2-40B4-BE49-F238E27FC236}">
                <a16:creationId xmlns:a16="http://schemas.microsoft.com/office/drawing/2014/main" id="{51022D2C-4712-5360-9E55-ECEE5948CC14}"/>
              </a:ext>
            </a:extLst>
          </p:cNvPr>
          <p:cNvSpPr txBox="1">
            <a:spLocks/>
          </p:cNvSpPr>
          <p:nvPr userDrawn="1"/>
        </p:nvSpPr>
        <p:spPr>
          <a:xfrm>
            <a:off x="358096" y="1075608"/>
            <a:ext cx="4876302" cy="1754326"/>
          </a:xfrm>
          <a:prstGeom prst="rect">
            <a:avLst/>
          </a:prstGeom>
          <a:noFill/>
        </p:spPr>
        <p:txBody>
          <a:bodyPr wrap="square" rtlCol="0">
            <a:spAutoFit/>
          </a:bodyPr>
          <a:lstStyle/>
          <a:p>
            <a:pPr>
              <a:lnSpc>
                <a:spcPct val="90000"/>
              </a:lnSpc>
            </a:pPr>
            <a:r>
              <a:rPr lang="en-GB" sz="4400" b="1" spc="-200" baseline="0" dirty="0">
                <a:solidFill>
                  <a:schemeClr val="bg1"/>
                </a:solidFill>
                <a:latin typeface="+mn-lt"/>
              </a:rPr>
              <a:t>End of Key Stage 2 Assessments 2025</a:t>
            </a:r>
          </a:p>
          <a:p>
            <a:pPr>
              <a:lnSpc>
                <a:spcPct val="90000"/>
              </a:lnSpc>
            </a:pPr>
            <a:r>
              <a:rPr lang="en-GB" sz="3200" b="0" spc="-150" baseline="0" dirty="0">
                <a:solidFill>
                  <a:schemeClr val="bg1"/>
                </a:solidFill>
                <a:latin typeface="+mn-lt"/>
              </a:rPr>
              <a:t>Parent Information</a:t>
            </a:r>
          </a:p>
        </p:txBody>
      </p:sp>
      <p:grpSp>
        <p:nvGrpSpPr>
          <p:cNvPr id="19" name="Group 18">
            <a:extLst>
              <a:ext uri="{FF2B5EF4-FFF2-40B4-BE49-F238E27FC236}">
                <a16:creationId xmlns:a16="http://schemas.microsoft.com/office/drawing/2014/main" id="{AACEFC3B-586E-54D4-AD09-4C49093D6890}"/>
              </a:ext>
            </a:extLst>
          </p:cNvPr>
          <p:cNvGrpSpPr/>
          <p:nvPr userDrawn="1"/>
        </p:nvGrpSpPr>
        <p:grpSpPr>
          <a:xfrm>
            <a:off x="462041" y="5290933"/>
            <a:ext cx="3767680" cy="1093026"/>
            <a:chOff x="462041" y="5290933"/>
            <a:chExt cx="3767680" cy="1093026"/>
          </a:xfrm>
        </p:grpSpPr>
        <p:pic>
          <p:nvPicPr>
            <p:cNvPr id="6" name="QR Code">
              <a:extLst>
                <a:ext uri="{FF2B5EF4-FFF2-40B4-BE49-F238E27FC236}">
                  <a16:creationId xmlns:a16="http://schemas.microsoft.com/office/drawing/2014/main" id="{D6EA01D8-3831-2803-2BF2-845C75F5D4E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62041" y="5303959"/>
              <a:ext cx="1080000" cy="1080000"/>
            </a:xfrm>
            <a:prstGeom prst="rect">
              <a:avLst/>
            </a:prstGeom>
          </p:spPr>
        </p:pic>
        <p:sp>
          <p:nvSpPr>
            <p:cNvPr id="2" name="URL">
              <a:hlinkClick r:id="rId7" tooltip="The Leaders Team | Twinkl"/>
            </p:cNvPr>
            <p:cNvSpPr/>
            <p:nvPr userDrawn="1"/>
          </p:nvSpPr>
          <p:spPr>
            <a:xfrm>
              <a:off x="462041" y="5303959"/>
              <a:ext cx="3767679" cy="1066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8" name="Graphic 17">
              <a:extLst>
                <a:ext uri="{FF2B5EF4-FFF2-40B4-BE49-F238E27FC236}">
                  <a16:creationId xmlns:a16="http://schemas.microsoft.com/office/drawing/2014/main" id="{2C2D3ECA-76FA-8A09-DA79-CBCE6BEAFB61}"/>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722268" y="5290933"/>
              <a:ext cx="2507453" cy="1080000"/>
            </a:xfrm>
            <a:prstGeom prst="rect">
              <a:avLst/>
            </a:prstGeom>
          </p:spPr>
        </p:pic>
      </p:grpSp>
    </p:spTree>
    <p:extLst>
      <p:ext uri="{BB962C8B-B14F-4D97-AF65-F5344CB8AC3E}">
        <p14:creationId xmlns:p14="http://schemas.microsoft.com/office/powerpoint/2010/main" val="537040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sclaimer">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96E078F9-E81F-4A36-3C81-75E37E79E9E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9144000" cy="6858000"/>
          </a:xfrm>
          <a:prstGeom prst="rect">
            <a:avLst/>
          </a:prstGeom>
        </p:spPr>
      </p:pic>
      <p:pic>
        <p:nvPicPr>
          <p:cNvPr id="2" name="Contents">
            <a:hlinkClick r:id="rId4" action="ppaction://hlinksldjump"/>
            <a:extLst>
              <a:ext uri="{FF2B5EF4-FFF2-40B4-BE49-F238E27FC236}">
                <a16:creationId xmlns:a16="http://schemas.microsoft.com/office/drawing/2014/main" id="{2EF14BD6-4032-AC6D-9456-C2799740A876}"/>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324000" y="6096619"/>
            <a:ext cx="540000" cy="540000"/>
          </a:xfrm>
          <a:prstGeom prst="rect">
            <a:avLst/>
          </a:prstGeom>
        </p:spPr>
      </p:pic>
      <p:sp>
        <p:nvSpPr>
          <p:cNvPr id="4" name="Running Header">
            <a:extLst>
              <a:ext uri="{FF2B5EF4-FFF2-40B4-BE49-F238E27FC236}">
                <a16:creationId xmlns:a16="http://schemas.microsoft.com/office/drawing/2014/main" id="{AB40932A-EED0-CA00-8C46-EDFEAB467B28}"/>
              </a:ext>
            </a:extLst>
          </p:cNvPr>
          <p:cNvSpPr txBox="1"/>
          <p:nvPr userDrawn="1"/>
        </p:nvSpPr>
        <p:spPr>
          <a:xfrm>
            <a:off x="1793717" y="6218686"/>
            <a:ext cx="7106278" cy="338554"/>
          </a:xfrm>
          <a:prstGeom prst="rect">
            <a:avLst/>
          </a:prstGeom>
          <a:noFill/>
        </p:spPr>
        <p:txBody>
          <a:bodyPr wrap="square" rtlCol="0">
            <a:spAutoFit/>
          </a:bodyPr>
          <a:lstStyle/>
          <a:p>
            <a:pPr algn="r">
              <a:spcAft>
                <a:spcPts val="1200"/>
              </a:spcAft>
            </a:pPr>
            <a:r>
              <a:rPr lang="en-GB" sz="1600" spc="-50" baseline="0" dirty="0">
                <a:solidFill>
                  <a:schemeClr val="bg1"/>
                </a:solidFill>
                <a:latin typeface="Roboto" panose="02000000000000000000" pitchFamily="2" charset="0"/>
                <a:ea typeface="Roboto" panose="02000000000000000000" pitchFamily="2" charset="0"/>
              </a:rPr>
              <a:t>Staff Share | </a:t>
            </a:r>
            <a:r>
              <a:rPr lang="en-GB" sz="1600" b="1" spc="-50" baseline="0" dirty="0">
                <a:solidFill>
                  <a:schemeClr val="bg1"/>
                </a:solidFill>
                <a:latin typeface="Roboto" panose="02000000000000000000" pitchFamily="2" charset="0"/>
                <a:ea typeface="Roboto" panose="02000000000000000000" pitchFamily="2" charset="0"/>
              </a:rPr>
              <a:t>End of KS2 Assessments</a:t>
            </a:r>
          </a:p>
        </p:txBody>
      </p:sp>
      <p:sp>
        <p:nvSpPr>
          <p:cNvPr id="5" name="Slide Title">
            <a:extLst>
              <a:ext uri="{FF2B5EF4-FFF2-40B4-BE49-F238E27FC236}">
                <a16:creationId xmlns:a16="http://schemas.microsoft.com/office/drawing/2014/main" id="{2DDB92BC-B5B3-D966-D413-9F81ED7F348C}"/>
              </a:ext>
            </a:extLst>
          </p:cNvPr>
          <p:cNvSpPr>
            <a:spLocks noGrp="1"/>
          </p:cNvSpPr>
          <p:nvPr>
            <p:ph type="title"/>
          </p:nvPr>
        </p:nvSpPr>
        <p:spPr>
          <a:xfrm>
            <a:off x="324000" y="334669"/>
            <a:ext cx="8496000" cy="648000"/>
          </a:xfrm>
          <a:prstGeom prst="rect">
            <a:avLst/>
          </a:prstGeom>
        </p:spPr>
        <p:txBody>
          <a:bodyPr lIns="216000" tIns="180000" rIns="216000" bIns="180000" anchor="ctr" anchorCtr="0">
            <a:noAutofit/>
          </a:bodyPr>
          <a:lstStyle>
            <a:lvl1pPr algn="l">
              <a:defRPr spc="-150" baseline="0">
                <a:solidFill>
                  <a:schemeClr val="bg1"/>
                </a:solidFill>
                <a:latin typeface="+mn-lt"/>
              </a:defRPr>
            </a:lvl1pPr>
          </a:lstStyle>
          <a:p>
            <a:r>
              <a:rPr lang="en-US" dirty="0"/>
              <a:t>Click to edit Master title style</a:t>
            </a:r>
            <a:endParaRPr lang="en-GB" dirty="0"/>
          </a:p>
        </p:txBody>
      </p:sp>
      <p:pic>
        <p:nvPicPr>
          <p:cNvPr id="11" name="Graphic 10">
            <a:extLst>
              <a:ext uri="{FF2B5EF4-FFF2-40B4-BE49-F238E27FC236}">
                <a16:creationId xmlns:a16="http://schemas.microsoft.com/office/drawing/2014/main" id="{8B33407F-9FAC-A519-098F-7141D74117D0}"/>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967666" y="6096619"/>
            <a:ext cx="1253726" cy="540000"/>
          </a:xfrm>
          <a:prstGeom prst="rect">
            <a:avLst/>
          </a:prstGeom>
        </p:spPr>
      </p:pic>
    </p:spTree>
    <p:extLst>
      <p:ext uri="{BB962C8B-B14F-4D97-AF65-F5344CB8AC3E}">
        <p14:creationId xmlns:p14="http://schemas.microsoft.com/office/powerpoint/2010/main" val="2257523209"/>
      </p:ext>
    </p:extLst>
  </p:cSld>
  <p:clrMapOvr>
    <a:masterClrMapping/>
  </p:clrMapOvr>
  <p:extLst mod="1">
    <p:ext uri="{DCECCB84-F9BA-43D5-87BE-67443E8EF086}">
      <p15:sldGuideLst xmlns:p15="http://schemas.microsoft.com/office/powerpoint/2012/main">
        <p15:guide id="1" orient="horz" pos="640" userDrawn="1">
          <p15:clr>
            <a:srgbClr val="F26B43"/>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pic>
        <p:nvPicPr>
          <p:cNvPr id="2" name="Picture 1" descr="A school supplies on a table&#10;&#10;AI-generated content may be incorrect.">
            <a:extLst>
              <a:ext uri="{FF2B5EF4-FFF2-40B4-BE49-F238E27FC236}">
                <a16:creationId xmlns:a16="http://schemas.microsoft.com/office/drawing/2014/main" id="{3038F2F1-A068-D8DF-CD3F-086E3A280D4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927106" y="0"/>
            <a:ext cx="4216893" cy="4216893"/>
          </a:xfrm>
          <a:prstGeom prst="rect">
            <a:avLst/>
          </a:prstGeom>
        </p:spPr>
      </p:pic>
      <p:pic>
        <p:nvPicPr>
          <p:cNvPr id="32" name="Graphic 31">
            <a:extLst>
              <a:ext uri="{FF2B5EF4-FFF2-40B4-BE49-F238E27FC236}">
                <a16:creationId xmlns:a16="http://schemas.microsoft.com/office/drawing/2014/main" id="{2391A167-C76B-E25A-B130-A6D2ED82A66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0" y="0"/>
            <a:ext cx="9144000" cy="6858000"/>
          </a:xfrm>
          <a:prstGeom prst="rect">
            <a:avLst/>
          </a:prstGeom>
        </p:spPr>
      </p:pic>
      <p:sp>
        <p:nvSpPr>
          <p:cNvPr id="5" name="Running Header">
            <a:extLst>
              <a:ext uri="{FF2B5EF4-FFF2-40B4-BE49-F238E27FC236}">
                <a16:creationId xmlns:a16="http://schemas.microsoft.com/office/drawing/2014/main" id="{62BFCF4D-5431-2E0F-3C4D-E56193DDEC30}"/>
              </a:ext>
            </a:extLst>
          </p:cNvPr>
          <p:cNvSpPr txBox="1"/>
          <p:nvPr userDrawn="1"/>
        </p:nvSpPr>
        <p:spPr>
          <a:xfrm>
            <a:off x="1793717" y="6218686"/>
            <a:ext cx="7106278" cy="338554"/>
          </a:xfrm>
          <a:prstGeom prst="rect">
            <a:avLst/>
          </a:prstGeom>
          <a:noFill/>
        </p:spPr>
        <p:txBody>
          <a:bodyPr wrap="square" rtlCol="0">
            <a:spAutoFit/>
          </a:bodyPr>
          <a:lstStyle/>
          <a:p>
            <a:pPr algn="r">
              <a:spcAft>
                <a:spcPts val="1200"/>
              </a:spcAft>
            </a:pPr>
            <a:r>
              <a:rPr lang="en-GB" sz="1600" spc="-50" baseline="0" dirty="0">
                <a:solidFill>
                  <a:schemeClr val="bg1"/>
                </a:solidFill>
                <a:latin typeface="Roboto" panose="02000000000000000000" pitchFamily="2" charset="0"/>
                <a:ea typeface="Roboto" panose="02000000000000000000" pitchFamily="2" charset="0"/>
              </a:rPr>
              <a:t>Staff Share | </a:t>
            </a:r>
            <a:r>
              <a:rPr lang="en-GB" sz="1600" b="1" spc="-50" baseline="0" dirty="0">
                <a:solidFill>
                  <a:schemeClr val="bg1"/>
                </a:solidFill>
                <a:latin typeface="Roboto" panose="02000000000000000000" pitchFamily="2" charset="0"/>
                <a:ea typeface="Roboto" panose="02000000000000000000" pitchFamily="2" charset="0"/>
              </a:rPr>
              <a:t>End of KS2 Assessments</a:t>
            </a:r>
          </a:p>
        </p:txBody>
      </p:sp>
      <p:sp>
        <p:nvSpPr>
          <p:cNvPr id="6" name="Slide Title">
            <a:extLst>
              <a:ext uri="{FF2B5EF4-FFF2-40B4-BE49-F238E27FC236}">
                <a16:creationId xmlns:a16="http://schemas.microsoft.com/office/drawing/2014/main" id="{D440284D-7259-3FD4-1682-EB0AA91917A7}"/>
              </a:ext>
            </a:extLst>
          </p:cNvPr>
          <p:cNvSpPr>
            <a:spLocks noGrp="1"/>
          </p:cNvSpPr>
          <p:nvPr>
            <p:ph type="title"/>
          </p:nvPr>
        </p:nvSpPr>
        <p:spPr>
          <a:xfrm>
            <a:off x="324000" y="334669"/>
            <a:ext cx="8496000" cy="648000"/>
          </a:xfrm>
          <a:prstGeom prst="rect">
            <a:avLst/>
          </a:prstGeom>
        </p:spPr>
        <p:txBody>
          <a:bodyPr lIns="216000" tIns="180000" rIns="216000" bIns="180000" anchor="ctr" anchorCtr="0">
            <a:noAutofit/>
          </a:bodyPr>
          <a:lstStyle>
            <a:lvl1pPr algn="l">
              <a:defRPr spc="-150" baseline="0">
                <a:solidFill>
                  <a:schemeClr val="bg1"/>
                </a:solidFill>
                <a:latin typeface="+mn-lt"/>
              </a:defRPr>
            </a:lvl1pPr>
          </a:lstStyle>
          <a:p>
            <a:r>
              <a:rPr lang="en-US" dirty="0"/>
              <a:t>Click to edit Master title style</a:t>
            </a:r>
            <a:endParaRPr lang="en-GB" dirty="0"/>
          </a:p>
        </p:txBody>
      </p:sp>
      <p:pic>
        <p:nvPicPr>
          <p:cNvPr id="13" name="Graphic 12">
            <a:extLst>
              <a:ext uri="{FF2B5EF4-FFF2-40B4-BE49-F238E27FC236}">
                <a16:creationId xmlns:a16="http://schemas.microsoft.com/office/drawing/2014/main" id="{9BAA4776-A351-8571-F88C-C92D04AB9987}"/>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967666" y="6096619"/>
            <a:ext cx="1253726" cy="540000"/>
          </a:xfrm>
          <a:prstGeom prst="rect">
            <a:avLst/>
          </a:prstGeom>
        </p:spPr>
      </p:pic>
      <p:pic>
        <p:nvPicPr>
          <p:cNvPr id="18" name="QR Code">
            <a:extLst>
              <a:ext uri="{FF2B5EF4-FFF2-40B4-BE49-F238E27FC236}">
                <a16:creationId xmlns:a16="http://schemas.microsoft.com/office/drawing/2014/main" id="{A5D9E9C1-D685-9936-AC6B-E7AFDBFEC49F}"/>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324000" y="6096619"/>
            <a:ext cx="540000" cy="540000"/>
          </a:xfrm>
          <a:prstGeom prst="rect">
            <a:avLst/>
          </a:prstGeom>
        </p:spPr>
      </p:pic>
    </p:spTree>
    <p:extLst>
      <p:ext uri="{BB962C8B-B14F-4D97-AF65-F5344CB8AC3E}">
        <p14:creationId xmlns:p14="http://schemas.microsoft.com/office/powerpoint/2010/main" val="2981368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tandard (Orange)">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F1B7F99B-D0D2-6FAA-D802-5CF22B7AFE6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9144000" cy="6858000"/>
          </a:xfrm>
          <a:prstGeom prst="rect">
            <a:avLst/>
          </a:prstGeom>
        </p:spPr>
      </p:pic>
      <p:pic>
        <p:nvPicPr>
          <p:cNvPr id="6" name="Contents">
            <a:hlinkClick r:id="rId4" action="ppaction://hlinksldjump"/>
            <a:extLst>
              <a:ext uri="{FF2B5EF4-FFF2-40B4-BE49-F238E27FC236}">
                <a16:creationId xmlns:a16="http://schemas.microsoft.com/office/drawing/2014/main" id="{8D55A9F0-C06E-DADD-AC01-C72531B1605A}"/>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324000" y="6096619"/>
            <a:ext cx="540000" cy="540000"/>
          </a:xfrm>
          <a:prstGeom prst="rect">
            <a:avLst/>
          </a:prstGeom>
        </p:spPr>
      </p:pic>
      <p:sp>
        <p:nvSpPr>
          <p:cNvPr id="7" name="Running Header">
            <a:extLst>
              <a:ext uri="{FF2B5EF4-FFF2-40B4-BE49-F238E27FC236}">
                <a16:creationId xmlns:a16="http://schemas.microsoft.com/office/drawing/2014/main" id="{7C12EEB7-3958-CBE8-3E02-0DD4465D06D4}"/>
              </a:ext>
            </a:extLst>
          </p:cNvPr>
          <p:cNvSpPr txBox="1"/>
          <p:nvPr userDrawn="1"/>
        </p:nvSpPr>
        <p:spPr>
          <a:xfrm>
            <a:off x="1793717" y="6218686"/>
            <a:ext cx="7106278" cy="338554"/>
          </a:xfrm>
          <a:prstGeom prst="rect">
            <a:avLst/>
          </a:prstGeom>
          <a:noFill/>
        </p:spPr>
        <p:txBody>
          <a:bodyPr wrap="square" rtlCol="0">
            <a:spAutoFit/>
          </a:bodyPr>
          <a:lstStyle/>
          <a:p>
            <a:pPr algn="r">
              <a:spcAft>
                <a:spcPts val="1200"/>
              </a:spcAft>
            </a:pPr>
            <a:r>
              <a:rPr lang="en-GB" sz="1600" spc="-50" baseline="0" dirty="0">
                <a:solidFill>
                  <a:schemeClr val="bg1"/>
                </a:solidFill>
                <a:latin typeface="Roboto" panose="02000000000000000000" pitchFamily="2" charset="0"/>
                <a:ea typeface="Roboto" panose="02000000000000000000" pitchFamily="2" charset="0"/>
              </a:rPr>
              <a:t>Staff Share | </a:t>
            </a:r>
            <a:r>
              <a:rPr lang="en-GB" sz="1600" b="1" spc="-50" baseline="0" dirty="0">
                <a:solidFill>
                  <a:schemeClr val="bg1"/>
                </a:solidFill>
                <a:latin typeface="Roboto" panose="02000000000000000000" pitchFamily="2" charset="0"/>
                <a:ea typeface="Roboto" panose="02000000000000000000" pitchFamily="2" charset="0"/>
              </a:rPr>
              <a:t>End of KS2 Assessments</a:t>
            </a:r>
          </a:p>
        </p:txBody>
      </p:sp>
      <p:pic>
        <p:nvPicPr>
          <p:cNvPr id="14" name="Graphic 13">
            <a:extLst>
              <a:ext uri="{FF2B5EF4-FFF2-40B4-BE49-F238E27FC236}">
                <a16:creationId xmlns:a16="http://schemas.microsoft.com/office/drawing/2014/main" id="{2A94F0CE-4D26-AEC3-39A3-1913F65855A5}"/>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967666" y="6096619"/>
            <a:ext cx="1253726" cy="540000"/>
          </a:xfrm>
          <a:prstGeom prst="rect">
            <a:avLst/>
          </a:prstGeom>
        </p:spPr>
      </p:pic>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tandard (Amber)">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F1B7F99B-D0D2-6FAA-D802-5CF22B7AFE6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9144000" cy="6858000"/>
          </a:xfrm>
          <a:prstGeom prst="rect">
            <a:avLst/>
          </a:prstGeom>
        </p:spPr>
      </p:pic>
      <p:pic>
        <p:nvPicPr>
          <p:cNvPr id="6" name="Contents">
            <a:hlinkClick r:id="rId4" action="ppaction://hlinksldjump"/>
            <a:extLst>
              <a:ext uri="{FF2B5EF4-FFF2-40B4-BE49-F238E27FC236}">
                <a16:creationId xmlns:a16="http://schemas.microsoft.com/office/drawing/2014/main" id="{8D55A9F0-C06E-DADD-AC01-C72531B1605A}"/>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324000" y="6096619"/>
            <a:ext cx="540000" cy="540000"/>
          </a:xfrm>
          <a:prstGeom prst="rect">
            <a:avLst/>
          </a:prstGeom>
        </p:spPr>
      </p:pic>
      <p:sp>
        <p:nvSpPr>
          <p:cNvPr id="7" name="Running Header">
            <a:extLst>
              <a:ext uri="{FF2B5EF4-FFF2-40B4-BE49-F238E27FC236}">
                <a16:creationId xmlns:a16="http://schemas.microsoft.com/office/drawing/2014/main" id="{7C12EEB7-3958-CBE8-3E02-0DD4465D06D4}"/>
              </a:ext>
            </a:extLst>
          </p:cNvPr>
          <p:cNvSpPr txBox="1"/>
          <p:nvPr userDrawn="1"/>
        </p:nvSpPr>
        <p:spPr>
          <a:xfrm>
            <a:off x="1793717" y="6218686"/>
            <a:ext cx="7106278" cy="338554"/>
          </a:xfrm>
          <a:prstGeom prst="rect">
            <a:avLst/>
          </a:prstGeom>
          <a:noFill/>
        </p:spPr>
        <p:txBody>
          <a:bodyPr wrap="square" rtlCol="0">
            <a:spAutoFit/>
          </a:bodyPr>
          <a:lstStyle/>
          <a:p>
            <a:pPr algn="r">
              <a:spcAft>
                <a:spcPts val="1200"/>
              </a:spcAft>
            </a:pPr>
            <a:r>
              <a:rPr lang="en-GB" sz="1600" spc="-50" baseline="0" dirty="0">
                <a:solidFill>
                  <a:schemeClr val="bg1"/>
                </a:solidFill>
                <a:latin typeface="Roboto" panose="02000000000000000000" pitchFamily="2" charset="0"/>
                <a:ea typeface="Roboto" panose="02000000000000000000" pitchFamily="2" charset="0"/>
              </a:rPr>
              <a:t>Staff Share | </a:t>
            </a:r>
            <a:r>
              <a:rPr lang="en-GB" sz="1600" b="1" spc="-50" baseline="0" dirty="0">
                <a:solidFill>
                  <a:schemeClr val="bg1"/>
                </a:solidFill>
                <a:latin typeface="Roboto" panose="02000000000000000000" pitchFamily="2" charset="0"/>
                <a:ea typeface="Roboto" panose="02000000000000000000" pitchFamily="2" charset="0"/>
              </a:rPr>
              <a:t>End of KS2 Assessments</a:t>
            </a:r>
          </a:p>
        </p:txBody>
      </p:sp>
      <p:pic>
        <p:nvPicPr>
          <p:cNvPr id="4" name="Graphic 3">
            <a:extLst>
              <a:ext uri="{FF2B5EF4-FFF2-40B4-BE49-F238E27FC236}">
                <a16:creationId xmlns:a16="http://schemas.microsoft.com/office/drawing/2014/main" id="{95ABA8C8-0E54-AEC0-B2E3-3FB6C8C59DBE}"/>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967666" y="6096619"/>
            <a:ext cx="1253726" cy="540000"/>
          </a:xfrm>
          <a:prstGeom prst="rect">
            <a:avLst/>
          </a:prstGeom>
        </p:spPr>
      </p:pic>
    </p:spTree>
    <p:extLst>
      <p:ext uri="{BB962C8B-B14F-4D97-AF65-F5344CB8AC3E}">
        <p14:creationId xmlns:p14="http://schemas.microsoft.com/office/powerpoint/2010/main" val="3416572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tandard (Yellow)">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F1B7F99B-D0D2-6FAA-D802-5CF22B7AFE6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9144000" cy="6858000"/>
          </a:xfrm>
          <a:prstGeom prst="rect">
            <a:avLst/>
          </a:prstGeom>
        </p:spPr>
      </p:pic>
      <p:pic>
        <p:nvPicPr>
          <p:cNvPr id="6" name="Contents">
            <a:hlinkClick r:id="rId4" action="ppaction://hlinksldjump"/>
            <a:extLst>
              <a:ext uri="{FF2B5EF4-FFF2-40B4-BE49-F238E27FC236}">
                <a16:creationId xmlns:a16="http://schemas.microsoft.com/office/drawing/2014/main" id="{8D55A9F0-C06E-DADD-AC01-C72531B1605A}"/>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324000" y="6096619"/>
            <a:ext cx="540000" cy="540000"/>
          </a:xfrm>
          <a:prstGeom prst="rect">
            <a:avLst/>
          </a:prstGeom>
        </p:spPr>
      </p:pic>
      <p:sp>
        <p:nvSpPr>
          <p:cNvPr id="7" name="Running Header">
            <a:extLst>
              <a:ext uri="{FF2B5EF4-FFF2-40B4-BE49-F238E27FC236}">
                <a16:creationId xmlns:a16="http://schemas.microsoft.com/office/drawing/2014/main" id="{7C12EEB7-3958-CBE8-3E02-0DD4465D06D4}"/>
              </a:ext>
            </a:extLst>
          </p:cNvPr>
          <p:cNvSpPr txBox="1"/>
          <p:nvPr userDrawn="1"/>
        </p:nvSpPr>
        <p:spPr>
          <a:xfrm>
            <a:off x="1793717" y="6218686"/>
            <a:ext cx="7106278" cy="338554"/>
          </a:xfrm>
          <a:prstGeom prst="rect">
            <a:avLst/>
          </a:prstGeom>
          <a:noFill/>
        </p:spPr>
        <p:txBody>
          <a:bodyPr wrap="square" rtlCol="0">
            <a:spAutoFit/>
          </a:bodyPr>
          <a:lstStyle/>
          <a:p>
            <a:pPr algn="r">
              <a:spcAft>
                <a:spcPts val="1200"/>
              </a:spcAft>
            </a:pPr>
            <a:r>
              <a:rPr lang="en-GB" sz="1600" spc="-50" baseline="0" dirty="0">
                <a:solidFill>
                  <a:schemeClr val="bg1"/>
                </a:solidFill>
                <a:latin typeface="Roboto" panose="02000000000000000000" pitchFamily="2" charset="0"/>
                <a:ea typeface="Roboto" panose="02000000000000000000" pitchFamily="2" charset="0"/>
              </a:rPr>
              <a:t>Staff Share | </a:t>
            </a:r>
            <a:r>
              <a:rPr lang="en-GB" sz="1600" b="1" spc="-50" baseline="0" dirty="0">
                <a:solidFill>
                  <a:schemeClr val="bg1"/>
                </a:solidFill>
                <a:latin typeface="Roboto" panose="02000000000000000000" pitchFamily="2" charset="0"/>
                <a:ea typeface="Roboto" panose="02000000000000000000" pitchFamily="2" charset="0"/>
              </a:rPr>
              <a:t>End of KS2 Assessments</a:t>
            </a:r>
          </a:p>
        </p:txBody>
      </p:sp>
      <p:pic>
        <p:nvPicPr>
          <p:cNvPr id="4" name="Graphic 3">
            <a:extLst>
              <a:ext uri="{FF2B5EF4-FFF2-40B4-BE49-F238E27FC236}">
                <a16:creationId xmlns:a16="http://schemas.microsoft.com/office/drawing/2014/main" id="{C588AC74-3D47-484D-BDA9-A72C33B8AAD3}"/>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967666" y="6096619"/>
            <a:ext cx="1253726" cy="540000"/>
          </a:xfrm>
          <a:prstGeom prst="rect">
            <a:avLst/>
          </a:prstGeom>
        </p:spPr>
      </p:pic>
    </p:spTree>
    <p:extLst>
      <p:ext uri="{BB962C8B-B14F-4D97-AF65-F5344CB8AC3E}">
        <p14:creationId xmlns:p14="http://schemas.microsoft.com/office/powerpoint/2010/main" val="30222668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tandard (Duck Eg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F1B7F99B-D0D2-6FAA-D802-5CF22B7AFE6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9144000" cy="6858000"/>
          </a:xfrm>
          <a:prstGeom prst="rect">
            <a:avLst/>
          </a:prstGeom>
        </p:spPr>
      </p:pic>
      <p:pic>
        <p:nvPicPr>
          <p:cNvPr id="6" name="Contents">
            <a:hlinkClick r:id="rId4" action="ppaction://hlinksldjump"/>
            <a:extLst>
              <a:ext uri="{FF2B5EF4-FFF2-40B4-BE49-F238E27FC236}">
                <a16:creationId xmlns:a16="http://schemas.microsoft.com/office/drawing/2014/main" id="{8D55A9F0-C06E-DADD-AC01-C72531B1605A}"/>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324000" y="6096619"/>
            <a:ext cx="540000" cy="540000"/>
          </a:xfrm>
          <a:prstGeom prst="rect">
            <a:avLst/>
          </a:prstGeom>
        </p:spPr>
      </p:pic>
      <p:sp>
        <p:nvSpPr>
          <p:cNvPr id="7" name="Running Header">
            <a:extLst>
              <a:ext uri="{FF2B5EF4-FFF2-40B4-BE49-F238E27FC236}">
                <a16:creationId xmlns:a16="http://schemas.microsoft.com/office/drawing/2014/main" id="{7C12EEB7-3958-CBE8-3E02-0DD4465D06D4}"/>
              </a:ext>
            </a:extLst>
          </p:cNvPr>
          <p:cNvSpPr txBox="1"/>
          <p:nvPr userDrawn="1"/>
        </p:nvSpPr>
        <p:spPr>
          <a:xfrm>
            <a:off x="1793717" y="6218686"/>
            <a:ext cx="7106278" cy="338554"/>
          </a:xfrm>
          <a:prstGeom prst="rect">
            <a:avLst/>
          </a:prstGeom>
          <a:noFill/>
        </p:spPr>
        <p:txBody>
          <a:bodyPr wrap="square" rtlCol="0">
            <a:spAutoFit/>
          </a:bodyPr>
          <a:lstStyle/>
          <a:p>
            <a:pPr algn="r">
              <a:spcAft>
                <a:spcPts val="1200"/>
              </a:spcAft>
            </a:pPr>
            <a:r>
              <a:rPr lang="en-GB" sz="1600" spc="-50" baseline="0" dirty="0">
                <a:solidFill>
                  <a:schemeClr val="bg1"/>
                </a:solidFill>
                <a:latin typeface="Roboto" panose="02000000000000000000" pitchFamily="2" charset="0"/>
                <a:ea typeface="Roboto" panose="02000000000000000000" pitchFamily="2" charset="0"/>
              </a:rPr>
              <a:t>Staff Share | </a:t>
            </a:r>
            <a:r>
              <a:rPr lang="en-GB" sz="1600" b="1" spc="-50" baseline="0" dirty="0">
                <a:solidFill>
                  <a:schemeClr val="bg1"/>
                </a:solidFill>
                <a:latin typeface="Roboto" panose="02000000000000000000" pitchFamily="2" charset="0"/>
                <a:ea typeface="Roboto" panose="02000000000000000000" pitchFamily="2" charset="0"/>
              </a:rPr>
              <a:t>End of KS2 Assessments</a:t>
            </a:r>
          </a:p>
        </p:txBody>
      </p:sp>
      <p:pic>
        <p:nvPicPr>
          <p:cNvPr id="4" name="Graphic 3">
            <a:extLst>
              <a:ext uri="{FF2B5EF4-FFF2-40B4-BE49-F238E27FC236}">
                <a16:creationId xmlns:a16="http://schemas.microsoft.com/office/drawing/2014/main" id="{861EC20C-0F61-2FCC-99F1-F8138D661AB8}"/>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967666" y="6096619"/>
            <a:ext cx="1253726" cy="540000"/>
          </a:xfrm>
          <a:prstGeom prst="rect">
            <a:avLst/>
          </a:prstGeom>
        </p:spPr>
      </p:pic>
    </p:spTree>
    <p:extLst>
      <p:ext uri="{BB962C8B-B14F-4D97-AF65-F5344CB8AC3E}">
        <p14:creationId xmlns:p14="http://schemas.microsoft.com/office/powerpoint/2010/main" val="414411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tandard (Cyan)">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F1B7F99B-D0D2-6FAA-D802-5CF22B7AFE6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9144000" cy="6858000"/>
          </a:xfrm>
          <a:prstGeom prst="rect">
            <a:avLst/>
          </a:prstGeom>
        </p:spPr>
      </p:pic>
      <p:pic>
        <p:nvPicPr>
          <p:cNvPr id="6" name="Contents">
            <a:hlinkClick r:id="rId4" action="ppaction://hlinksldjump"/>
            <a:extLst>
              <a:ext uri="{FF2B5EF4-FFF2-40B4-BE49-F238E27FC236}">
                <a16:creationId xmlns:a16="http://schemas.microsoft.com/office/drawing/2014/main" id="{8D55A9F0-C06E-DADD-AC01-C72531B1605A}"/>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324000" y="6096619"/>
            <a:ext cx="540000" cy="540000"/>
          </a:xfrm>
          <a:prstGeom prst="rect">
            <a:avLst/>
          </a:prstGeom>
        </p:spPr>
      </p:pic>
      <p:sp>
        <p:nvSpPr>
          <p:cNvPr id="7" name="Running Header">
            <a:extLst>
              <a:ext uri="{FF2B5EF4-FFF2-40B4-BE49-F238E27FC236}">
                <a16:creationId xmlns:a16="http://schemas.microsoft.com/office/drawing/2014/main" id="{7C12EEB7-3958-CBE8-3E02-0DD4465D06D4}"/>
              </a:ext>
            </a:extLst>
          </p:cNvPr>
          <p:cNvSpPr txBox="1"/>
          <p:nvPr userDrawn="1"/>
        </p:nvSpPr>
        <p:spPr>
          <a:xfrm>
            <a:off x="1793717" y="6218686"/>
            <a:ext cx="7106278" cy="338554"/>
          </a:xfrm>
          <a:prstGeom prst="rect">
            <a:avLst/>
          </a:prstGeom>
          <a:noFill/>
        </p:spPr>
        <p:txBody>
          <a:bodyPr wrap="square" rtlCol="0">
            <a:spAutoFit/>
          </a:bodyPr>
          <a:lstStyle/>
          <a:p>
            <a:pPr algn="r">
              <a:spcAft>
                <a:spcPts val="1200"/>
              </a:spcAft>
            </a:pPr>
            <a:r>
              <a:rPr lang="en-GB" sz="1600" spc="-50" baseline="0" dirty="0">
                <a:solidFill>
                  <a:schemeClr val="bg1"/>
                </a:solidFill>
                <a:latin typeface="Roboto" panose="02000000000000000000" pitchFamily="2" charset="0"/>
                <a:ea typeface="Roboto" panose="02000000000000000000" pitchFamily="2" charset="0"/>
              </a:rPr>
              <a:t>Staff Share | </a:t>
            </a:r>
            <a:r>
              <a:rPr lang="en-GB" sz="1600" b="1" spc="-50" baseline="0" dirty="0">
                <a:solidFill>
                  <a:schemeClr val="bg1"/>
                </a:solidFill>
                <a:latin typeface="Roboto" panose="02000000000000000000" pitchFamily="2" charset="0"/>
                <a:ea typeface="Roboto" panose="02000000000000000000" pitchFamily="2" charset="0"/>
              </a:rPr>
              <a:t>End of KS2 Assessments</a:t>
            </a:r>
          </a:p>
        </p:txBody>
      </p:sp>
      <p:pic>
        <p:nvPicPr>
          <p:cNvPr id="4" name="Graphic 3">
            <a:extLst>
              <a:ext uri="{FF2B5EF4-FFF2-40B4-BE49-F238E27FC236}">
                <a16:creationId xmlns:a16="http://schemas.microsoft.com/office/drawing/2014/main" id="{99256D6E-788C-10D9-316A-866E975E9310}"/>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967666" y="6096619"/>
            <a:ext cx="1253726" cy="540000"/>
          </a:xfrm>
          <a:prstGeom prst="rect">
            <a:avLst/>
          </a:prstGeom>
        </p:spPr>
      </p:pic>
    </p:spTree>
    <p:extLst>
      <p:ext uri="{BB962C8B-B14F-4D97-AF65-F5344CB8AC3E}">
        <p14:creationId xmlns:p14="http://schemas.microsoft.com/office/powerpoint/2010/main" val="520011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tandard (Teal)">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F1B7F99B-D0D2-6FAA-D802-5CF22B7AFE6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9144000" cy="6858000"/>
          </a:xfrm>
          <a:prstGeom prst="rect">
            <a:avLst/>
          </a:prstGeom>
        </p:spPr>
      </p:pic>
      <p:pic>
        <p:nvPicPr>
          <p:cNvPr id="6" name="Contents">
            <a:hlinkClick r:id="rId4" action="ppaction://hlinksldjump"/>
            <a:extLst>
              <a:ext uri="{FF2B5EF4-FFF2-40B4-BE49-F238E27FC236}">
                <a16:creationId xmlns:a16="http://schemas.microsoft.com/office/drawing/2014/main" id="{8D55A9F0-C06E-DADD-AC01-C72531B1605A}"/>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324000" y="6096619"/>
            <a:ext cx="540000" cy="540000"/>
          </a:xfrm>
          <a:prstGeom prst="rect">
            <a:avLst/>
          </a:prstGeom>
        </p:spPr>
      </p:pic>
      <p:sp>
        <p:nvSpPr>
          <p:cNvPr id="7" name="Running Header">
            <a:extLst>
              <a:ext uri="{FF2B5EF4-FFF2-40B4-BE49-F238E27FC236}">
                <a16:creationId xmlns:a16="http://schemas.microsoft.com/office/drawing/2014/main" id="{7C12EEB7-3958-CBE8-3E02-0DD4465D06D4}"/>
              </a:ext>
            </a:extLst>
          </p:cNvPr>
          <p:cNvSpPr txBox="1"/>
          <p:nvPr userDrawn="1"/>
        </p:nvSpPr>
        <p:spPr>
          <a:xfrm>
            <a:off x="1793717" y="6218686"/>
            <a:ext cx="7106278" cy="338554"/>
          </a:xfrm>
          <a:prstGeom prst="rect">
            <a:avLst/>
          </a:prstGeom>
          <a:noFill/>
        </p:spPr>
        <p:txBody>
          <a:bodyPr wrap="square" rtlCol="0">
            <a:spAutoFit/>
          </a:bodyPr>
          <a:lstStyle/>
          <a:p>
            <a:pPr algn="r">
              <a:spcAft>
                <a:spcPts val="1200"/>
              </a:spcAft>
            </a:pPr>
            <a:r>
              <a:rPr lang="en-GB" sz="1600" spc="-50" baseline="0" dirty="0">
                <a:solidFill>
                  <a:schemeClr val="bg1"/>
                </a:solidFill>
                <a:latin typeface="Roboto" panose="02000000000000000000" pitchFamily="2" charset="0"/>
                <a:ea typeface="Roboto" panose="02000000000000000000" pitchFamily="2" charset="0"/>
              </a:rPr>
              <a:t>Staff Share | </a:t>
            </a:r>
            <a:r>
              <a:rPr lang="en-GB" sz="1600" b="1" spc="-50" baseline="0" dirty="0">
                <a:solidFill>
                  <a:schemeClr val="bg1"/>
                </a:solidFill>
                <a:latin typeface="Roboto" panose="02000000000000000000" pitchFamily="2" charset="0"/>
                <a:ea typeface="Roboto" panose="02000000000000000000" pitchFamily="2" charset="0"/>
              </a:rPr>
              <a:t>End of KS2 Assessments</a:t>
            </a:r>
          </a:p>
        </p:txBody>
      </p:sp>
      <p:pic>
        <p:nvPicPr>
          <p:cNvPr id="4" name="Graphic 3">
            <a:extLst>
              <a:ext uri="{FF2B5EF4-FFF2-40B4-BE49-F238E27FC236}">
                <a16:creationId xmlns:a16="http://schemas.microsoft.com/office/drawing/2014/main" id="{19BA461A-7F70-AC41-9151-B4F09689A204}"/>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967666" y="6096619"/>
            <a:ext cx="1253726" cy="540000"/>
          </a:xfrm>
          <a:prstGeom prst="rect">
            <a:avLst/>
          </a:prstGeom>
        </p:spPr>
      </p:pic>
    </p:spTree>
    <p:extLst>
      <p:ext uri="{BB962C8B-B14F-4D97-AF65-F5344CB8AC3E}">
        <p14:creationId xmlns:p14="http://schemas.microsoft.com/office/powerpoint/2010/main" val="3692824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tandard (Mid Teal)">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F1B7F99B-D0D2-6FAA-D802-5CF22B7AFE6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9144000" cy="6858000"/>
          </a:xfrm>
          <a:prstGeom prst="rect">
            <a:avLst/>
          </a:prstGeom>
        </p:spPr>
      </p:pic>
      <p:pic>
        <p:nvPicPr>
          <p:cNvPr id="6" name="Contents">
            <a:hlinkClick r:id="rId4" action="ppaction://hlinksldjump"/>
            <a:extLst>
              <a:ext uri="{FF2B5EF4-FFF2-40B4-BE49-F238E27FC236}">
                <a16:creationId xmlns:a16="http://schemas.microsoft.com/office/drawing/2014/main" id="{8D55A9F0-C06E-DADD-AC01-C72531B1605A}"/>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324000" y="6096619"/>
            <a:ext cx="540000" cy="540000"/>
          </a:xfrm>
          <a:prstGeom prst="rect">
            <a:avLst/>
          </a:prstGeom>
        </p:spPr>
      </p:pic>
      <p:sp>
        <p:nvSpPr>
          <p:cNvPr id="7" name="Running Header">
            <a:extLst>
              <a:ext uri="{FF2B5EF4-FFF2-40B4-BE49-F238E27FC236}">
                <a16:creationId xmlns:a16="http://schemas.microsoft.com/office/drawing/2014/main" id="{7C12EEB7-3958-CBE8-3E02-0DD4465D06D4}"/>
              </a:ext>
            </a:extLst>
          </p:cNvPr>
          <p:cNvSpPr txBox="1"/>
          <p:nvPr userDrawn="1"/>
        </p:nvSpPr>
        <p:spPr>
          <a:xfrm>
            <a:off x="1793717" y="6218686"/>
            <a:ext cx="7106278" cy="338554"/>
          </a:xfrm>
          <a:prstGeom prst="rect">
            <a:avLst/>
          </a:prstGeom>
          <a:noFill/>
        </p:spPr>
        <p:txBody>
          <a:bodyPr wrap="square" rtlCol="0">
            <a:spAutoFit/>
          </a:bodyPr>
          <a:lstStyle/>
          <a:p>
            <a:pPr algn="r">
              <a:spcAft>
                <a:spcPts val="1200"/>
              </a:spcAft>
            </a:pPr>
            <a:r>
              <a:rPr lang="en-GB" sz="1600" spc="-50" baseline="0" dirty="0">
                <a:solidFill>
                  <a:schemeClr val="bg1"/>
                </a:solidFill>
                <a:latin typeface="Roboto" panose="02000000000000000000" pitchFamily="2" charset="0"/>
                <a:ea typeface="Roboto" panose="02000000000000000000" pitchFamily="2" charset="0"/>
              </a:rPr>
              <a:t>Staff Share | </a:t>
            </a:r>
            <a:r>
              <a:rPr lang="en-GB" sz="1600" b="1" spc="-50" baseline="0" dirty="0">
                <a:solidFill>
                  <a:schemeClr val="bg1"/>
                </a:solidFill>
                <a:latin typeface="Roboto" panose="02000000000000000000" pitchFamily="2" charset="0"/>
                <a:ea typeface="Roboto" panose="02000000000000000000" pitchFamily="2" charset="0"/>
              </a:rPr>
              <a:t>End of KS2 Assessments</a:t>
            </a:r>
          </a:p>
        </p:txBody>
      </p:sp>
      <p:pic>
        <p:nvPicPr>
          <p:cNvPr id="4" name="Graphic 3">
            <a:extLst>
              <a:ext uri="{FF2B5EF4-FFF2-40B4-BE49-F238E27FC236}">
                <a16:creationId xmlns:a16="http://schemas.microsoft.com/office/drawing/2014/main" id="{2D8C4552-8C06-6F1C-9468-B3668174B7D0}"/>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967666" y="6096619"/>
            <a:ext cx="1253726" cy="540000"/>
          </a:xfrm>
          <a:prstGeom prst="rect">
            <a:avLst/>
          </a:prstGeom>
        </p:spPr>
      </p:pic>
    </p:spTree>
    <p:extLst>
      <p:ext uri="{BB962C8B-B14F-4D97-AF65-F5344CB8AC3E}">
        <p14:creationId xmlns:p14="http://schemas.microsoft.com/office/powerpoint/2010/main" val="1815566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tandard (Dark Teal)">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F1B7F99B-D0D2-6FAA-D802-5CF22B7AFE6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9144000" cy="6858000"/>
          </a:xfrm>
          <a:prstGeom prst="rect">
            <a:avLst/>
          </a:prstGeom>
        </p:spPr>
      </p:pic>
      <p:pic>
        <p:nvPicPr>
          <p:cNvPr id="6" name="Contents">
            <a:hlinkClick r:id="rId4" action="ppaction://hlinksldjump"/>
            <a:extLst>
              <a:ext uri="{FF2B5EF4-FFF2-40B4-BE49-F238E27FC236}">
                <a16:creationId xmlns:a16="http://schemas.microsoft.com/office/drawing/2014/main" id="{8D55A9F0-C06E-DADD-AC01-C72531B1605A}"/>
              </a:ext>
            </a:extLst>
          </p:cNvPr>
          <p:cNvPicPr>
            <a:picLocks noChangeAspect="1"/>
          </p:cNvPicPr>
          <p:nvPr userDrawn="1"/>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324000" y="6096619"/>
            <a:ext cx="540000" cy="540000"/>
          </a:xfrm>
          <a:prstGeom prst="rect">
            <a:avLst/>
          </a:prstGeom>
        </p:spPr>
      </p:pic>
      <p:sp>
        <p:nvSpPr>
          <p:cNvPr id="7" name="Running Header">
            <a:extLst>
              <a:ext uri="{FF2B5EF4-FFF2-40B4-BE49-F238E27FC236}">
                <a16:creationId xmlns:a16="http://schemas.microsoft.com/office/drawing/2014/main" id="{7C12EEB7-3958-CBE8-3E02-0DD4465D06D4}"/>
              </a:ext>
            </a:extLst>
          </p:cNvPr>
          <p:cNvSpPr txBox="1"/>
          <p:nvPr userDrawn="1"/>
        </p:nvSpPr>
        <p:spPr>
          <a:xfrm>
            <a:off x="1793717" y="6218686"/>
            <a:ext cx="7106278" cy="338554"/>
          </a:xfrm>
          <a:prstGeom prst="rect">
            <a:avLst/>
          </a:prstGeom>
          <a:noFill/>
        </p:spPr>
        <p:txBody>
          <a:bodyPr wrap="square" rtlCol="0">
            <a:spAutoFit/>
          </a:bodyPr>
          <a:lstStyle/>
          <a:p>
            <a:pPr algn="r">
              <a:spcAft>
                <a:spcPts val="1200"/>
              </a:spcAft>
            </a:pPr>
            <a:r>
              <a:rPr lang="en-GB" sz="1600" spc="-50" baseline="0" dirty="0">
                <a:solidFill>
                  <a:schemeClr val="bg1"/>
                </a:solidFill>
                <a:latin typeface="Roboto" panose="02000000000000000000" pitchFamily="2" charset="0"/>
                <a:ea typeface="Roboto" panose="02000000000000000000" pitchFamily="2" charset="0"/>
              </a:rPr>
              <a:t>Staff Share | </a:t>
            </a:r>
            <a:r>
              <a:rPr lang="en-GB" sz="1600" b="1" spc="-50" baseline="0" dirty="0">
                <a:solidFill>
                  <a:schemeClr val="bg1"/>
                </a:solidFill>
                <a:latin typeface="Roboto" panose="02000000000000000000" pitchFamily="2" charset="0"/>
                <a:ea typeface="Roboto" panose="02000000000000000000" pitchFamily="2" charset="0"/>
              </a:rPr>
              <a:t>End of KS2 Assessments</a:t>
            </a:r>
          </a:p>
        </p:txBody>
      </p:sp>
      <p:pic>
        <p:nvPicPr>
          <p:cNvPr id="4" name="Graphic 3">
            <a:extLst>
              <a:ext uri="{FF2B5EF4-FFF2-40B4-BE49-F238E27FC236}">
                <a16:creationId xmlns:a16="http://schemas.microsoft.com/office/drawing/2014/main" id="{EE9143A0-D0FC-6D84-DF6C-B6E652F6EF24}"/>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967666" y="6096619"/>
            <a:ext cx="1253726" cy="540000"/>
          </a:xfrm>
          <a:prstGeom prst="rect">
            <a:avLst/>
          </a:prstGeom>
        </p:spPr>
      </p:pic>
    </p:spTree>
    <p:extLst>
      <p:ext uri="{BB962C8B-B14F-4D97-AF65-F5344CB8AC3E}">
        <p14:creationId xmlns:p14="http://schemas.microsoft.com/office/powerpoint/2010/main" val="30504802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15" name="Graphic 14">
            <a:extLst>
              <a:ext uri="{FF2B5EF4-FFF2-40B4-BE49-F238E27FC236}">
                <a16:creationId xmlns:a16="http://schemas.microsoft.com/office/drawing/2014/main" id="{F9524E24-BBAC-2B66-C1CD-615C83025CF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9144000" cy="6858000"/>
          </a:xfrm>
          <a:prstGeom prst="rect">
            <a:avLst/>
          </a:prstGeom>
        </p:spPr>
      </p:pic>
      <p:pic>
        <p:nvPicPr>
          <p:cNvPr id="6" name="Graphic 5">
            <a:extLst>
              <a:ext uri="{FF2B5EF4-FFF2-40B4-BE49-F238E27FC236}">
                <a16:creationId xmlns:a16="http://schemas.microsoft.com/office/drawing/2014/main" id="{A319C6C0-6C9D-6B0E-C29C-551D6596B772}"/>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260502" y="6087619"/>
            <a:ext cx="596932" cy="558000"/>
          </a:xfrm>
          <a:prstGeom prst="rect">
            <a:avLst/>
          </a:prstGeom>
        </p:spPr>
      </p:pic>
      <p:pic>
        <p:nvPicPr>
          <p:cNvPr id="12" name="Contents">
            <a:hlinkClick r:id="rId6" action="ppaction://hlinksldjump"/>
            <a:extLst>
              <a:ext uri="{FF2B5EF4-FFF2-40B4-BE49-F238E27FC236}">
                <a16:creationId xmlns:a16="http://schemas.microsoft.com/office/drawing/2014/main" id="{0D41C249-CB5C-F520-3289-673C6719680C}"/>
              </a:ext>
            </a:extLst>
          </p:cNvPr>
          <p:cNvPicPr>
            <a:picLocks noChangeAspect="1"/>
          </p:cNvPicPr>
          <p:nvPr userDrawn="1"/>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324000" y="6096619"/>
            <a:ext cx="540000" cy="540000"/>
          </a:xfrm>
          <a:prstGeom prst="rect">
            <a:avLst/>
          </a:prstGeom>
        </p:spPr>
      </p:pic>
      <p:pic>
        <p:nvPicPr>
          <p:cNvPr id="13" name="Graphic 12">
            <a:extLst>
              <a:ext uri="{FF2B5EF4-FFF2-40B4-BE49-F238E27FC236}">
                <a16:creationId xmlns:a16="http://schemas.microsoft.com/office/drawing/2014/main" id="{3101AFEE-7436-2D8A-1969-ECD5CF6C32C8}"/>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967666" y="6096619"/>
            <a:ext cx="1253726" cy="540000"/>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dvance Copy">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3" name="Rectangle 42">
            <a:extLst>
              <a:ext uri="{FF2B5EF4-FFF2-40B4-BE49-F238E27FC236}">
                <a16:creationId xmlns:a16="http://schemas.microsoft.com/office/drawing/2014/main" id="{6A96975B-C3DC-451D-8423-D15D5BCDB436}"/>
              </a:ext>
            </a:extLst>
          </p:cNvPr>
          <p:cNvSpPr/>
          <p:nvPr/>
        </p:nvSpPr>
        <p:spPr>
          <a:xfrm>
            <a:off x="755649" y="1716190"/>
            <a:ext cx="7632700" cy="1236438"/>
          </a:xfrm>
          <a:prstGeom prst="rect">
            <a:avLst/>
          </a:prstGeom>
          <a:noFill/>
          <a:ln w="19050">
            <a:solidFill>
              <a:srgbClr val="18A0DB"/>
            </a:solidFill>
          </a:ln>
        </p:spPr>
        <p:txBody>
          <a:bodyPr wrap="square" lIns="216000" tIns="216000" rIns="216000" bIns="216000">
            <a:spAutoFit/>
          </a:bodyPr>
          <a:lstStyle/>
          <a:p>
            <a:pPr algn="ctr">
              <a:spcAft>
                <a:spcPts val="600"/>
              </a:spcAft>
            </a:pPr>
            <a:r>
              <a:rPr lang="en-GB" sz="1400" dirty="0">
                <a:latin typeface="Roboto" panose="02000000000000000000" pitchFamily="2" charset="0"/>
                <a:ea typeface="Roboto" panose="02000000000000000000" pitchFamily="2" charset="0"/>
              </a:rPr>
              <a:t>This is an </a:t>
            </a:r>
            <a:r>
              <a:rPr lang="en-GB" sz="1400" b="1" dirty="0">
                <a:latin typeface="Roboto" panose="02000000000000000000" pitchFamily="2" charset="0"/>
                <a:ea typeface="Roboto" panose="02000000000000000000" pitchFamily="2" charset="0"/>
              </a:rPr>
              <a:t>exclusive, advance copy!</a:t>
            </a:r>
          </a:p>
          <a:p>
            <a:pPr algn="ctr">
              <a:spcAft>
                <a:spcPts val="600"/>
              </a:spcAft>
            </a:pPr>
            <a:r>
              <a:rPr lang="en-GB" sz="1400" dirty="0">
                <a:latin typeface="Roboto" panose="02000000000000000000" pitchFamily="2" charset="0"/>
                <a:ea typeface="Roboto" panose="02000000000000000000" pitchFamily="2" charset="0"/>
              </a:rPr>
              <a:t>Let us know what you think by emailing </a:t>
            </a:r>
            <a:r>
              <a:rPr lang="en-GB" sz="1400" b="1" u="sng" dirty="0">
                <a:latin typeface="Roboto" panose="02000000000000000000" pitchFamily="2" charset="0"/>
                <a:ea typeface="Roboto" panose="02000000000000000000" pitchFamily="2" charset="0"/>
                <a:hlinkClick r:id="rId2"/>
              </a:rPr>
              <a:t>twinklcares@twinkl.co.uk</a:t>
            </a:r>
            <a:endParaRPr lang="en-GB" sz="1400" b="1" u="sng" dirty="0">
              <a:latin typeface="Roboto" panose="02000000000000000000" pitchFamily="2" charset="0"/>
              <a:ea typeface="Roboto" panose="02000000000000000000" pitchFamily="2" charset="0"/>
            </a:endParaRPr>
          </a:p>
          <a:p>
            <a:pPr algn="ctr">
              <a:spcAft>
                <a:spcPts val="600"/>
              </a:spcAft>
            </a:pPr>
            <a:r>
              <a:rPr lang="en-GB" sz="1400" dirty="0">
                <a:latin typeface="Roboto" panose="02000000000000000000" pitchFamily="2" charset="0"/>
                <a:ea typeface="Roboto" panose="02000000000000000000" pitchFamily="2" charset="0"/>
              </a:rPr>
              <a:t>with the reference ‘</a:t>
            </a:r>
            <a:r>
              <a:rPr lang="en-GB" sz="1400" b="1" dirty="0">
                <a:latin typeface="Roboto" panose="02000000000000000000" pitchFamily="2" charset="0"/>
                <a:ea typeface="Roboto" panose="02000000000000000000" pitchFamily="2" charset="0"/>
              </a:rPr>
              <a:t>CODE</a:t>
            </a:r>
            <a:r>
              <a:rPr lang="en-GB" sz="1400" dirty="0">
                <a:latin typeface="Roboto" panose="02000000000000000000" pitchFamily="2" charset="0"/>
                <a:ea typeface="Roboto" panose="02000000000000000000" pitchFamily="2" charset="0"/>
              </a:rPr>
              <a:t>’.</a:t>
            </a:r>
          </a:p>
        </p:txBody>
      </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Advance Copy</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1787397"/>
            <a:chOff x="743837" y="1344834"/>
            <a:chExt cx="7644513" cy="1787397"/>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513437"/>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35770603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436D57B-19A9-443B-B619-42C0DB7DB182}"/>
              </a:ext>
            </a:extLst>
          </p:cNvPr>
          <p:cNvSpPr>
            <a:spLocks noGrp="1"/>
          </p:cNvSpPr>
          <p:nvPr>
            <p:ph type="dt" sz="half" idx="10"/>
          </p:nvPr>
        </p:nvSpPr>
        <p:spPr/>
        <p:txBody>
          <a:bodyPr/>
          <a:lstStyle>
            <a:lvl1pPr>
              <a:defRPr/>
            </a:lvl1pPr>
          </a:lstStyle>
          <a:p>
            <a:pPr>
              <a:defRPr/>
            </a:pPr>
            <a:fld id="{6214644E-0848-40DC-86DD-D6D72F55D772}" type="datetimeFigureOut">
              <a:rPr lang="en-GB"/>
              <a:pPr>
                <a:defRPr/>
              </a:pPr>
              <a:t>15/09/2025</a:t>
            </a:fld>
            <a:endParaRPr lang="en-GB" dirty="0"/>
          </a:p>
        </p:txBody>
      </p:sp>
      <p:sp>
        <p:nvSpPr>
          <p:cNvPr id="5" name="Footer Placeholder 4">
            <a:extLst>
              <a:ext uri="{FF2B5EF4-FFF2-40B4-BE49-F238E27FC236}">
                <a16:creationId xmlns:a16="http://schemas.microsoft.com/office/drawing/2014/main" id="{627A558D-C1D6-4D3F-A0A4-22E4B23A441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4EDFA7C-720F-4E21-BA85-1F4112EBA3C5}"/>
              </a:ext>
            </a:extLst>
          </p:cNvPr>
          <p:cNvSpPr>
            <a:spLocks noGrp="1"/>
          </p:cNvSpPr>
          <p:nvPr>
            <p:ph type="sldNum" sz="quarter" idx="12"/>
          </p:nvPr>
        </p:nvSpPr>
        <p:spPr/>
        <p:txBody>
          <a:bodyPr/>
          <a:lstStyle>
            <a:lvl1pPr>
              <a:defRPr/>
            </a:lvl1pPr>
          </a:lstStyle>
          <a:p>
            <a:pPr>
              <a:defRPr/>
            </a:pPr>
            <a:fld id="{82CBDDB3-15A4-4A4A-820B-275CE0A4311F}" type="slidenum">
              <a:rPr lang="en-GB" altLang="en-US"/>
              <a:pPr>
                <a:defRPr/>
              </a:pPr>
              <a:t>‹#›</a:t>
            </a:fld>
            <a:endParaRPr lang="en-GB" altLang="en-US" dirty="0"/>
          </a:p>
        </p:txBody>
      </p:sp>
    </p:spTree>
    <p:extLst>
      <p:ext uri="{BB962C8B-B14F-4D97-AF65-F5344CB8AC3E}">
        <p14:creationId xmlns:p14="http://schemas.microsoft.com/office/powerpoint/2010/main" val="33863850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4A5013-1BB0-4D60-850D-6B4951B517F1}"/>
              </a:ext>
            </a:extLst>
          </p:cNvPr>
          <p:cNvSpPr>
            <a:spLocks noGrp="1"/>
          </p:cNvSpPr>
          <p:nvPr>
            <p:ph type="dt" sz="half" idx="10"/>
          </p:nvPr>
        </p:nvSpPr>
        <p:spPr/>
        <p:txBody>
          <a:bodyPr/>
          <a:lstStyle>
            <a:lvl1pPr>
              <a:defRPr/>
            </a:lvl1pPr>
          </a:lstStyle>
          <a:p>
            <a:pPr>
              <a:defRPr/>
            </a:pPr>
            <a:fld id="{02FEF307-15B0-4C53-9821-C516315D753E}" type="datetimeFigureOut">
              <a:rPr lang="en-GB"/>
              <a:pPr>
                <a:defRPr/>
              </a:pPr>
              <a:t>15/09/2025</a:t>
            </a:fld>
            <a:endParaRPr lang="en-GB" dirty="0"/>
          </a:p>
        </p:txBody>
      </p:sp>
      <p:sp>
        <p:nvSpPr>
          <p:cNvPr id="5" name="Footer Placeholder 4">
            <a:extLst>
              <a:ext uri="{FF2B5EF4-FFF2-40B4-BE49-F238E27FC236}">
                <a16:creationId xmlns:a16="http://schemas.microsoft.com/office/drawing/2014/main" id="{8E83732A-621C-4429-A4E6-967A819724A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22CE4884-1596-47EF-A9AD-D66488319781}"/>
              </a:ext>
            </a:extLst>
          </p:cNvPr>
          <p:cNvSpPr>
            <a:spLocks noGrp="1"/>
          </p:cNvSpPr>
          <p:nvPr>
            <p:ph type="sldNum" sz="quarter" idx="12"/>
          </p:nvPr>
        </p:nvSpPr>
        <p:spPr/>
        <p:txBody>
          <a:bodyPr/>
          <a:lstStyle>
            <a:lvl1pPr>
              <a:defRPr/>
            </a:lvl1pPr>
          </a:lstStyle>
          <a:p>
            <a:pPr>
              <a:defRPr/>
            </a:pPr>
            <a:fld id="{241B7D4A-CD32-4884-84CA-41CA7A2D7D68}" type="slidenum">
              <a:rPr lang="en-GB" altLang="en-US"/>
              <a:pPr>
                <a:defRPr/>
              </a:pPr>
              <a:t>‹#›</a:t>
            </a:fld>
            <a:endParaRPr lang="en-GB" altLang="en-US" dirty="0"/>
          </a:p>
        </p:txBody>
      </p:sp>
    </p:spTree>
    <p:extLst>
      <p:ext uri="{BB962C8B-B14F-4D97-AF65-F5344CB8AC3E}">
        <p14:creationId xmlns:p14="http://schemas.microsoft.com/office/powerpoint/2010/main" val="11156699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442987-88EF-4E18-8F11-E02A718AB8BE}"/>
              </a:ext>
            </a:extLst>
          </p:cNvPr>
          <p:cNvSpPr>
            <a:spLocks noGrp="1"/>
          </p:cNvSpPr>
          <p:nvPr>
            <p:ph type="dt" sz="half" idx="10"/>
          </p:nvPr>
        </p:nvSpPr>
        <p:spPr/>
        <p:txBody>
          <a:bodyPr/>
          <a:lstStyle>
            <a:lvl1pPr>
              <a:defRPr/>
            </a:lvl1pPr>
          </a:lstStyle>
          <a:p>
            <a:pPr>
              <a:defRPr/>
            </a:pPr>
            <a:fld id="{9F9165E9-E462-44CA-9A90-5D6A90006D78}" type="datetimeFigureOut">
              <a:rPr lang="en-GB"/>
              <a:pPr>
                <a:defRPr/>
              </a:pPr>
              <a:t>15/09/2025</a:t>
            </a:fld>
            <a:endParaRPr lang="en-GB" dirty="0"/>
          </a:p>
        </p:txBody>
      </p:sp>
      <p:sp>
        <p:nvSpPr>
          <p:cNvPr id="5" name="Footer Placeholder 4">
            <a:extLst>
              <a:ext uri="{FF2B5EF4-FFF2-40B4-BE49-F238E27FC236}">
                <a16:creationId xmlns:a16="http://schemas.microsoft.com/office/drawing/2014/main" id="{C3CBA645-D15B-41F2-ABF0-E8D34C6080F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DFB4DFB-FF17-4A40-A616-3E66DF1C06C2}"/>
              </a:ext>
            </a:extLst>
          </p:cNvPr>
          <p:cNvSpPr>
            <a:spLocks noGrp="1"/>
          </p:cNvSpPr>
          <p:nvPr>
            <p:ph type="sldNum" sz="quarter" idx="12"/>
          </p:nvPr>
        </p:nvSpPr>
        <p:spPr/>
        <p:txBody>
          <a:bodyPr/>
          <a:lstStyle>
            <a:lvl1pPr>
              <a:defRPr/>
            </a:lvl1pPr>
          </a:lstStyle>
          <a:p>
            <a:pPr>
              <a:defRPr/>
            </a:pPr>
            <a:fld id="{1B1D7CE8-5047-474F-8559-BA26445EF5A4}" type="slidenum">
              <a:rPr lang="en-GB" altLang="en-US"/>
              <a:pPr>
                <a:defRPr/>
              </a:pPr>
              <a:t>‹#›</a:t>
            </a:fld>
            <a:endParaRPr lang="en-GB" altLang="en-US" dirty="0"/>
          </a:p>
        </p:txBody>
      </p:sp>
    </p:spTree>
    <p:extLst>
      <p:ext uri="{BB962C8B-B14F-4D97-AF65-F5344CB8AC3E}">
        <p14:creationId xmlns:p14="http://schemas.microsoft.com/office/powerpoint/2010/main" val="28087297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84CA9A1E-3469-40FE-8ACE-796F7E365D3A}"/>
              </a:ext>
            </a:extLst>
          </p:cNvPr>
          <p:cNvSpPr>
            <a:spLocks noGrp="1"/>
          </p:cNvSpPr>
          <p:nvPr>
            <p:ph type="dt" sz="half" idx="10"/>
          </p:nvPr>
        </p:nvSpPr>
        <p:spPr/>
        <p:txBody>
          <a:bodyPr/>
          <a:lstStyle>
            <a:lvl1pPr>
              <a:defRPr/>
            </a:lvl1pPr>
          </a:lstStyle>
          <a:p>
            <a:pPr>
              <a:defRPr/>
            </a:pPr>
            <a:fld id="{2B655F2D-5D71-45C7-B386-CA4477C3706C}" type="datetimeFigureOut">
              <a:rPr lang="en-GB"/>
              <a:pPr>
                <a:defRPr/>
              </a:pPr>
              <a:t>15/09/2025</a:t>
            </a:fld>
            <a:endParaRPr lang="en-GB" dirty="0"/>
          </a:p>
        </p:txBody>
      </p:sp>
      <p:sp>
        <p:nvSpPr>
          <p:cNvPr id="6" name="Footer Placeholder 4">
            <a:extLst>
              <a:ext uri="{FF2B5EF4-FFF2-40B4-BE49-F238E27FC236}">
                <a16:creationId xmlns:a16="http://schemas.microsoft.com/office/drawing/2014/main" id="{DEC835FA-9979-47AA-9D43-9642FAF8311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9E81AC34-98E0-4FD0-9A3E-863D0041D0EB}"/>
              </a:ext>
            </a:extLst>
          </p:cNvPr>
          <p:cNvSpPr>
            <a:spLocks noGrp="1"/>
          </p:cNvSpPr>
          <p:nvPr>
            <p:ph type="sldNum" sz="quarter" idx="12"/>
          </p:nvPr>
        </p:nvSpPr>
        <p:spPr/>
        <p:txBody>
          <a:bodyPr/>
          <a:lstStyle>
            <a:lvl1pPr>
              <a:defRPr/>
            </a:lvl1pPr>
          </a:lstStyle>
          <a:p>
            <a:pPr>
              <a:defRPr/>
            </a:pPr>
            <a:fld id="{2D1745AB-4621-47AD-AF22-4AAFF747B0BC}" type="slidenum">
              <a:rPr lang="en-GB" altLang="en-US"/>
              <a:pPr>
                <a:defRPr/>
              </a:pPr>
              <a:t>‹#›</a:t>
            </a:fld>
            <a:endParaRPr lang="en-GB" altLang="en-US" dirty="0"/>
          </a:p>
        </p:txBody>
      </p:sp>
    </p:spTree>
    <p:extLst>
      <p:ext uri="{BB962C8B-B14F-4D97-AF65-F5344CB8AC3E}">
        <p14:creationId xmlns:p14="http://schemas.microsoft.com/office/powerpoint/2010/main" val="384304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F9CB9E05-1937-421A-97DF-7E6001CA1C82}"/>
              </a:ext>
            </a:extLst>
          </p:cNvPr>
          <p:cNvSpPr>
            <a:spLocks noGrp="1"/>
          </p:cNvSpPr>
          <p:nvPr>
            <p:ph type="dt" sz="half" idx="10"/>
          </p:nvPr>
        </p:nvSpPr>
        <p:spPr/>
        <p:txBody>
          <a:bodyPr/>
          <a:lstStyle>
            <a:lvl1pPr>
              <a:defRPr/>
            </a:lvl1pPr>
          </a:lstStyle>
          <a:p>
            <a:pPr>
              <a:defRPr/>
            </a:pPr>
            <a:fld id="{E17D6E63-8EE9-46D6-9927-B3FFA3F5F0A2}" type="datetimeFigureOut">
              <a:rPr lang="en-GB"/>
              <a:pPr>
                <a:defRPr/>
              </a:pPr>
              <a:t>15/09/2025</a:t>
            </a:fld>
            <a:endParaRPr lang="en-GB" dirty="0"/>
          </a:p>
        </p:txBody>
      </p:sp>
      <p:sp>
        <p:nvSpPr>
          <p:cNvPr id="8" name="Footer Placeholder 4">
            <a:extLst>
              <a:ext uri="{FF2B5EF4-FFF2-40B4-BE49-F238E27FC236}">
                <a16:creationId xmlns:a16="http://schemas.microsoft.com/office/drawing/2014/main" id="{E5303204-BC3B-4839-B37D-0EC7374EB74D}"/>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6838456B-0532-46D3-9776-80E8F7D47FA6}"/>
              </a:ext>
            </a:extLst>
          </p:cNvPr>
          <p:cNvSpPr>
            <a:spLocks noGrp="1"/>
          </p:cNvSpPr>
          <p:nvPr>
            <p:ph type="sldNum" sz="quarter" idx="12"/>
          </p:nvPr>
        </p:nvSpPr>
        <p:spPr/>
        <p:txBody>
          <a:bodyPr/>
          <a:lstStyle>
            <a:lvl1pPr>
              <a:defRPr/>
            </a:lvl1pPr>
          </a:lstStyle>
          <a:p>
            <a:pPr>
              <a:defRPr/>
            </a:pPr>
            <a:fld id="{61783730-22D0-432B-9A5D-F9995FBB3A19}" type="slidenum">
              <a:rPr lang="en-GB" altLang="en-US"/>
              <a:pPr>
                <a:defRPr/>
              </a:pPr>
              <a:t>‹#›</a:t>
            </a:fld>
            <a:endParaRPr lang="en-GB" altLang="en-US" dirty="0"/>
          </a:p>
        </p:txBody>
      </p:sp>
    </p:spTree>
    <p:extLst>
      <p:ext uri="{BB962C8B-B14F-4D97-AF65-F5344CB8AC3E}">
        <p14:creationId xmlns:p14="http://schemas.microsoft.com/office/powerpoint/2010/main" val="33713572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E75A2A01-8280-4D3F-9319-A1AB750350CD}"/>
              </a:ext>
            </a:extLst>
          </p:cNvPr>
          <p:cNvSpPr>
            <a:spLocks noGrp="1"/>
          </p:cNvSpPr>
          <p:nvPr>
            <p:ph type="dt" sz="half" idx="10"/>
          </p:nvPr>
        </p:nvSpPr>
        <p:spPr/>
        <p:txBody>
          <a:bodyPr/>
          <a:lstStyle>
            <a:lvl1pPr>
              <a:defRPr/>
            </a:lvl1pPr>
          </a:lstStyle>
          <a:p>
            <a:pPr>
              <a:defRPr/>
            </a:pPr>
            <a:fld id="{08782D8C-D1ED-4005-9E42-9505CC26A2E9}" type="datetimeFigureOut">
              <a:rPr lang="en-GB"/>
              <a:pPr>
                <a:defRPr/>
              </a:pPr>
              <a:t>15/09/2025</a:t>
            </a:fld>
            <a:endParaRPr lang="en-GB" dirty="0"/>
          </a:p>
        </p:txBody>
      </p:sp>
      <p:sp>
        <p:nvSpPr>
          <p:cNvPr id="4" name="Footer Placeholder 4">
            <a:extLst>
              <a:ext uri="{FF2B5EF4-FFF2-40B4-BE49-F238E27FC236}">
                <a16:creationId xmlns:a16="http://schemas.microsoft.com/office/drawing/2014/main" id="{D93ACF52-5ED0-4C1D-BFED-B676309891C5}"/>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984AC6EF-9F1A-499C-9748-5B17AE37BBB4}"/>
              </a:ext>
            </a:extLst>
          </p:cNvPr>
          <p:cNvSpPr>
            <a:spLocks noGrp="1"/>
          </p:cNvSpPr>
          <p:nvPr>
            <p:ph type="sldNum" sz="quarter" idx="12"/>
          </p:nvPr>
        </p:nvSpPr>
        <p:spPr/>
        <p:txBody>
          <a:bodyPr/>
          <a:lstStyle>
            <a:lvl1pPr>
              <a:defRPr/>
            </a:lvl1pPr>
          </a:lstStyle>
          <a:p>
            <a:pPr>
              <a:defRPr/>
            </a:pPr>
            <a:fld id="{7618DF64-5387-4F0A-BD02-D3BC127E7EAA}" type="slidenum">
              <a:rPr lang="en-GB" altLang="en-US"/>
              <a:pPr>
                <a:defRPr/>
              </a:pPr>
              <a:t>‹#›</a:t>
            </a:fld>
            <a:endParaRPr lang="en-GB" altLang="en-US" dirty="0"/>
          </a:p>
        </p:txBody>
      </p:sp>
    </p:spTree>
    <p:extLst>
      <p:ext uri="{BB962C8B-B14F-4D97-AF65-F5344CB8AC3E}">
        <p14:creationId xmlns:p14="http://schemas.microsoft.com/office/powerpoint/2010/main" val="17732335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F4C13A4-1183-4B44-8299-B0AE174D390B}"/>
              </a:ext>
            </a:extLst>
          </p:cNvPr>
          <p:cNvSpPr>
            <a:spLocks noGrp="1"/>
          </p:cNvSpPr>
          <p:nvPr>
            <p:ph type="dt" sz="half" idx="10"/>
          </p:nvPr>
        </p:nvSpPr>
        <p:spPr/>
        <p:txBody>
          <a:bodyPr/>
          <a:lstStyle>
            <a:lvl1pPr>
              <a:defRPr/>
            </a:lvl1pPr>
          </a:lstStyle>
          <a:p>
            <a:pPr>
              <a:defRPr/>
            </a:pPr>
            <a:fld id="{08724977-1BB2-4255-A340-1AE1BBE04D31}" type="datetimeFigureOut">
              <a:rPr lang="en-GB"/>
              <a:pPr>
                <a:defRPr/>
              </a:pPr>
              <a:t>15/09/2025</a:t>
            </a:fld>
            <a:endParaRPr lang="en-GB" dirty="0"/>
          </a:p>
        </p:txBody>
      </p:sp>
      <p:sp>
        <p:nvSpPr>
          <p:cNvPr id="3" name="Footer Placeholder 4">
            <a:extLst>
              <a:ext uri="{FF2B5EF4-FFF2-40B4-BE49-F238E27FC236}">
                <a16:creationId xmlns:a16="http://schemas.microsoft.com/office/drawing/2014/main" id="{F455F484-5996-474B-8457-CD8CED730273}"/>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09EB962E-4A93-4FB4-95A4-1AB3F4FEA008}"/>
              </a:ext>
            </a:extLst>
          </p:cNvPr>
          <p:cNvSpPr>
            <a:spLocks noGrp="1"/>
          </p:cNvSpPr>
          <p:nvPr>
            <p:ph type="sldNum" sz="quarter" idx="12"/>
          </p:nvPr>
        </p:nvSpPr>
        <p:spPr/>
        <p:txBody>
          <a:bodyPr/>
          <a:lstStyle>
            <a:lvl1pPr>
              <a:defRPr/>
            </a:lvl1pPr>
          </a:lstStyle>
          <a:p>
            <a:pPr>
              <a:defRPr/>
            </a:pPr>
            <a:fld id="{C6D9DC07-6255-4491-80CD-F09169EBFD0B}" type="slidenum">
              <a:rPr lang="en-GB" altLang="en-US"/>
              <a:pPr>
                <a:defRPr/>
              </a:pPr>
              <a:t>‹#›</a:t>
            </a:fld>
            <a:endParaRPr lang="en-GB" altLang="en-US" dirty="0"/>
          </a:p>
        </p:txBody>
      </p:sp>
    </p:spTree>
    <p:extLst>
      <p:ext uri="{BB962C8B-B14F-4D97-AF65-F5344CB8AC3E}">
        <p14:creationId xmlns:p14="http://schemas.microsoft.com/office/powerpoint/2010/main" val="34167952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1C2BE825-BD0E-4952-85A7-E4769D50E8DE}"/>
              </a:ext>
            </a:extLst>
          </p:cNvPr>
          <p:cNvSpPr>
            <a:spLocks noGrp="1"/>
          </p:cNvSpPr>
          <p:nvPr>
            <p:ph type="dt" sz="half" idx="10"/>
          </p:nvPr>
        </p:nvSpPr>
        <p:spPr/>
        <p:txBody>
          <a:bodyPr/>
          <a:lstStyle>
            <a:lvl1pPr>
              <a:defRPr/>
            </a:lvl1pPr>
          </a:lstStyle>
          <a:p>
            <a:pPr>
              <a:defRPr/>
            </a:pPr>
            <a:fld id="{E5CA5ACC-397D-4EDD-B57C-FC67E439F286}" type="datetimeFigureOut">
              <a:rPr lang="en-GB"/>
              <a:pPr>
                <a:defRPr/>
              </a:pPr>
              <a:t>15/09/2025</a:t>
            </a:fld>
            <a:endParaRPr lang="en-GB" dirty="0"/>
          </a:p>
        </p:txBody>
      </p:sp>
      <p:sp>
        <p:nvSpPr>
          <p:cNvPr id="6" name="Footer Placeholder 4">
            <a:extLst>
              <a:ext uri="{FF2B5EF4-FFF2-40B4-BE49-F238E27FC236}">
                <a16:creationId xmlns:a16="http://schemas.microsoft.com/office/drawing/2014/main" id="{5494B6F5-7E58-4A02-BBB1-DA74591B66D6}"/>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DE29837-3C9D-4AAE-8344-0F1768ED2813}"/>
              </a:ext>
            </a:extLst>
          </p:cNvPr>
          <p:cNvSpPr>
            <a:spLocks noGrp="1"/>
          </p:cNvSpPr>
          <p:nvPr>
            <p:ph type="sldNum" sz="quarter" idx="12"/>
          </p:nvPr>
        </p:nvSpPr>
        <p:spPr/>
        <p:txBody>
          <a:bodyPr/>
          <a:lstStyle>
            <a:lvl1pPr>
              <a:defRPr/>
            </a:lvl1pPr>
          </a:lstStyle>
          <a:p>
            <a:pPr>
              <a:defRPr/>
            </a:pPr>
            <a:fld id="{7FE4ED8C-FD90-4967-B715-F7716275C668}" type="slidenum">
              <a:rPr lang="en-GB" altLang="en-US"/>
              <a:pPr>
                <a:defRPr/>
              </a:pPr>
              <a:t>‹#›</a:t>
            </a:fld>
            <a:endParaRPr lang="en-GB" altLang="en-US" dirty="0"/>
          </a:p>
        </p:txBody>
      </p:sp>
    </p:spTree>
    <p:extLst>
      <p:ext uri="{BB962C8B-B14F-4D97-AF65-F5344CB8AC3E}">
        <p14:creationId xmlns:p14="http://schemas.microsoft.com/office/powerpoint/2010/main" val="36834069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1E421C69-8363-43F2-AD27-39FCBA990D14}"/>
              </a:ext>
            </a:extLst>
          </p:cNvPr>
          <p:cNvSpPr>
            <a:spLocks noGrp="1"/>
          </p:cNvSpPr>
          <p:nvPr>
            <p:ph type="dt" sz="half" idx="10"/>
          </p:nvPr>
        </p:nvSpPr>
        <p:spPr/>
        <p:txBody>
          <a:bodyPr/>
          <a:lstStyle>
            <a:lvl1pPr>
              <a:defRPr/>
            </a:lvl1pPr>
          </a:lstStyle>
          <a:p>
            <a:pPr>
              <a:defRPr/>
            </a:pPr>
            <a:fld id="{72C29400-1835-435F-BE7C-F5556EF6FF9B}" type="datetimeFigureOut">
              <a:rPr lang="en-GB"/>
              <a:pPr>
                <a:defRPr/>
              </a:pPr>
              <a:t>15/09/2025</a:t>
            </a:fld>
            <a:endParaRPr lang="en-GB" dirty="0"/>
          </a:p>
        </p:txBody>
      </p:sp>
      <p:sp>
        <p:nvSpPr>
          <p:cNvPr id="6" name="Footer Placeholder 4">
            <a:extLst>
              <a:ext uri="{FF2B5EF4-FFF2-40B4-BE49-F238E27FC236}">
                <a16:creationId xmlns:a16="http://schemas.microsoft.com/office/drawing/2014/main" id="{33447484-DF74-4656-80DE-E14E109B524E}"/>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10A8D44-CAA8-4923-A918-89614A0FC39D}"/>
              </a:ext>
            </a:extLst>
          </p:cNvPr>
          <p:cNvSpPr>
            <a:spLocks noGrp="1"/>
          </p:cNvSpPr>
          <p:nvPr>
            <p:ph type="sldNum" sz="quarter" idx="12"/>
          </p:nvPr>
        </p:nvSpPr>
        <p:spPr/>
        <p:txBody>
          <a:bodyPr/>
          <a:lstStyle>
            <a:lvl1pPr>
              <a:defRPr/>
            </a:lvl1pPr>
          </a:lstStyle>
          <a:p>
            <a:pPr>
              <a:defRPr/>
            </a:pPr>
            <a:fld id="{4A599EAA-44DB-45F9-A850-67725A595991}" type="slidenum">
              <a:rPr lang="en-GB" altLang="en-US"/>
              <a:pPr>
                <a:defRPr/>
              </a:pPr>
              <a:t>‹#›</a:t>
            </a:fld>
            <a:endParaRPr lang="en-GB" altLang="en-US" dirty="0"/>
          </a:p>
        </p:txBody>
      </p:sp>
    </p:spTree>
    <p:extLst>
      <p:ext uri="{BB962C8B-B14F-4D97-AF65-F5344CB8AC3E}">
        <p14:creationId xmlns:p14="http://schemas.microsoft.com/office/powerpoint/2010/main" val="35657310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1A9382-E04D-429E-9CB5-7E088464656C}"/>
              </a:ext>
            </a:extLst>
          </p:cNvPr>
          <p:cNvSpPr>
            <a:spLocks noGrp="1"/>
          </p:cNvSpPr>
          <p:nvPr>
            <p:ph type="dt" sz="half" idx="10"/>
          </p:nvPr>
        </p:nvSpPr>
        <p:spPr/>
        <p:txBody>
          <a:bodyPr/>
          <a:lstStyle>
            <a:lvl1pPr>
              <a:defRPr/>
            </a:lvl1pPr>
          </a:lstStyle>
          <a:p>
            <a:pPr>
              <a:defRPr/>
            </a:pPr>
            <a:fld id="{9307A745-B343-4A65-BA97-6DD046A30227}" type="datetimeFigureOut">
              <a:rPr lang="en-GB"/>
              <a:pPr>
                <a:defRPr/>
              </a:pPr>
              <a:t>15/09/2025</a:t>
            </a:fld>
            <a:endParaRPr lang="en-GB" dirty="0"/>
          </a:p>
        </p:txBody>
      </p:sp>
      <p:sp>
        <p:nvSpPr>
          <p:cNvPr id="5" name="Footer Placeholder 4">
            <a:extLst>
              <a:ext uri="{FF2B5EF4-FFF2-40B4-BE49-F238E27FC236}">
                <a16:creationId xmlns:a16="http://schemas.microsoft.com/office/drawing/2014/main" id="{D0A62362-C144-44CF-9238-7CD85ABF696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8A9F4AD-B658-4B68-BA19-EF26FC9898A3}"/>
              </a:ext>
            </a:extLst>
          </p:cNvPr>
          <p:cNvSpPr>
            <a:spLocks noGrp="1"/>
          </p:cNvSpPr>
          <p:nvPr>
            <p:ph type="sldNum" sz="quarter" idx="12"/>
          </p:nvPr>
        </p:nvSpPr>
        <p:spPr/>
        <p:txBody>
          <a:bodyPr/>
          <a:lstStyle>
            <a:lvl1pPr>
              <a:defRPr/>
            </a:lvl1pPr>
          </a:lstStyle>
          <a:p>
            <a:pPr>
              <a:defRPr/>
            </a:pPr>
            <a:fld id="{979619E4-088D-44BE-946D-296D752ED0E2}" type="slidenum">
              <a:rPr lang="en-GB" altLang="en-US"/>
              <a:pPr>
                <a:defRPr/>
              </a:pPr>
              <a:t>‹#›</a:t>
            </a:fld>
            <a:endParaRPr lang="en-GB" altLang="en-US" dirty="0"/>
          </a:p>
        </p:txBody>
      </p:sp>
    </p:spTree>
    <p:extLst>
      <p:ext uri="{BB962C8B-B14F-4D97-AF65-F5344CB8AC3E}">
        <p14:creationId xmlns:p14="http://schemas.microsoft.com/office/powerpoint/2010/main" val="26974505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EEEEE8-FA23-48B3-B601-ADE2B011EA01}"/>
              </a:ext>
            </a:extLst>
          </p:cNvPr>
          <p:cNvSpPr>
            <a:spLocks noGrp="1"/>
          </p:cNvSpPr>
          <p:nvPr>
            <p:ph type="dt" sz="half" idx="10"/>
          </p:nvPr>
        </p:nvSpPr>
        <p:spPr/>
        <p:txBody>
          <a:bodyPr/>
          <a:lstStyle>
            <a:lvl1pPr>
              <a:defRPr/>
            </a:lvl1pPr>
          </a:lstStyle>
          <a:p>
            <a:pPr>
              <a:defRPr/>
            </a:pPr>
            <a:fld id="{A7E32FAC-2F49-407B-8C0D-B6CC3D29B8A9}" type="datetimeFigureOut">
              <a:rPr lang="en-GB"/>
              <a:pPr>
                <a:defRPr/>
              </a:pPr>
              <a:t>15/09/2025</a:t>
            </a:fld>
            <a:endParaRPr lang="en-GB" dirty="0"/>
          </a:p>
        </p:txBody>
      </p:sp>
      <p:sp>
        <p:nvSpPr>
          <p:cNvPr id="5" name="Footer Placeholder 4">
            <a:extLst>
              <a:ext uri="{FF2B5EF4-FFF2-40B4-BE49-F238E27FC236}">
                <a16:creationId xmlns:a16="http://schemas.microsoft.com/office/drawing/2014/main" id="{F7FAA298-226B-48BE-8A75-A5F98794990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32C6F8EA-06D6-4102-A5C8-62278DA44306}"/>
              </a:ext>
            </a:extLst>
          </p:cNvPr>
          <p:cNvSpPr>
            <a:spLocks noGrp="1"/>
          </p:cNvSpPr>
          <p:nvPr>
            <p:ph type="sldNum" sz="quarter" idx="12"/>
          </p:nvPr>
        </p:nvSpPr>
        <p:spPr/>
        <p:txBody>
          <a:bodyPr/>
          <a:lstStyle>
            <a:lvl1pPr>
              <a:defRPr/>
            </a:lvl1pPr>
          </a:lstStyle>
          <a:p>
            <a:pPr>
              <a:defRPr/>
            </a:pPr>
            <a:fld id="{BE6B4A25-035D-4560-B680-8DFF075067A7}" type="slidenum">
              <a:rPr lang="en-GB" altLang="en-US"/>
              <a:pPr>
                <a:defRPr/>
              </a:pPr>
              <a:t>‹#›</a:t>
            </a:fld>
            <a:endParaRPr lang="en-GB" altLang="en-US" dirty="0"/>
          </a:p>
        </p:txBody>
      </p:sp>
    </p:spTree>
    <p:extLst>
      <p:ext uri="{BB962C8B-B14F-4D97-AF65-F5344CB8AC3E}">
        <p14:creationId xmlns:p14="http://schemas.microsoft.com/office/powerpoint/2010/main" val="2517443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9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74" r:id="rId3"/>
    <p:sldLayoutId id="2147483662" r:id="rId4"/>
    <p:sldLayoutId id="2147483675" r:id="rId5"/>
    <p:sldLayoutId id="2147483676" r:id="rId6"/>
    <p:sldLayoutId id="2147483677" r:id="rId7"/>
    <p:sldLayoutId id="2147483678" r:id="rId8"/>
    <p:sldLayoutId id="2147483679" r:id="rId9"/>
    <p:sldLayoutId id="2147483680" r:id="rId10"/>
    <p:sldLayoutId id="2147483681" r:id="rId11"/>
    <p:sldLayoutId id="2147483666" r:id="rId12"/>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95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73" r:id="rId3"/>
    <p:sldLayoutId id="2147483669" r:id="rId4"/>
    <p:sldLayoutId id="2147483670" r:id="rId5"/>
    <p:sldLayoutId id="214748367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lumMod val="95000"/>
          </a:schemeClr>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7923B547-8B2C-42C4-9678-A6531FE713A0}"/>
              </a:ext>
            </a:extLst>
          </p:cNvPr>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65AC5CE5-5536-4622-B760-BAA7A4EBD4EC}"/>
              </a:ext>
            </a:extLst>
          </p:cNvPr>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3FD0FA33-DDE0-49DE-9712-E59DDE0251B2}"/>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1BE094B7-B345-440B-8A10-25429C199515}" type="datetimeFigureOut">
              <a:rPr lang="en-GB"/>
              <a:pPr>
                <a:defRPr/>
              </a:pPr>
              <a:t>15/09/2025</a:t>
            </a:fld>
            <a:endParaRPr lang="en-GB" dirty="0"/>
          </a:p>
        </p:txBody>
      </p:sp>
      <p:sp>
        <p:nvSpPr>
          <p:cNvPr id="5" name="Footer Placeholder 4">
            <a:extLst>
              <a:ext uri="{FF2B5EF4-FFF2-40B4-BE49-F238E27FC236}">
                <a16:creationId xmlns:a16="http://schemas.microsoft.com/office/drawing/2014/main" id="{7F6CCE6A-9729-4B0C-ABAD-AFE8424B5E15}"/>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12956B68-89E9-42B2-BAE3-9FBD3BC4DD1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6A9807A3-0B8A-4DBF-808D-1292969D3431}" type="slidenum">
              <a:rPr lang="en-GB" altLang="en-US"/>
              <a:pPr>
                <a:defRPr/>
              </a:pPr>
              <a:t>‹#›</a:t>
            </a:fld>
            <a:endParaRPr lang="en-GB" altLang="en-US" dirty="0"/>
          </a:p>
        </p:txBody>
      </p:sp>
    </p:spTree>
    <p:extLst>
      <p:ext uri="{BB962C8B-B14F-4D97-AF65-F5344CB8AC3E}">
        <p14:creationId xmlns:p14="http://schemas.microsoft.com/office/powerpoint/2010/main" val="1364776742"/>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9.xml"/><Relationship Id="rId7" Type="http://schemas.openxmlformats.org/officeDocument/2006/relationships/slide" Target="slide26.xml"/><Relationship Id="rId2" Type="http://schemas.openxmlformats.org/officeDocument/2006/relationships/slide" Target="slide7.xml"/><Relationship Id="rId1" Type="http://schemas.openxmlformats.org/officeDocument/2006/relationships/slideLayout" Target="../slideLayouts/slideLayout3.xml"/><Relationship Id="rId6" Type="http://schemas.openxmlformats.org/officeDocument/2006/relationships/slide" Target="slide3.xml"/><Relationship Id="rId5" Type="http://schemas.openxmlformats.org/officeDocument/2006/relationships/slide" Target="slide4.xml"/><Relationship Id="rId4" Type="http://schemas.openxmlformats.org/officeDocument/2006/relationships/slide" Target="slide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hyperlink" Target="https://www.compare-school-performance.service.gov.uk/find-a-school-in-england" TargetMode="Externa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 Id="rId4" Type="http://schemas.openxmlformats.org/officeDocument/2006/relationships/image" Target="../media/image42.png"/></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 Id="rId5" Type="http://schemas.openxmlformats.org/officeDocument/2006/relationships/image" Target="../media/image45.png"/><Relationship Id="rId4" Type="http://schemas.openxmlformats.org/officeDocument/2006/relationships/image" Target="../media/image44.png"/></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 Id="rId4" Type="http://schemas.openxmlformats.org/officeDocument/2006/relationships/image" Target="../media/image46.png"/></Relationships>
</file>

<file path=ppt/slides/_rels/slide2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 Id="rId4"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0.png"/><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taff Share">
            <a:extLst>
              <a:ext uri="{FF2B5EF4-FFF2-40B4-BE49-F238E27FC236}">
                <a16:creationId xmlns:a16="http://schemas.microsoft.com/office/drawing/2014/main" id="{A5C9644C-103D-AC1F-B16A-BA0C6F3B9AE0}"/>
              </a:ext>
            </a:extLst>
          </p:cNvPr>
          <p:cNvSpPr>
            <a:spLocks noGrp="1"/>
          </p:cNvSpPr>
          <p:nvPr>
            <p:ph type="title"/>
          </p:nvPr>
        </p:nvSpPr>
        <p:spPr/>
        <p:txBody>
          <a:bodyPr>
            <a:normAutofit fontScale="90000"/>
          </a:bodyPr>
          <a:lstStyle/>
          <a:p>
            <a:r>
              <a:rPr lang="en-GB" noProof="0" dirty="0"/>
              <a:t>Staff Share</a:t>
            </a:r>
          </a:p>
        </p:txBody>
      </p:sp>
    </p:spTree>
    <p:extLst>
      <p:ext uri="{BB962C8B-B14F-4D97-AF65-F5344CB8AC3E}">
        <p14:creationId xmlns:p14="http://schemas.microsoft.com/office/powerpoint/2010/main" val="997014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Title">
            <a:extLst>
              <a:ext uri="{FF2B5EF4-FFF2-40B4-BE49-F238E27FC236}">
                <a16:creationId xmlns:a16="http://schemas.microsoft.com/office/drawing/2014/main" id="{FBCBB8BB-E7F6-7263-CBF7-643943652B5B}"/>
              </a:ext>
            </a:extLst>
          </p:cNvPr>
          <p:cNvSpPr>
            <a:spLocks noGrp="1"/>
          </p:cNvSpPr>
          <p:nvPr>
            <p:ph type="title"/>
          </p:nvPr>
        </p:nvSpPr>
        <p:spPr>
          <a:xfrm>
            <a:off x="324000" y="334669"/>
            <a:ext cx="8496000" cy="648000"/>
          </a:xfrm>
          <a:prstGeom prst="rect">
            <a:avLst/>
          </a:prstGeom>
        </p:spPr>
        <p:txBody>
          <a:bodyPr lIns="216000" tIns="180000" rIns="216000" bIns="180000"/>
          <a:lstStyle/>
          <a:p>
            <a:r>
              <a:rPr lang="en-GB" noProof="0" dirty="0"/>
              <a:t>Contents</a:t>
            </a:r>
          </a:p>
        </p:txBody>
      </p:sp>
      <p:grpSp>
        <p:nvGrpSpPr>
          <p:cNvPr id="26" name="Contents 5">
            <a:extLst>
              <a:ext uri="{FF2B5EF4-FFF2-40B4-BE49-F238E27FC236}">
                <a16:creationId xmlns:a16="http://schemas.microsoft.com/office/drawing/2014/main" id="{E4B93AB6-1368-0ED5-BCC5-0EE0B089E82F}"/>
              </a:ext>
            </a:extLst>
          </p:cNvPr>
          <p:cNvGrpSpPr/>
          <p:nvPr/>
        </p:nvGrpSpPr>
        <p:grpSpPr>
          <a:xfrm>
            <a:off x="323994" y="2993367"/>
            <a:ext cx="3395750" cy="432000"/>
            <a:chOff x="324001" y="2860969"/>
            <a:chExt cx="3395750" cy="432000"/>
          </a:xfrm>
        </p:grpSpPr>
        <p:sp>
          <p:nvSpPr>
            <p:cNvPr id="18" name="Contents 5">
              <a:hlinkClick r:id="rId2" action="ppaction://hlinksldjump"/>
              <a:extLst>
                <a:ext uri="{FF2B5EF4-FFF2-40B4-BE49-F238E27FC236}">
                  <a16:creationId xmlns:a16="http://schemas.microsoft.com/office/drawing/2014/main" id="{DE1DBD26-0A13-BA26-AA3D-450840E28D50}"/>
                </a:ext>
              </a:extLst>
            </p:cNvPr>
            <p:cNvSpPr/>
            <p:nvPr/>
          </p:nvSpPr>
          <p:spPr>
            <a:xfrm rot="16200000" flipV="1">
              <a:off x="1913877" y="1487094"/>
              <a:ext cx="432000" cy="3179749"/>
            </a:xfrm>
            <a:prstGeom prst="round2SameRect">
              <a:avLst>
                <a:gd name="adj1" fmla="val 11982"/>
                <a:gd name="adj2"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8000" tIns="108000" rIns="0" bIns="108000" rtlCol="0" anchor="ctr"/>
            <a:lstStyle/>
            <a:p>
              <a:r>
                <a:rPr lang="en-US" sz="1600" b="1" noProof="0" dirty="0">
                  <a:solidFill>
                    <a:schemeClr val="bg1"/>
                  </a:solidFill>
                </a:rPr>
                <a:t>What happens with the results?</a:t>
              </a:r>
            </a:p>
          </p:txBody>
        </p:sp>
        <p:sp>
          <p:nvSpPr>
            <p:cNvPr id="17" name="Purple Tab">
              <a:hlinkClick r:id="rId2" action="ppaction://hlinksldjump"/>
              <a:extLst>
                <a:ext uri="{FF2B5EF4-FFF2-40B4-BE49-F238E27FC236}">
                  <a16:creationId xmlns:a16="http://schemas.microsoft.com/office/drawing/2014/main" id="{364FA19E-2E91-783A-8194-30C61334F843}"/>
                </a:ext>
              </a:extLst>
            </p:cNvPr>
            <p:cNvSpPr/>
            <p:nvPr/>
          </p:nvSpPr>
          <p:spPr>
            <a:xfrm rot="16200000">
              <a:off x="216001" y="2968969"/>
              <a:ext cx="432000" cy="216000"/>
            </a:xfrm>
            <a:prstGeom prst="round2SameRect">
              <a:avLst>
                <a:gd name="adj1" fmla="val 1866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grpSp>
        <p:nvGrpSpPr>
          <p:cNvPr id="25" name="Contents 4">
            <a:extLst>
              <a:ext uri="{FF2B5EF4-FFF2-40B4-BE49-F238E27FC236}">
                <a16:creationId xmlns:a16="http://schemas.microsoft.com/office/drawing/2014/main" id="{E9E7D3B1-74C3-7B72-FECC-172C5E143334}"/>
              </a:ext>
            </a:extLst>
          </p:cNvPr>
          <p:cNvGrpSpPr/>
          <p:nvPr/>
        </p:nvGrpSpPr>
        <p:grpSpPr>
          <a:xfrm>
            <a:off x="323994" y="2487582"/>
            <a:ext cx="3475649" cy="432000"/>
            <a:chOff x="324001" y="2385838"/>
            <a:chExt cx="3475649" cy="432000"/>
          </a:xfrm>
        </p:grpSpPr>
        <p:sp>
          <p:nvSpPr>
            <p:cNvPr id="16" name="Contents 4">
              <a:hlinkClick r:id="rId3" action="ppaction://hlinksldjump"/>
              <a:extLst>
                <a:ext uri="{FF2B5EF4-FFF2-40B4-BE49-F238E27FC236}">
                  <a16:creationId xmlns:a16="http://schemas.microsoft.com/office/drawing/2014/main" id="{5579AEE5-74E5-7273-6F74-2051707F5F7F}"/>
                </a:ext>
              </a:extLst>
            </p:cNvPr>
            <p:cNvSpPr/>
            <p:nvPr/>
          </p:nvSpPr>
          <p:spPr>
            <a:xfrm rot="16200000" flipV="1">
              <a:off x="1953826" y="972014"/>
              <a:ext cx="432000" cy="3259648"/>
            </a:xfrm>
            <a:prstGeom prst="round2SameRect">
              <a:avLst>
                <a:gd name="adj1" fmla="val 11982"/>
                <a:gd name="adj2"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8000" tIns="108000" rIns="0" bIns="108000" rtlCol="0" anchor="ctr"/>
            <a:lstStyle/>
            <a:p>
              <a:r>
                <a:rPr lang="en-US" sz="1600" b="1" noProof="0" dirty="0">
                  <a:solidFill>
                    <a:schemeClr val="bg1"/>
                  </a:solidFill>
                </a:rPr>
                <a:t>How are the tests administered?</a:t>
              </a:r>
            </a:p>
          </p:txBody>
        </p:sp>
        <p:sp>
          <p:nvSpPr>
            <p:cNvPr id="14" name="Violet Tab">
              <a:hlinkClick r:id="rId3" action="ppaction://hlinksldjump"/>
              <a:extLst>
                <a:ext uri="{FF2B5EF4-FFF2-40B4-BE49-F238E27FC236}">
                  <a16:creationId xmlns:a16="http://schemas.microsoft.com/office/drawing/2014/main" id="{AEB40A03-108C-1AB6-5C08-207F8BB931F9}"/>
                </a:ext>
              </a:extLst>
            </p:cNvPr>
            <p:cNvSpPr/>
            <p:nvPr/>
          </p:nvSpPr>
          <p:spPr>
            <a:xfrm rot="16200000">
              <a:off x="216001" y="2493838"/>
              <a:ext cx="432000" cy="216000"/>
            </a:xfrm>
            <a:prstGeom prst="round2SameRect">
              <a:avLst>
                <a:gd name="adj1" fmla="val 18665"/>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grpSp>
        <p:nvGrpSpPr>
          <p:cNvPr id="24" name="Contents 3">
            <a:extLst>
              <a:ext uri="{FF2B5EF4-FFF2-40B4-BE49-F238E27FC236}">
                <a16:creationId xmlns:a16="http://schemas.microsoft.com/office/drawing/2014/main" id="{62F31B70-2FCF-2297-9901-63C978CF0F0B}"/>
              </a:ext>
            </a:extLst>
          </p:cNvPr>
          <p:cNvGrpSpPr/>
          <p:nvPr/>
        </p:nvGrpSpPr>
        <p:grpSpPr>
          <a:xfrm>
            <a:off x="323994" y="1980799"/>
            <a:ext cx="3475649" cy="432000"/>
            <a:chOff x="324001" y="1916557"/>
            <a:chExt cx="3475649" cy="432000"/>
          </a:xfrm>
        </p:grpSpPr>
        <p:sp>
          <p:nvSpPr>
            <p:cNvPr id="13" name="Contents 3">
              <a:hlinkClick r:id="rId4" action="ppaction://hlinksldjump"/>
              <a:extLst>
                <a:ext uri="{FF2B5EF4-FFF2-40B4-BE49-F238E27FC236}">
                  <a16:creationId xmlns:a16="http://schemas.microsoft.com/office/drawing/2014/main" id="{F22190BB-21A9-4583-FD32-D04AF876F973}"/>
                </a:ext>
              </a:extLst>
            </p:cNvPr>
            <p:cNvSpPr/>
            <p:nvPr/>
          </p:nvSpPr>
          <p:spPr>
            <a:xfrm rot="16200000" flipV="1">
              <a:off x="1953826" y="502733"/>
              <a:ext cx="432000" cy="3259648"/>
            </a:xfrm>
            <a:prstGeom prst="round2SameRect">
              <a:avLst>
                <a:gd name="adj1" fmla="val 11982"/>
                <a:gd name="adj2"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8000" tIns="108000" rIns="0" bIns="108000" rtlCol="0" anchor="ctr"/>
            <a:lstStyle/>
            <a:p>
              <a:r>
                <a:rPr lang="en-US" sz="1600" b="1" noProof="0" dirty="0">
                  <a:solidFill>
                    <a:schemeClr val="bg1"/>
                  </a:solidFill>
                </a:rPr>
                <a:t>What are the children tested on?</a:t>
              </a:r>
            </a:p>
          </p:txBody>
        </p:sp>
        <p:sp>
          <p:nvSpPr>
            <p:cNvPr id="12" name="Blue Tab">
              <a:hlinkClick r:id="rId4" action="ppaction://hlinksldjump"/>
              <a:extLst>
                <a:ext uri="{FF2B5EF4-FFF2-40B4-BE49-F238E27FC236}">
                  <a16:creationId xmlns:a16="http://schemas.microsoft.com/office/drawing/2014/main" id="{043093F0-1841-BE41-83FA-22C8368202B0}"/>
                </a:ext>
              </a:extLst>
            </p:cNvPr>
            <p:cNvSpPr/>
            <p:nvPr/>
          </p:nvSpPr>
          <p:spPr>
            <a:xfrm rot="16200000">
              <a:off x="216001" y="2024557"/>
              <a:ext cx="432000" cy="216000"/>
            </a:xfrm>
            <a:prstGeom prst="round2SameRect">
              <a:avLst>
                <a:gd name="adj1" fmla="val 18665"/>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grpSp>
        <p:nvGrpSpPr>
          <p:cNvPr id="23" name="Contents 2">
            <a:extLst>
              <a:ext uri="{FF2B5EF4-FFF2-40B4-BE49-F238E27FC236}">
                <a16:creationId xmlns:a16="http://schemas.microsoft.com/office/drawing/2014/main" id="{F78A9547-0A04-86CE-9DF8-275C56A9F01C}"/>
              </a:ext>
            </a:extLst>
          </p:cNvPr>
          <p:cNvGrpSpPr/>
          <p:nvPr/>
        </p:nvGrpSpPr>
        <p:grpSpPr>
          <a:xfrm>
            <a:off x="323994" y="1474015"/>
            <a:ext cx="2587882" cy="432000"/>
            <a:chOff x="324001" y="1442362"/>
            <a:chExt cx="2587882" cy="432000"/>
          </a:xfrm>
        </p:grpSpPr>
        <p:sp>
          <p:nvSpPr>
            <p:cNvPr id="11" name="Contents 2">
              <a:hlinkClick r:id="rId5" action="ppaction://hlinksldjump"/>
              <a:extLst>
                <a:ext uri="{FF2B5EF4-FFF2-40B4-BE49-F238E27FC236}">
                  <a16:creationId xmlns:a16="http://schemas.microsoft.com/office/drawing/2014/main" id="{09EAEE62-CF52-331D-2B57-0F3C12AEFE10}"/>
                </a:ext>
              </a:extLst>
            </p:cNvPr>
            <p:cNvSpPr/>
            <p:nvPr/>
          </p:nvSpPr>
          <p:spPr>
            <a:xfrm rot="16200000" flipV="1">
              <a:off x="1509943" y="472421"/>
              <a:ext cx="432000" cy="2371881"/>
            </a:xfrm>
            <a:prstGeom prst="round2SameRect">
              <a:avLst>
                <a:gd name="adj1" fmla="val 11982"/>
                <a:gd name="adj2"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8000" tIns="108000" rIns="0" bIns="108000" rtlCol="0" anchor="ctr"/>
            <a:lstStyle/>
            <a:p>
              <a:r>
                <a:rPr lang="en-GB" sz="1600" b="1" noProof="0" dirty="0">
                  <a:solidFill>
                    <a:schemeClr val="bg1"/>
                  </a:solidFill>
                </a:rPr>
                <a:t>When do they happen?</a:t>
              </a:r>
            </a:p>
          </p:txBody>
        </p:sp>
        <p:sp>
          <p:nvSpPr>
            <p:cNvPr id="10" name="Navy Tab">
              <a:hlinkClick r:id="rId5" action="ppaction://hlinksldjump"/>
              <a:extLst>
                <a:ext uri="{FF2B5EF4-FFF2-40B4-BE49-F238E27FC236}">
                  <a16:creationId xmlns:a16="http://schemas.microsoft.com/office/drawing/2014/main" id="{90DDA59B-5026-6733-23DF-C84777CBED86}"/>
                </a:ext>
              </a:extLst>
            </p:cNvPr>
            <p:cNvSpPr/>
            <p:nvPr/>
          </p:nvSpPr>
          <p:spPr>
            <a:xfrm rot="16200000">
              <a:off x="216001" y="1550362"/>
              <a:ext cx="432000" cy="216000"/>
            </a:xfrm>
            <a:prstGeom prst="round2SameRect">
              <a:avLst>
                <a:gd name="adj1" fmla="val 18665"/>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solidFill>
                  <a:schemeClr val="accent6"/>
                </a:solidFill>
              </a:endParaRPr>
            </a:p>
          </p:txBody>
        </p:sp>
      </p:grpSp>
      <p:grpSp>
        <p:nvGrpSpPr>
          <p:cNvPr id="22" name="Contents 1">
            <a:extLst>
              <a:ext uri="{FF2B5EF4-FFF2-40B4-BE49-F238E27FC236}">
                <a16:creationId xmlns:a16="http://schemas.microsoft.com/office/drawing/2014/main" id="{2EE0981D-64D1-53A0-C0BF-60F8BD7DF210}"/>
              </a:ext>
            </a:extLst>
          </p:cNvPr>
          <p:cNvGrpSpPr/>
          <p:nvPr/>
        </p:nvGrpSpPr>
        <p:grpSpPr>
          <a:xfrm>
            <a:off x="324001" y="967231"/>
            <a:ext cx="4363409" cy="432000"/>
            <a:chOff x="324001" y="967231"/>
            <a:chExt cx="4363409" cy="432000"/>
          </a:xfrm>
        </p:grpSpPr>
        <p:sp>
          <p:nvSpPr>
            <p:cNvPr id="8" name="Contents 1">
              <a:hlinkClick r:id="rId6" action="ppaction://hlinksldjump"/>
              <a:extLst>
                <a:ext uri="{FF2B5EF4-FFF2-40B4-BE49-F238E27FC236}">
                  <a16:creationId xmlns:a16="http://schemas.microsoft.com/office/drawing/2014/main" id="{FE7103D1-764D-7285-6FF6-4FC8B991433B}"/>
                </a:ext>
              </a:extLst>
            </p:cNvPr>
            <p:cNvSpPr/>
            <p:nvPr/>
          </p:nvSpPr>
          <p:spPr>
            <a:xfrm rot="16200000" flipV="1">
              <a:off x="2397706" y="-890473"/>
              <a:ext cx="432000" cy="4147408"/>
            </a:xfrm>
            <a:prstGeom prst="round2SameRect">
              <a:avLst>
                <a:gd name="adj1" fmla="val 11982"/>
                <a:gd name="adj2"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8000" tIns="108000" rIns="0" bIns="108000" rtlCol="0" anchor="ctr"/>
            <a:lstStyle/>
            <a:p>
              <a:r>
                <a:rPr lang="en-US" sz="1600" b="1" noProof="0" dirty="0">
                  <a:solidFill>
                    <a:schemeClr val="bg1"/>
                  </a:solidFill>
                </a:rPr>
                <a:t>What are end of key stage 2 assessments?</a:t>
              </a:r>
            </a:p>
          </p:txBody>
        </p:sp>
        <p:sp>
          <p:nvSpPr>
            <p:cNvPr id="7" name="Orange Tab">
              <a:hlinkClick r:id="rId6" action="ppaction://hlinksldjump"/>
              <a:extLst>
                <a:ext uri="{FF2B5EF4-FFF2-40B4-BE49-F238E27FC236}">
                  <a16:creationId xmlns:a16="http://schemas.microsoft.com/office/drawing/2014/main" id="{46A5A0A2-7365-5837-AE25-CF5C1F893A8D}"/>
                </a:ext>
              </a:extLst>
            </p:cNvPr>
            <p:cNvSpPr/>
            <p:nvPr/>
          </p:nvSpPr>
          <p:spPr>
            <a:xfrm rot="16200000">
              <a:off x="216001" y="1075231"/>
              <a:ext cx="432000" cy="216000"/>
            </a:xfrm>
            <a:prstGeom prst="round2SameRect">
              <a:avLst>
                <a:gd name="adj1" fmla="val 18665"/>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solidFill>
                  <a:schemeClr val="bg1"/>
                </a:solidFill>
              </a:endParaRPr>
            </a:p>
          </p:txBody>
        </p:sp>
      </p:grpSp>
      <p:grpSp>
        <p:nvGrpSpPr>
          <p:cNvPr id="21" name="Contents 3">
            <a:extLst>
              <a:ext uri="{FF2B5EF4-FFF2-40B4-BE49-F238E27FC236}">
                <a16:creationId xmlns:a16="http://schemas.microsoft.com/office/drawing/2014/main" id="{EAD3AFC6-C9A4-27EA-28D2-0C7B652BD86E}"/>
              </a:ext>
            </a:extLst>
          </p:cNvPr>
          <p:cNvGrpSpPr/>
          <p:nvPr/>
        </p:nvGrpSpPr>
        <p:grpSpPr>
          <a:xfrm>
            <a:off x="323994" y="3500149"/>
            <a:ext cx="2800946" cy="432000"/>
            <a:chOff x="324001" y="1916557"/>
            <a:chExt cx="2800946" cy="432000"/>
          </a:xfrm>
        </p:grpSpPr>
        <p:sp>
          <p:nvSpPr>
            <p:cNvPr id="27" name="Contents 3">
              <a:hlinkClick r:id="rId7" action="ppaction://hlinksldjump"/>
              <a:extLst>
                <a:ext uri="{FF2B5EF4-FFF2-40B4-BE49-F238E27FC236}">
                  <a16:creationId xmlns:a16="http://schemas.microsoft.com/office/drawing/2014/main" id="{FB055C56-30C4-F861-0DFE-B9423DFE32F8}"/>
                </a:ext>
              </a:extLst>
            </p:cNvPr>
            <p:cNvSpPr/>
            <p:nvPr/>
          </p:nvSpPr>
          <p:spPr>
            <a:xfrm rot="16200000" flipV="1">
              <a:off x="1616475" y="840084"/>
              <a:ext cx="432000" cy="2584945"/>
            </a:xfrm>
            <a:prstGeom prst="round2SameRect">
              <a:avLst>
                <a:gd name="adj1" fmla="val 11982"/>
                <a:gd name="adj2" fmla="val 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18000" tIns="108000" rIns="0" bIns="108000" rtlCol="0" anchor="ctr"/>
            <a:lstStyle/>
            <a:p>
              <a:r>
                <a:rPr lang="en-US" sz="1600" b="1" noProof="0" dirty="0">
                  <a:solidFill>
                    <a:schemeClr val="bg1"/>
                  </a:solidFill>
                </a:rPr>
                <a:t>How can I help my child?</a:t>
              </a:r>
            </a:p>
          </p:txBody>
        </p:sp>
        <p:sp>
          <p:nvSpPr>
            <p:cNvPr id="28" name="Blue Tab">
              <a:hlinkClick r:id="rId7" action="ppaction://hlinksldjump"/>
              <a:extLst>
                <a:ext uri="{FF2B5EF4-FFF2-40B4-BE49-F238E27FC236}">
                  <a16:creationId xmlns:a16="http://schemas.microsoft.com/office/drawing/2014/main" id="{32957948-A41B-1339-85BC-9C5AB9A7B2CA}"/>
                </a:ext>
              </a:extLst>
            </p:cNvPr>
            <p:cNvSpPr/>
            <p:nvPr/>
          </p:nvSpPr>
          <p:spPr>
            <a:xfrm rot="16200000">
              <a:off x="216001" y="2024557"/>
              <a:ext cx="432000" cy="216000"/>
            </a:xfrm>
            <a:prstGeom prst="round2SameRect">
              <a:avLst>
                <a:gd name="adj1" fmla="val 18665"/>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grpSp>
    </p:spTree>
    <p:extLst>
      <p:ext uri="{BB962C8B-B14F-4D97-AF65-F5344CB8AC3E}">
        <p14:creationId xmlns:p14="http://schemas.microsoft.com/office/powerpoint/2010/main" val="1027603777"/>
      </p:ext>
    </p:extLst>
  </p:cSld>
  <p:clrMapOvr>
    <a:masterClrMapping/>
  </p:clrMapOvr>
  <p:transition spd="slow">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500"/>
                                        <p:tgtEl>
                                          <p:spTgt spid="22"/>
                                        </p:tgtEl>
                                      </p:cBhvr>
                                    </p:animEffect>
                                  </p:childTnLst>
                                </p:cTn>
                              </p:par>
                              <p:par>
                                <p:cTn id="12" presetID="10" presetClass="entr" presetSubtype="0" fill="hold"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500"/>
                                        <p:tgtEl>
                                          <p:spTgt spid="23"/>
                                        </p:tgtEl>
                                      </p:cBhvr>
                                    </p:animEffect>
                                  </p:childTnLst>
                                </p:cTn>
                              </p:par>
                              <p:par>
                                <p:cTn id="15" presetID="10" presetClass="entr" presetSubtype="0"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par>
                                <p:cTn id="24" presetID="10" presetClass="entr" presetSubtype="0"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a:extLst>
              <a:ext uri="{FF2B5EF4-FFF2-40B4-BE49-F238E27FC236}">
                <a16:creationId xmlns:a16="http://schemas.microsoft.com/office/drawing/2014/main" id="{29F57B20-CF11-2F4F-F401-F7622D49CC4B}"/>
              </a:ext>
            </a:extLst>
          </p:cNvPr>
          <p:cNvSpPr>
            <a:spLocks noGrp="1"/>
          </p:cNvSpPr>
          <p:nvPr>
            <p:ph type="title" idx="4294967295"/>
          </p:nvPr>
        </p:nvSpPr>
        <p:spPr>
          <a:xfrm>
            <a:off x="647999" y="334666"/>
            <a:ext cx="8172450" cy="647700"/>
          </a:xfrm>
          <a:prstGeom prst="rect">
            <a:avLst/>
          </a:prstGeom>
          <a:solidFill>
            <a:schemeClr val="bg2"/>
          </a:solidFill>
        </p:spPr>
        <p:txBody>
          <a:bodyPr lIns="144000" tIns="72000" rIns="144000" bIns="0" anchor="ctr"/>
          <a:lstStyle/>
          <a:p>
            <a:r>
              <a:rPr lang="en-US" sz="3400" spc="-150" dirty="0">
                <a:solidFill>
                  <a:schemeClr val="bg1"/>
                </a:solidFill>
                <a:latin typeface="Roboto" panose="02000000000000000000" pitchFamily="2" charset="0"/>
                <a:ea typeface="Roboto" panose="02000000000000000000" pitchFamily="2" charset="0"/>
              </a:rPr>
              <a:t>What are end of key stage 2 assessments?</a:t>
            </a:r>
            <a:endParaRPr lang="en-GB" sz="3400" spc="-150" noProof="0" dirty="0">
              <a:solidFill>
                <a:schemeClr val="bg1"/>
              </a:solidFill>
              <a:latin typeface="Roboto" panose="02000000000000000000" pitchFamily="2" charset="0"/>
              <a:ea typeface="Roboto" panose="02000000000000000000" pitchFamily="2" charset="0"/>
            </a:endParaRPr>
          </a:p>
        </p:txBody>
      </p:sp>
      <p:sp>
        <p:nvSpPr>
          <p:cNvPr id="3" name="Orange Tab">
            <a:extLst>
              <a:ext uri="{FF2B5EF4-FFF2-40B4-BE49-F238E27FC236}">
                <a16:creationId xmlns:a16="http://schemas.microsoft.com/office/drawing/2014/main" id="{09719106-0DF3-0EF9-AE20-619D7020C66D}"/>
              </a:ext>
            </a:extLst>
          </p:cNvPr>
          <p:cNvSpPr/>
          <p:nvPr/>
        </p:nvSpPr>
        <p:spPr>
          <a:xfrm rot="16200000">
            <a:off x="161998" y="496667"/>
            <a:ext cx="648000" cy="324000"/>
          </a:xfrm>
          <a:prstGeom prst="round2SameRect">
            <a:avLst>
              <a:gd name="adj1" fmla="val 18665"/>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solidFill>
                <a:schemeClr val="bg1"/>
              </a:solidFill>
            </a:endParaRPr>
          </a:p>
        </p:txBody>
      </p:sp>
      <p:sp>
        <p:nvSpPr>
          <p:cNvPr id="2" name="Body Text">
            <a:extLst>
              <a:ext uri="{FF2B5EF4-FFF2-40B4-BE49-F238E27FC236}">
                <a16:creationId xmlns:a16="http://schemas.microsoft.com/office/drawing/2014/main" id="{C28E9ACF-381B-6143-3623-E26E392E24B1}"/>
              </a:ext>
            </a:extLst>
          </p:cNvPr>
          <p:cNvSpPr/>
          <p:nvPr/>
        </p:nvSpPr>
        <p:spPr>
          <a:xfrm>
            <a:off x="324000" y="2077378"/>
            <a:ext cx="8496000" cy="3693112"/>
          </a:xfrm>
          <a:prstGeom prst="roundRect">
            <a:avLst>
              <a:gd name="adj" fmla="val 978"/>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rtlCol="0" anchor="t"/>
          <a:lstStyle/>
          <a:p>
            <a:pPr marL="216000" indent="-144000">
              <a:lnSpc>
                <a:spcPct val="114000"/>
              </a:lnSpc>
              <a:spcAft>
                <a:spcPts val="600"/>
              </a:spcAft>
              <a:buFont typeface="Arial" panose="020B0604020202020204" pitchFamily="34" charset="0"/>
              <a:buChar char="•"/>
            </a:pPr>
            <a:r>
              <a:rPr lang="en-GB" sz="1600" dirty="0">
                <a:solidFill>
                  <a:schemeClr val="bg1"/>
                </a:solidFill>
              </a:rPr>
              <a:t>All children are assessed during the last term of year 6; for 2025, this is in the week beginning 12</a:t>
            </a:r>
            <a:r>
              <a:rPr lang="en-GB" sz="1600" baseline="30000" dirty="0">
                <a:solidFill>
                  <a:schemeClr val="bg1"/>
                </a:solidFill>
              </a:rPr>
              <a:t>th</a:t>
            </a:r>
            <a:r>
              <a:rPr lang="en-GB" sz="1600" dirty="0">
                <a:solidFill>
                  <a:schemeClr val="bg1"/>
                </a:solidFill>
              </a:rPr>
              <a:t> May.</a:t>
            </a:r>
          </a:p>
          <a:p>
            <a:pPr marL="216000" indent="-144000">
              <a:lnSpc>
                <a:spcPct val="114000"/>
              </a:lnSpc>
              <a:spcAft>
                <a:spcPts val="600"/>
              </a:spcAft>
              <a:buFont typeface="Arial" panose="020B0604020202020204" pitchFamily="34" charset="0"/>
              <a:buChar char="•"/>
            </a:pPr>
            <a:r>
              <a:rPr lang="en-GB" sz="1600" dirty="0">
                <a:solidFill>
                  <a:schemeClr val="bg1"/>
                </a:solidFill>
              </a:rPr>
              <a:t>The aim of the tests is to establish whether pupils are working at an expected level in English and maths for the end of primary school and the start of secondary school. </a:t>
            </a:r>
          </a:p>
          <a:p>
            <a:pPr marL="216000" indent="-144000">
              <a:lnSpc>
                <a:spcPct val="114000"/>
              </a:lnSpc>
              <a:spcAft>
                <a:spcPts val="600"/>
              </a:spcAft>
              <a:buFont typeface="Arial" panose="020B0604020202020204" pitchFamily="34" charset="0"/>
              <a:buChar char="•"/>
            </a:pPr>
            <a:r>
              <a:rPr lang="en-GB" sz="1600" dirty="0">
                <a:solidFill>
                  <a:schemeClr val="bg1"/>
                </a:solidFill>
              </a:rPr>
              <a:t>The results of the tests do not tell us how accomplished children are in other areas, such as sport, music or art. </a:t>
            </a:r>
          </a:p>
          <a:p>
            <a:pPr marL="216000" indent="-144000">
              <a:lnSpc>
                <a:spcPct val="114000"/>
              </a:lnSpc>
              <a:spcAft>
                <a:spcPts val="600"/>
              </a:spcAft>
              <a:buFont typeface="Arial" panose="020B0604020202020204" pitchFamily="34" charset="0"/>
              <a:buChar char="•"/>
            </a:pPr>
            <a:r>
              <a:rPr lang="en-GB" sz="1600" dirty="0">
                <a:solidFill>
                  <a:schemeClr val="bg1"/>
                </a:solidFill>
              </a:rPr>
              <a:t>Pupils sit six different tests in three subject areas: Maths, English reading and English grammar, punctuation and spelling. </a:t>
            </a:r>
          </a:p>
          <a:p>
            <a:pPr marL="216000" indent="-144000">
              <a:lnSpc>
                <a:spcPct val="114000"/>
              </a:lnSpc>
              <a:spcAft>
                <a:spcPts val="600"/>
              </a:spcAft>
              <a:buFont typeface="Arial" panose="020B0604020202020204" pitchFamily="34" charset="0"/>
              <a:buChar char="•"/>
            </a:pPr>
            <a:r>
              <a:rPr lang="en-GB" sz="1600" dirty="0">
                <a:solidFill>
                  <a:schemeClr val="bg1"/>
                </a:solidFill>
              </a:rPr>
              <a:t>English writing and science judgements are made by the pupils’ teachers through teacher assessment, based on evidence of independent writing and work gathered over the course of year 6.</a:t>
            </a:r>
          </a:p>
        </p:txBody>
      </p:sp>
      <p:sp>
        <p:nvSpPr>
          <p:cNvPr id="4" name="Action Box">
            <a:extLst>
              <a:ext uri="{FF2B5EF4-FFF2-40B4-BE49-F238E27FC236}">
                <a16:creationId xmlns:a16="http://schemas.microsoft.com/office/drawing/2014/main" id="{48DBFDA4-0A91-2920-60F0-7E40548E29D7}"/>
              </a:ext>
            </a:extLst>
          </p:cNvPr>
          <p:cNvSpPr/>
          <p:nvPr/>
        </p:nvSpPr>
        <p:spPr>
          <a:xfrm>
            <a:off x="324000" y="1096411"/>
            <a:ext cx="8496000" cy="927702"/>
          </a:xfrm>
          <a:prstGeom prst="roundRect">
            <a:avLst>
              <a:gd name="adj" fmla="val 481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rtlCol="0" anchor="t">
            <a:noAutofit/>
          </a:bodyPr>
          <a:lstStyle/>
          <a:p>
            <a:pPr>
              <a:lnSpc>
                <a:spcPct val="114000"/>
              </a:lnSpc>
            </a:pPr>
            <a:r>
              <a:rPr lang="en-GB" sz="1600" b="1" dirty="0">
                <a:solidFill>
                  <a:schemeClr val="bg2"/>
                </a:solidFill>
              </a:rPr>
              <a:t>What you might know as SATs, or standard attainment tests, are national curriculum tests that are usually taken by children at the end of key stage 2.</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71EBAD-0CA8-5D6D-EDFF-5FD98E010819}"/>
            </a:ext>
          </a:extLst>
        </p:cNvPr>
        <p:cNvGrpSpPr/>
        <p:nvPr/>
      </p:nvGrpSpPr>
      <p:grpSpPr>
        <a:xfrm>
          <a:off x="0" y="0"/>
          <a:ext cx="0" cy="0"/>
          <a:chOff x="0" y="0"/>
          <a:chExt cx="0" cy="0"/>
        </a:xfrm>
      </p:grpSpPr>
      <p:sp>
        <p:nvSpPr>
          <p:cNvPr id="6" name="Title">
            <a:extLst>
              <a:ext uri="{FF2B5EF4-FFF2-40B4-BE49-F238E27FC236}">
                <a16:creationId xmlns:a16="http://schemas.microsoft.com/office/drawing/2014/main" id="{1C619B8E-F3D7-2528-4018-20F98940C23B}"/>
              </a:ext>
            </a:extLst>
          </p:cNvPr>
          <p:cNvSpPr>
            <a:spLocks noGrp="1"/>
          </p:cNvSpPr>
          <p:nvPr>
            <p:ph type="title" idx="4294967295"/>
          </p:nvPr>
        </p:nvSpPr>
        <p:spPr>
          <a:xfrm>
            <a:off x="647999" y="334967"/>
            <a:ext cx="8172450" cy="647700"/>
          </a:xfrm>
          <a:prstGeom prst="rect">
            <a:avLst/>
          </a:prstGeom>
          <a:solidFill>
            <a:schemeClr val="bg2"/>
          </a:solidFill>
        </p:spPr>
        <p:txBody>
          <a:bodyPr lIns="144000" tIns="72000" rIns="144000" bIns="0" anchor="ctr"/>
          <a:lstStyle/>
          <a:p>
            <a:r>
              <a:rPr lang="en-GB" spc="-150" dirty="0">
                <a:solidFill>
                  <a:schemeClr val="bg1"/>
                </a:solidFill>
                <a:latin typeface="Roboto" panose="02000000000000000000" pitchFamily="2" charset="0"/>
                <a:ea typeface="Roboto" panose="02000000000000000000" pitchFamily="2" charset="0"/>
              </a:rPr>
              <a:t>When do they happen?</a:t>
            </a:r>
            <a:endParaRPr lang="en-GB" spc="-150" noProof="0" dirty="0">
              <a:solidFill>
                <a:schemeClr val="bg1"/>
              </a:solidFill>
              <a:latin typeface="Roboto" panose="02000000000000000000" pitchFamily="2" charset="0"/>
              <a:ea typeface="Roboto" panose="02000000000000000000" pitchFamily="2" charset="0"/>
            </a:endParaRPr>
          </a:p>
        </p:txBody>
      </p:sp>
      <p:sp>
        <p:nvSpPr>
          <p:cNvPr id="3" name="Orange Tab">
            <a:extLst>
              <a:ext uri="{FF2B5EF4-FFF2-40B4-BE49-F238E27FC236}">
                <a16:creationId xmlns:a16="http://schemas.microsoft.com/office/drawing/2014/main" id="{ABA876D9-BDE1-2721-FB07-9441BC9484B4}"/>
              </a:ext>
            </a:extLst>
          </p:cNvPr>
          <p:cNvSpPr/>
          <p:nvPr/>
        </p:nvSpPr>
        <p:spPr>
          <a:xfrm rot="16200000">
            <a:off x="161998" y="496667"/>
            <a:ext cx="648000" cy="324000"/>
          </a:xfrm>
          <a:prstGeom prst="round2SameRect">
            <a:avLst>
              <a:gd name="adj1" fmla="val 18665"/>
              <a:gd name="adj2"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solidFill>
                <a:schemeClr val="bg1"/>
              </a:solidFill>
            </a:endParaRPr>
          </a:p>
        </p:txBody>
      </p:sp>
      <p:sp>
        <p:nvSpPr>
          <p:cNvPr id="2" name="Body Text">
            <a:extLst>
              <a:ext uri="{FF2B5EF4-FFF2-40B4-BE49-F238E27FC236}">
                <a16:creationId xmlns:a16="http://schemas.microsoft.com/office/drawing/2014/main" id="{99691809-5647-0C80-85A8-4502B115ECB0}"/>
              </a:ext>
            </a:extLst>
          </p:cNvPr>
          <p:cNvSpPr/>
          <p:nvPr/>
        </p:nvSpPr>
        <p:spPr>
          <a:xfrm>
            <a:off x="324000" y="1961964"/>
            <a:ext cx="3636000" cy="756000"/>
          </a:xfrm>
          <a:prstGeom prst="roundRect">
            <a:avLst>
              <a:gd name="adj" fmla="val 591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2000" b="1" dirty="0">
                <a:solidFill>
                  <a:schemeClr val="bg1"/>
                </a:solidFill>
              </a:rPr>
              <a:t>Assessment week 2025</a:t>
            </a:r>
          </a:p>
        </p:txBody>
      </p:sp>
      <p:sp>
        <p:nvSpPr>
          <p:cNvPr id="4" name="Action Box">
            <a:extLst>
              <a:ext uri="{FF2B5EF4-FFF2-40B4-BE49-F238E27FC236}">
                <a16:creationId xmlns:a16="http://schemas.microsoft.com/office/drawing/2014/main" id="{A75E067A-0570-FABC-AC67-C28267517518}"/>
              </a:ext>
            </a:extLst>
          </p:cNvPr>
          <p:cNvSpPr/>
          <p:nvPr/>
        </p:nvSpPr>
        <p:spPr>
          <a:xfrm>
            <a:off x="324000" y="980997"/>
            <a:ext cx="8496000" cy="927702"/>
          </a:xfrm>
          <a:prstGeom prst="roundRect">
            <a:avLst>
              <a:gd name="adj" fmla="val 4815"/>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rtlCol="0" anchor="t">
            <a:noAutofit/>
          </a:bodyPr>
          <a:lstStyle/>
          <a:p>
            <a:pPr>
              <a:lnSpc>
                <a:spcPct val="114000"/>
              </a:lnSpc>
            </a:pPr>
            <a:r>
              <a:rPr lang="en-GB" sz="1600" dirty="0">
                <a:solidFill>
                  <a:schemeClr val="bg1"/>
                </a:solidFill>
              </a:rPr>
              <a:t>Every primary school will test their pupils on the same subject at the same time during the week beginning 12</a:t>
            </a:r>
            <a:r>
              <a:rPr lang="en-GB" sz="1600" baseline="30000" dirty="0">
                <a:solidFill>
                  <a:schemeClr val="bg1"/>
                </a:solidFill>
              </a:rPr>
              <a:t>th</a:t>
            </a:r>
            <a:r>
              <a:rPr lang="en-GB" sz="1600" dirty="0">
                <a:solidFill>
                  <a:schemeClr val="bg1"/>
                </a:solidFill>
              </a:rPr>
              <a:t> May 2025. The schedule of tests for this year looks like this:</a:t>
            </a:r>
          </a:p>
        </p:txBody>
      </p:sp>
      <p:sp>
        <p:nvSpPr>
          <p:cNvPr id="5" name="Body Text">
            <a:extLst>
              <a:ext uri="{FF2B5EF4-FFF2-40B4-BE49-F238E27FC236}">
                <a16:creationId xmlns:a16="http://schemas.microsoft.com/office/drawing/2014/main" id="{94298FCA-C3B6-FB1D-D6C6-BEF8C5F8DBB5}"/>
              </a:ext>
            </a:extLst>
          </p:cNvPr>
          <p:cNvSpPr/>
          <p:nvPr/>
        </p:nvSpPr>
        <p:spPr>
          <a:xfrm>
            <a:off x="324000" y="2771229"/>
            <a:ext cx="3636000" cy="756000"/>
          </a:xfrm>
          <a:prstGeom prst="roundRect">
            <a:avLst>
              <a:gd name="adj" fmla="val 591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1600" b="1" dirty="0">
                <a:solidFill>
                  <a:schemeClr val="bg1"/>
                </a:solidFill>
              </a:rPr>
              <a:t>Monday 12</a:t>
            </a:r>
            <a:r>
              <a:rPr lang="en-GB" sz="1600" b="1" baseline="30000" dirty="0">
                <a:solidFill>
                  <a:schemeClr val="bg1"/>
                </a:solidFill>
              </a:rPr>
              <a:t>th</a:t>
            </a:r>
            <a:r>
              <a:rPr lang="en-GB" sz="1600" b="1" dirty="0">
                <a:solidFill>
                  <a:schemeClr val="bg1"/>
                </a:solidFill>
              </a:rPr>
              <a:t> May</a:t>
            </a:r>
          </a:p>
        </p:txBody>
      </p:sp>
      <p:sp>
        <p:nvSpPr>
          <p:cNvPr id="7" name="Body Text">
            <a:extLst>
              <a:ext uri="{FF2B5EF4-FFF2-40B4-BE49-F238E27FC236}">
                <a16:creationId xmlns:a16="http://schemas.microsoft.com/office/drawing/2014/main" id="{7EF9415C-DB2D-47D8-E4E6-F5C90559D01B}"/>
              </a:ext>
            </a:extLst>
          </p:cNvPr>
          <p:cNvSpPr/>
          <p:nvPr/>
        </p:nvSpPr>
        <p:spPr>
          <a:xfrm>
            <a:off x="324000" y="3580494"/>
            <a:ext cx="3636000" cy="756000"/>
          </a:xfrm>
          <a:prstGeom prst="roundRect">
            <a:avLst>
              <a:gd name="adj" fmla="val 591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1600" b="1" dirty="0">
                <a:solidFill>
                  <a:schemeClr val="bg1"/>
                </a:solidFill>
              </a:rPr>
              <a:t>Tuesday 13</a:t>
            </a:r>
            <a:r>
              <a:rPr lang="en-GB" sz="1600" b="1" baseline="30000" dirty="0">
                <a:solidFill>
                  <a:schemeClr val="bg1"/>
                </a:solidFill>
              </a:rPr>
              <a:t>th</a:t>
            </a:r>
            <a:r>
              <a:rPr lang="en-GB" sz="1600" b="1" dirty="0">
                <a:solidFill>
                  <a:schemeClr val="bg1"/>
                </a:solidFill>
              </a:rPr>
              <a:t> May</a:t>
            </a:r>
          </a:p>
        </p:txBody>
      </p:sp>
      <p:sp>
        <p:nvSpPr>
          <p:cNvPr id="9" name="Body Text">
            <a:extLst>
              <a:ext uri="{FF2B5EF4-FFF2-40B4-BE49-F238E27FC236}">
                <a16:creationId xmlns:a16="http://schemas.microsoft.com/office/drawing/2014/main" id="{9DB100DA-BC7A-94A5-3ACB-D9367DF68C1E}"/>
              </a:ext>
            </a:extLst>
          </p:cNvPr>
          <p:cNvSpPr/>
          <p:nvPr/>
        </p:nvSpPr>
        <p:spPr>
          <a:xfrm>
            <a:off x="324000" y="4389759"/>
            <a:ext cx="3636000" cy="756000"/>
          </a:xfrm>
          <a:prstGeom prst="roundRect">
            <a:avLst>
              <a:gd name="adj" fmla="val 591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1600" b="1" dirty="0">
                <a:solidFill>
                  <a:schemeClr val="bg1"/>
                </a:solidFill>
              </a:rPr>
              <a:t>Wednesday 14</a:t>
            </a:r>
            <a:r>
              <a:rPr lang="en-GB" sz="1600" b="1" baseline="30000" dirty="0">
                <a:solidFill>
                  <a:schemeClr val="bg1"/>
                </a:solidFill>
              </a:rPr>
              <a:t>th</a:t>
            </a:r>
            <a:r>
              <a:rPr lang="en-GB" sz="1600" b="1" dirty="0">
                <a:solidFill>
                  <a:schemeClr val="bg1"/>
                </a:solidFill>
              </a:rPr>
              <a:t> May</a:t>
            </a:r>
          </a:p>
        </p:txBody>
      </p:sp>
      <p:sp>
        <p:nvSpPr>
          <p:cNvPr id="10" name="Body Text">
            <a:extLst>
              <a:ext uri="{FF2B5EF4-FFF2-40B4-BE49-F238E27FC236}">
                <a16:creationId xmlns:a16="http://schemas.microsoft.com/office/drawing/2014/main" id="{EB672FA8-F965-0FB3-5BAB-D9F0B0C7596E}"/>
              </a:ext>
            </a:extLst>
          </p:cNvPr>
          <p:cNvSpPr/>
          <p:nvPr/>
        </p:nvSpPr>
        <p:spPr>
          <a:xfrm>
            <a:off x="324000" y="5198438"/>
            <a:ext cx="3636000" cy="756000"/>
          </a:xfrm>
          <a:prstGeom prst="roundRect">
            <a:avLst>
              <a:gd name="adj" fmla="val 591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1600" b="1" dirty="0">
                <a:solidFill>
                  <a:schemeClr val="bg1"/>
                </a:solidFill>
              </a:rPr>
              <a:t>Thursday 15</a:t>
            </a:r>
            <a:r>
              <a:rPr lang="en-GB" sz="1600" b="1" baseline="30000" dirty="0">
                <a:solidFill>
                  <a:schemeClr val="bg1"/>
                </a:solidFill>
              </a:rPr>
              <a:t>th</a:t>
            </a:r>
            <a:r>
              <a:rPr lang="en-GB" sz="1600" b="1" dirty="0">
                <a:solidFill>
                  <a:schemeClr val="bg1"/>
                </a:solidFill>
              </a:rPr>
              <a:t> May</a:t>
            </a:r>
          </a:p>
        </p:txBody>
      </p:sp>
      <p:sp>
        <p:nvSpPr>
          <p:cNvPr id="11" name="Body Text">
            <a:extLst>
              <a:ext uri="{FF2B5EF4-FFF2-40B4-BE49-F238E27FC236}">
                <a16:creationId xmlns:a16="http://schemas.microsoft.com/office/drawing/2014/main" id="{169E7F9C-8C0B-5FC6-5470-7D833CE64632}"/>
              </a:ext>
            </a:extLst>
          </p:cNvPr>
          <p:cNvSpPr/>
          <p:nvPr/>
        </p:nvSpPr>
        <p:spPr>
          <a:xfrm>
            <a:off x="4012706" y="1961964"/>
            <a:ext cx="4807293" cy="756000"/>
          </a:xfrm>
          <a:prstGeom prst="roundRect">
            <a:avLst>
              <a:gd name="adj" fmla="val 591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2000" b="1" dirty="0">
                <a:solidFill>
                  <a:schemeClr val="bg1"/>
                </a:solidFill>
              </a:rPr>
              <a:t>Tests</a:t>
            </a:r>
          </a:p>
        </p:txBody>
      </p:sp>
      <p:sp>
        <p:nvSpPr>
          <p:cNvPr id="12" name="Body Text">
            <a:extLst>
              <a:ext uri="{FF2B5EF4-FFF2-40B4-BE49-F238E27FC236}">
                <a16:creationId xmlns:a16="http://schemas.microsoft.com/office/drawing/2014/main" id="{9C41FC68-16F0-E038-6136-46445940CA18}"/>
              </a:ext>
            </a:extLst>
          </p:cNvPr>
          <p:cNvSpPr/>
          <p:nvPr/>
        </p:nvSpPr>
        <p:spPr>
          <a:xfrm>
            <a:off x="4012706" y="2771229"/>
            <a:ext cx="4807293" cy="756000"/>
          </a:xfrm>
          <a:prstGeom prst="roundRect">
            <a:avLst>
              <a:gd name="adj" fmla="val 591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1600" b="1" dirty="0">
                <a:solidFill>
                  <a:schemeClr val="bg1"/>
                </a:solidFill>
              </a:rPr>
              <a:t>English grammar, punctuation and spelling </a:t>
            </a:r>
          </a:p>
          <a:p>
            <a:pPr>
              <a:lnSpc>
                <a:spcPct val="114000"/>
              </a:lnSpc>
            </a:pPr>
            <a:r>
              <a:rPr lang="en-GB" sz="1600" dirty="0">
                <a:solidFill>
                  <a:schemeClr val="bg1"/>
                </a:solidFill>
              </a:rPr>
              <a:t>Paper 1: questions, paper 2: spelling</a:t>
            </a:r>
          </a:p>
        </p:txBody>
      </p:sp>
      <p:sp>
        <p:nvSpPr>
          <p:cNvPr id="13" name="Body Text">
            <a:extLst>
              <a:ext uri="{FF2B5EF4-FFF2-40B4-BE49-F238E27FC236}">
                <a16:creationId xmlns:a16="http://schemas.microsoft.com/office/drawing/2014/main" id="{EA48CE93-9D07-7C14-0F65-5245DC295CC9}"/>
              </a:ext>
            </a:extLst>
          </p:cNvPr>
          <p:cNvSpPr/>
          <p:nvPr/>
        </p:nvSpPr>
        <p:spPr>
          <a:xfrm>
            <a:off x="4012706" y="3580494"/>
            <a:ext cx="4807293" cy="756000"/>
          </a:xfrm>
          <a:prstGeom prst="roundRect">
            <a:avLst>
              <a:gd name="adj" fmla="val 591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1600" b="1" dirty="0">
                <a:solidFill>
                  <a:schemeClr val="bg1"/>
                </a:solidFill>
              </a:rPr>
              <a:t>English reading</a:t>
            </a:r>
          </a:p>
        </p:txBody>
      </p:sp>
      <p:sp>
        <p:nvSpPr>
          <p:cNvPr id="14" name="Body Text">
            <a:extLst>
              <a:ext uri="{FF2B5EF4-FFF2-40B4-BE49-F238E27FC236}">
                <a16:creationId xmlns:a16="http://schemas.microsoft.com/office/drawing/2014/main" id="{AAB8F7E1-8ECC-BB16-6998-3EEFF92FA815}"/>
              </a:ext>
            </a:extLst>
          </p:cNvPr>
          <p:cNvSpPr/>
          <p:nvPr/>
        </p:nvSpPr>
        <p:spPr>
          <a:xfrm>
            <a:off x="4012706" y="4389759"/>
            <a:ext cx="4807293" cy="756000"/>
          </a:xfrm>
          <a:prstGeom prst="roundRect">
            <a:avLst>
              <a:gd name="adj" fmla="val 591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US" sz="1600" b="1" dirty="0">
                <a:solidFill>
                  <a:schemeClr val="bg1"/>
                </a:solidFill>
              </a:rPr>
              <a:t>Mathematics</a:t>
            </a:r>
          </a:p>
          <a:p>
            <a:pPr>
              <a:lnSpc>
                <a:spcPct val="114000"/>
              </a:lnSpc>
            </a:pPr>
            <a:r>
              <a:rPr lang="en-US" sz="1600" dirty="0">
                <a:solidFill>
                  <a:schemeClr val="bg1"/>
                </a:solidFill>
              </a:rPr>
              <a:t>Paper 1: arithmetic, paper 2: reasoning</a:t>
            </a:r>
          </a:p>
        </p:txBody>
      </p:sp>
      <p:sp>
        <p:nvSpPr>
          <p:cNvPr id="15" name="Body Text">
            <a:extLst>
              <a:ext uri="{FF2B5EF4-FFF2-40B4-BE49-F238E27FC236}">
                <a16:creationId xmlns:a16="http://schemas.microsoft.com/office/drawing/2014/main" id="{C88EC258-E475-0212-82B3-272D930EA8C6}"/>
              </a:ext>
            </a:extLst>
          </p:cNvPr>
          <p:cNvSpPr/>
          <p:nvPr/>
        </p:nvSpPr>
        <p:spPr>
          <a:xfrm>
            <a:off x="4012706" y="5198438"/>
            <a:ext cx="4807293" cy="756000"/>
          </a:xfrm>
          <a:prstGeom prst="roundRect">
            <a:avLst>
              <a:gd name="adj" fmla="val 591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1600" b="1" dirty="0">
                <a:solidFill>
                  <a:schemeClr val="bg1"/>
                </a:solidFill>
              </a:rPr>
              <a:t>Mathematics</a:t>
            </a:r>
          </a:p>
          <a:p>
            <a:pPr>
              <a:lnSpc>
                <a:spcPct val="114000"/>
              </a:lnSpc>
            </a:pPr>
            <a:r>
              <a:rPr lang="en-GB" sz="1600" dirty="0">
                <a:solidFill>
                  <a:schemeClr val="bg1"/>
                </a:solidFill>
              </a:rPr>
              <a:t>Paper 3: reasoning</a:t>
            </a:r>
          </a:p>
        </p:txBody>
      </p:sp>
    </p:spTree>
    <p:extLst>
      <p:ext uri="{BB962C8B-B14F-4D97-AF65-F5344CB8AC3E}">
        <p14:creationId xmlns:p14="http://schemas.microsoft.com/office/powerpoint/2010/main" val="2972588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4" grpId="0"/>
      <p:bldP spid="5" grpId="0" animBg="1"/>
      <p:bldP spid="7" grpId="0" animBg="1"/>
      <p:bldP spid="9" grpId="0" animBg="1"/>
      <p:bldP spid="10" grpId="0" animBg="1"/>
      <p:bldP spid="11" grpId="0" animBg="1"/>
      <p:bldP spid="12" grpId="0" animBg="1"/>
      <p:bldP spid="13" grpId="0" animBg="1"/>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DC1AA8-C1A4-EB38-5BB0-DD47C206D73B}"/>
            </a:ext>
          </a:extLst>
        </p:cNvPr>
        <p:cNvGrpSpPr/>
        <p:nvPr/>
      </p:nvGrpSpPr>
      <p:grpSpPr>
        <a:xfrm>
          <a:off x="0" y="0"/>
          <a:ext cx="0" cy="0"/>
          <a:chOff x="0" y="0"/>
          <a:chExt cx="0" cy="0"/>
        </a:xfrm>
      </p:grpSpPr>
      <p:sp>
        <p:nvSpPr>
          <p:cNvPr id="6" name="Title">
            <a:extLst>
              <a:ext uri="{FF2B5EF4-FFF2-40B4-BE49-F238E27FC236}">
                <a16:creationId xmlns:a16="http://schemas.microsoft.com/office/drawing/2014/main" id="{CE22B7D4-7CCB-F4C1-BD09-D2DED7254D5C}"/>
              </a:ext>
            </a:extLst>
          </p:cNvPr>
          <p:cNvSpPr>
            <a:spLocks noGrp="1"/>
          </p:cNvSpPr>
          <p:nvPr>
            <p:ph type="title" idx="4294967295"/>
          </p:nvPr>
        </p:nvSpPr>
        <p:spPr>
          <a:xfrm>
            <a:off x="647999" y="334967"/>
            <a:ext cx="8172450" cy="647700"/>
          </a:xfrm>
          <a:prstGeom prst="rect">
            <a:avLst/>
          </a:prstGeom>
          <a:solidFill>
            <a:schemeClr val="bg2"/>
          </a:solidFill>
        </p:spPr>
        <p:txBody>
          <a:bodyPr lIns="144000" tIns="72000" rIns="144000" bIns="0" anchor="ctr"/>
          <a:lstStyle/>
          <a:p>
            <a:r>
              <a:rPr lang="en-US" spc="-150" dirty="0">
                <a:solidFill>
                  <a:schemeClr val="bg1"/>
                </a:solidFill>
                <a:latin typeface="Roboto" panose="02000000000000000000" pitchFamily="2" charset="0"/>
                <a:ea typeface="Roboto" panose="02000000000000000000" pitchFamily="2" charset="0"/>
              </a:rPr>
              <a:t>What are the children tested on?</a:t>
            </a:r>
            <a:endParaRPr lang="en-GB" spc="-150" noProof="0" dirty="0">
              <a:solidFill>
                <a:schemeClr val="bg1"/>
              </a:solidFill>
              <a:latin typeface="Roboto" panose="02000000000000000000" pitchFamily="2" charset="0"/>
              <a:ea typeface="Roboto" panose="02000000000000000000" pitchFamily="2" charset="0"/>
            </a:endParaRPr>
          </a:p>
        </p:txBody>
      </p:sp>
      <p:sp>
        <p:nvSpPr>
          <p:cNvPr id="3" name="Orange Tab">
            <a:extLst>
              <a:ext uri="{FF2B5EF4-FFF2-40B4-BE49-F238E27FC236}">
                <a16:creationId xmlns:a16="http://schemas.microsoft.com/office/drawing/2014/main" id="{037BF025-1F74-443A-A957-096AE428894A}"/>
              </a:ext>
            </a:extLst>
          </p:cNvPr>
          <p:cNvSpPr/>
          <p:nvPr/>
        </p:nvSpPr>
        <p:spPr>
          <a:xfrm rot="16200000">
            <a:off x="161998" y="496667"/>
            <a:ext cx="648000" cy="324000"/>
          </a:xfrm>
          <a:prstGeom prst="round2SameRect">
            <a:avLst>
              <a:gd name="adj1" fmla="val 18665"/>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solidFill>
                <a:schemeClr val="bg1"/>
              </a:solidFill>
            </a:endParaRPr>
          </a:p>
        </p:txBody>
      </p:sp>
      <p:sp>
        <p:nvSpPr>
          <p:cNvPr id="2" name="Body Text">
            <a:extLst>
              <a:ext uri="{FF2B5EF4-FFF2-40B4-BE49-F238E27FC236}">
                <a16:creationId xmlns:a16="http://schemas.microsoft.com/office/drawing/2014/main" id="{2260852A-CE51-A92D-FA10-3AA72D791451}"/>
              </a:ext>
            </a:extLst>
          </p:cNvPr>
          <p:cNvSpPr/>
          <p:nvPr/>
        </p:nvSpPr>
        <p:spPr>
          <a:xfrm>
            <a:off x="324000" y="1083075"/>
            <a:ext cx="1944000" cy="2698811"/>
          </a:xfrm>
          <a:prstGeom prst="roundRect">
            <a:avLst>
              <a:gd name="adj" fmla="val 179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1600" b="1" dirty="0">
                <a:solidFill>
                  <a:schemeClr val="bg1"/>
                </a:solidFill>
              </a:rPr>
              <a:t>English grammar, punctuation and spelling</a:t>
            </a:r>
          </a:p>
        </p:txBody>
      </p:sp>
      <p:sp>
        <p:nvSpPr>
          <p:cNvPr id="4" name="Body Text">
            <a:extLst>
              <a:ext uri="{FF2B5EF4-FFF2-40B4-BE49-F238E27FC236}">
                <a16:creationId xmlns:a16="http://schemas.microsoft.com/office/drawing/2014/main" id="{7793664F-595C-E3A4-BC4E-22F889E89D2C}"/>
              </a:ext>
            </a:extLst>
          </p:cNvPr>
          <p:cNvSpPr/>
          <p:nvPr/>
        </p:nvSpPr>
        <p:spPr>
          <a:xfrm>
            <a:off x="2317072" y="1083075"/>
            <a:ext cx="6502929" cy="2698811"/>
          </a:xfrm>
          <a:prstGeom prst="roundRect">
            <a:avLst>
              <a:gd name="adj" fmla="val 105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08000" bIns="108000" rtlCol="0" anchor="ctr"/>
          <a:lstStyle/>
          <a:p>
            <a:pPr>
              <a:lnSpc>
                <a:spcPct val="114000"/>
              </a:lnSpc>
            </a:pPr>
            <a:r>
              <a:rPr lang="en-GB" sz="1600" b="1" dirty="0">
                <a:solidFill>
                  <a:schemeClr val="bg1"/>
                </a:solidFill>
              </a:rPr>
              <a:t>Paper 1: questions (45 minutes) 50 marks</a:t>
            </a:r>
          </a:p>
          <a:p>
            <a:pPr>
              <a:lnSpc>
                <a:spcPct val="114000"/>
              </a:lnSpc>
              <a:spcAft>
                <a:spcPts val="1200"/>
              </a:spcAft>
            </a:pPr>
            <a:r>
              <a:rPr lang="en-GB" sz="1600" dirty="0">
                <a:solidFill>
                  <a:schemeClr val="bg1"/>
                </a:solidFill>
              </a:rPr>
              <a:t>A combined question and answer booklet which assesses pupils’ understanding of the grammar, punctuation and spelling elements of the national curriculum English programmes of study for key stage 2. </a:t>
            </a:r>
          </a:p>
          <a:p>
            <a:pPr>
              <a:lnSpc>
                <a:spcPct val="114000"/>
              </a:lnSpc>
            </a:pPr>
            <a:r>
              <a:rPr lang="en-GB" sz="1600" b="1" dirty="0">
                <a:solidFill>
                  <a:schemeClr val="bg1"/>
                </a:solidFill>
              </a:rPr>
              <a:t>Paper 2: spelling (15 minutes but not strictly timed) 20 marks</a:t>
            </a:r>
          </a:p>
          <a:p>
            <a:pPr>
              <a:lnSpc>
                <a:spcPct val="114000"/>
              </a:lnSpc>
            </a:pPr>
            <a:r>
              <a:rPr lang="en-GB" sz="1600" dirty="0">
                <a:solidFill>
                  <a:schemeClr val="bg1"/>
                </a:solidFill>
              </a:rPr>
              <a:t>The paper that pupils receive has 20 sentences, each with a missing word. The teacher reads the sentences one at a time and pupils write in the missing word on their paper. </a:t>
            </a:r>
          </a:p>
        </p:txBody>
      </p:sp>
      <p:sp>
        <p:nvSpPr>
          <p:cNvPr id="5" name="Body Text">
            <a:extLst>
              <a:ext uri="{FF2B5EF4-FFF2-40B4-BE49-F238E27FC236}">
                <a16:creationId xmlns:a16="http://schemas.microsoft.com/office/drawing/2014/main" id="{E4641A3B-4C39-8ABD-FF81-4EFAF76CED67}"/>
              </a:ext>
            </a:extLst>
          </p:cNvPr>
          <p:cNvSpPr/>
          <p:nvPr/>
        </p:nvSpPr>
        <p:spPr>
          <a:xfrm>
            <a:off x="324000" y="3830913"/>
            <a:ext cx="1944000" cy="2032538"/>
          </a:xfrm>
          <a:prstGeom prst="roundRect">
            <a:avLst>
              <a:gd name="adj" fmla="val 179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1600" b="1" dirty="0">
                <a:solidFill>
                  <a:schemeClr val="bg1"/>
                </a:solidFill>
              </a:rPr>
              <a:t>English reading</a:t>
            </a:r>
          </a:p>
        </p:txBody>
      </p:sp>
      <p:sp>
        <p:nvSpPr>
          <p:cNvPr id="7" name="Body Text">
            <a:extLst>
              <a:ext uri="{FF2B5EF4-FFF2-40B4-BE49-F238E27FC236}">
                <a16:creationId xmlns:a16="http://schemas.microsoft.com/office/drawing/2014/main" id="{8A359E91-5680-04B8-4C72-DD458191C5A0}"/>
              </a:ext>
            </a:extLst>
          </p:cNvPr>
          <p:cNvSpPr/>
          <p:nvPr/>
        </p:nvSpPr>
        <p:spPr>
          <a:xfrm>
            <a:off x="2317072" y="3830913"/>
            <a:ext cx="6502929" cy="2032538"/>
          </a:xfrm>
          <a:prstGeom prst="roundRect">
            <a:avLst>
              <a:gd name="adj" fmla="val 105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1600" b="1" dirty="0">
                <a:solidFill>
                  <a:schemeClr val="bg1"/>
                </a:solidFill>
              </a:rPr>
              <a:t>(1 hour) 50 marks</a:t>
            </a:r>
          </a:p>
          <a:p>
            <a:pPr>
              <a:lnSpc>
                <a:spcPct val="114000"/>
              </a:lnSpc>
            </a:pPr>
            <a:r>
              <a:rPr lang="en-GB" sz="1600" dirty="0">
                <a:solidFill>
                  <a:schemeClr val="bg1"/>
                </a:solidFill>
              </a:rPr>
              <a:t>Pupils will have a reading booklet with three different texts to read and a corresponding question and answer booklet. The texts are presented in increasing levels of difficulty. Pupils’ comprehension skills will be assessed against the comprehension elements of the English programme of study for key stage 2. </a:t>
            </a:r>
          </a:p>
        </p:txBody>
      </p:sp>
    </p:spTree>
    <p:extLst>
      <p:ext uri="{BB962C8B-B14F-4D97-AF65-F5344CB8AC3E}">
        <p14:creationId xmlns:p14="http://schemas.microsoft.com/office/powerpoint/2010/main" val="3151310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4" grpId="0" animBg="1"/>
      <p:bldP spid="5"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5E6946-BAFA-5B28-A768-8B5FD90D0CC4}"/>
            </a:ext>
          </a:extLst>
        </p:cNvPr>
        <p:cNvGrpSpPr/>
        <p:nvPr/>
      </p:nvGrpSpPr>
      <p:grpSpPr>
        <a:xfrm>
          <a:off x="0" y="0"/>
          <a:ext cx="0" cy="0"/>
          <a:chOff x="0" y="0"/>
          <a:chExt cx="0" cy="0"/>
        </a:xfrm>
      </p:grpSpPr>
      <p:sp>
        <p:nvSpPr>
          <p:cNvPr id="6" name="Title">
            <a:extLst>
              <a:ext uri="{FF2B5EF4-FFF2-40B4-BE49-F238E27FC236}">
                <a16:creationId xmlns:a16="http://schemas.microsoft.com/office/drawing/2014/main" id="{DB85AB81-3609-9AC6-9670-5F4111860F13}"/>
              </a:ext>
            </a:extLst>
          </p:cNvPr>
          <p:cNvSpPr>
            <a:spLocks noGrp="1"/>
          </p:cNvSpPr>
          <p:nvPr>
            <p:ph type="title" idx="4294967295"/>
          </p:nvPr>
        </p:nvSpPr>
        <p:spPr>
          <a:xfrm>
            <a:off x="647999" y="334967"/>
            <a:ext cx="8172450" cy="647700"/>
          </a:xfrm>
          <a:prstGeom prst="rect">
            <a:avLst/>
          </a:prstGeom>
          <a:solidFill>
            <a:schemeClr val="bg2"/>
          </a:solidFill>
        </p:spPr>
        <p:txBody>
          <a:bodyPr lIns="144000" tIns="72000" rIns="144000" bIns="0" anchor="ctr"/>
          <a:lstStyle/>
          <a:p>
            <a:r>
              <a:rPr lang="en-US" spc="-150" dirty="0">
                <a:solidFill>
                  <a:schemeClr val="bg1"/>
                </a:solidFill>
                <a:latin typeface="Roboto" panose="02000000000000000000" pitchFamily="2" charset="0"/>
                <a:ea typeface="Roboto" panose="02000000000000000000" pitchFamily="2" charset="0"/>
              </a:rPr>
              <a:t>What are the children tested on?</a:t>
            </a:r>
            <a:endParaRPr lang="en-GB" spc="-150" noProof="0" dirty="0">
              <a:solidFill>
                <a:schemeClr val="bg1"/>
              </a:solidFill>
              <a:latin typeface="Roboto" panose="02000000000000000000" pitchFamily="2" charset="0"/>
              <a:ea typeface="Roboto" panose="02000000000000000000" pitchFamily="2" charset="0"/>
            </a:endParaRPr>
          </a:p>
        </p:txBody>
      </p:sp>
      <p:sp>
        <p:nvSpPr>
          <p:cNvPr id="3" name="Orange Tab">
            <a:extLst>
              <a:ext uri="{FF2B5EF4-FFF2-40B4-BE49-F238E27FC236}">
                <a16:creationId xmlns:a16="http://schemas.microsoft.com/office/drawing/2014/main" id="{279038B5-50C8-FB9F-F544-8D0639B21856}"/>
              </a:ext>
            </a:extLst>
          </p:cNvPr>
          <p:cNvSpPr/>
          <p:nvPr/>
        </p:nvSpPr>
        <p:spPr>
          <a:xfrm rot="16200000">
            <a:off x="161998" y="496667"/>
            <a:ext cx="648000" cy="324000"/>
          </a:xfrm>
          <a:prstGeom prst="round2SameRect">
            <a:avLst>
              <a:gd name="adj1" fmla="val 18665"/>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solidFill>
                <a:schemeClr val="bg1"/>
              </a:solidFill>
            </a:endParaRPr>
          </a:p>
        </p:txBody>
      </p:sp>
      <p:sp>
        <p:nvSpPr>
          <p:cNvPr id="2" name="Body Text">
            <a:extLst>
              <a:ext uri="{FF2B5EF4-FFF2-40B4-BE49-F238E27FC236}">
                <a16:creationId xmlns:a16="http://schemas.microsoft.com/office/drawing/2014/main" id="{08A708A5-A47A-B3E7-3B65-EC255BC15823}"/>
              </a:ext>
            </a:extLst>
          </p:cNvPr>
          <p:cNvSpPr/>
          <p:nvPr/>
        </p:nvSpPr>
        <p:spPr>
          <a:xfrm>
            <a:off x="324000" y="1078655"/>
            <a:ext cx="1944000" cy="2161698"/>
          </a:xfrm>
          <a:prstGeom prst="roundRect">
            <a:avLst>
              <a:gd name="adj" fmla="val 179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44000" bIns="108000" rtlCol="0" anchor="ctr"/>
          <a:lstStyle/>
          <a:p>
            <a:pPr>
              <a:lnSpc>
                <a:spcPct val="114000"/>
              </a:lnSpc>
            </a:pPr>
            <a:r>
              <a:rPr lang="en-GB" sz="1600" b="1" dirty="0">
                <a:solidFill>
                  <a:schemeClr val="bg1"/>
                </a:solidFill>
              </a:rPr>
              <a:t>Mathematics</a:t>
            </a:r>
          </a:p>
        </p:txBody>
      </p:sp>
      <p:sp>
        <p:nvSpPr>
          <p:cNvPr id="4" name="Body Text">
            <a:extLst>
              <a:ext uri="{FF2B5EF4-FFF2-40B4-BE49-F238E27FC236}">
                <a16:creationId xmlns:a16="http://schemas.microsoft.com/office/drawing/2014/main" id="{A9CDB61A-03A5-CC9C-1DEE-D036A06D47C9}"/>
              </a:ext>
            </a:extLst>
          </p:cNvPr>
          <p:cNvSpPr/>
          <p:nvPr/>
        </p:nvSpPr>
        <p:spPr>
          <a:xfrm>
            <a:off x="2317072" y="1078655"/>
            <a:ext cx="6502929" cy="2161698"/>
          </a:xfrm>
          <a:prstGeom prst="roundRect">
            <a:avLst>
              <a:gd name="adj" fmla="val 105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108000" bIns="108000" rtlCol="0" anchor="ctr"/>
          <a:lstStyle/>
          <a:p>
            <a:pPr>
              <a:lnSpc>
                <a:spcPct val="114000"/>
              </a:lnSpc>
            </a:pPr>
            <a:r>
              <a:rPr lang="en-GB" sz="1600" b="1" dirty="0">
                <a:solidFill>
                  <a:schemeClr val="bg1"/>
                </a:solidFill>
              </a:rPr>
              <a:t>Paper 1: arithmetic (30 minutes) 40 marks</a:t>
            </a:r>
          </a:p>
          <a:p>
            <a:pPr>
              <a:lnSpc>
                <a:spcPct val="114000"/>
              </a:lnSpc>
              <a:spcAft>
                <a:spcPts val="1200"/>
              </a:spcAft>
            </a:pPr>
            <a:r>
              <a:rPr lang="en-GB" sz="1600" dirty="0">
                <a:solidFill>
                  <a:schemeClr val="bg1"/>
                </a:solidFill>
              </a:rPr>
              <a:t>Pupils will have a booklet of arithmetic questions based on the national curriculum programmes of study for maths at key stage 2.</a:t>
            </a:r>
          </a:p>
          <a:p>
            <a:pPr>
              <a:lnSpc>
                <a:spcPct val="114000"/>
              </a:lnSpc>
            </a:pPr>
            <a:r>
              <a:rPr lang="en-GB" sz="1600" b="1" dirty="0">
                <a:solidFill>
                  <a:schemeClr val="bg1"/>
                </a:solidFill>
              </a:rPr>
              <a:t>Papers 2 and 3: reasoning (40 minutes each) 35 marks each</a:t>
            </a:r>
          </a:p>
          <a:p>
            <a:pPr>
              <a:lnSpc>
                <a:spcPct val="114000"/>
              </a:lnSpc>
            </a:pPr>
            <a:r>
              <a:rPr lang="en-GB" sz="1600" dirty="0">
                <a:solidFill>
                  <a:schemeClr val="bg1"/>
                </a:solidFill>
              </a:rPr>
              <a:t>Both papers will ask children to reason and solve problems, again based on the national curriculum maths programmes of study.</a:t>
            </a:r>
          </a:p>
        </p:txBody>
      </p:sp>
    </p:spTree>
    <p:extLst>
      <p:ext uri="{BB962C8B-B14F-4D97-AF65-F5344CB8AC3E}">
        <p14:creationId xmlns:p14="http://schemas.microsoft.com/office/powerpoint/2010/main" val="3980950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F8BA1-33A9-9995-32F8-402DCDF8314C}"/>
            </a:ext>
          </a:extLst>
        </p:cNvPr>
        <p:cNvGrpSpPr/>
        <p:nvPr/>
      </p:nvGrpSpPr>
      <p:grpSpPr>
        <a:xfrm>
          <a:off x="0" y="0"/>
          <a:ext cx="0" cy="0"/>
          <a:chOff x="0" y="0"/>
          <a:chExt cx="0" cy="0"/>
        </a:xfrm>
      </p:grpSpPr>
      <p:sp>
        <p:nvSpPr>
          <p:cNvPr id="6" name="Title">
            <a:extLst>
              <a:ext uri="{FF2B5EF4-FFF2-40B4-BE49-F238E27FC236}">
                <a16:creationId xmlns:a16="http://schemas.microsoft.com/office/drawing/2014/main" id="{7E277D0B-D887-3A78-9121-7FD49D3FF7AA}"/>
              </a:ext>
            </a:extLst>
          </p:cNvPr>
          <p:cNvSpPr>
            <a:spLocks noGrp="1"/>
          </p:cNvSpPr>
          <p:nvPr>
            <p:ph type="title" idx="4294967295"/>
          </p:nvPr>
        </p:nvSpPr>
        <p:spPr>
          <a:xfrm>
            <a:off x="647999" y="334967"/>
            <a:ext cx="8172450" cy="647700"/>
          </a:xfrm>
          <a:prstGeom prst="rect">
            <a:avLst/>
          </a:prstGeom>
          <a:solidFill>
            <a:schemeClr val="bg2"/>
          </a:solidFill>
        </p:spPr>
        <p:txBody>
          <a:bodyPr lIns="144000" tIns="72000" rIns="144000" bIns="0" anchor="ctr"/>
          <a:lstStyle/>
          <a:p>
            <a:r>
              <a:rPr lang="en-US" spc="-150" dirty="0">
                <a:solidFill>
                  <a:schemeClr val="bg1"/>
                </a:solidFill>
                <a:latin typeface="Roboto" panose="02000000000000000000" pitchFamily="2" charset="0"/>
                <a:ea typeface="Roboto" panose="02000000000000000000" pitchFamily="2" charset="0"/>
              </a:rPr>
              <a:t>What happens with the results?</a:t>
            </a:r>
            <a:endParaRPr lang="en-GB" spc="-150" noProof="0" dirty="0">
              <a:solidFill>
                <a:schemeClr val="bg1"/>
              </a:solidFill>
              <a:latin typeface="Roboto" panose="02000000000000000000" pitchFamily="2" charset="0"/>
              <a:ea typeface="Roboto" panose="02000000000000000000" pitchFamily="2" charset="0"/>
            </a:endParaRPr>
          </a:p>
        </p:txBody>
      </p:sp>
      <p:sp>
        <p:nvSpPr>
          <p:cNvPr id="3" name="Orange Tab">
            <a:extLst>
              <a:ext uri="{FF2B5EF4-FFF2-40B4-BE49-F238E27FC236}">
                <a16:creationId xmlns:a16="http://schemas.microsoft.com/office/drawing/2014/main" id="{44B50283-6420-68C3-E885-C6F15CBE4240}"/>
              </a:ext>
            </a:extLst>
          </p:cNvPr>
          <p:cNvSpPr/>
          <p:nvPr/>
        </p:nvSpPr>
        <p:spPr>
          <a:xfrm rot="16200000">
            <a:off x="161998" y="496667"/>
            <a:ext cx="648000" cy="324000"/>
          </a:xfrm>
          <a:prstGeom prst="round2SameRect">
            <a:avLst>
              <a:gd name="adj1" fmla="val 1866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solidFill>
                <a:schemeClr val="bg1"/>
              </a:solidFill>
            </a:endParaRPr>
          </a:p>
        </p:txBody>
      </p:sp>
      <p:sp>
        <p:nvSpPr>
          <p:cNvPr id="2" name="Body Text">
            <a:extLst>
              <a:ext uri="{FF2B5EF4-FFF2-40B4-BE49-F238E27FC236}">
                <a16:creationId xmlns:a16="http://schemas.microsoft.com/office/drawing/2014/main" id="{896856DF-AC63-7C7F-280D-99F290C924E3}"/>
              </a:ext>
            </a:extLst>
          </p:cNvPr>
          <p:cNvSpPr/>
          <p:nvPr/>
        </p:nvSpPr>
        <p:spPr>
          <a:xfrm>
            <a:off x="324000" y="1094107"/>
            <a:ext cx="8496000" cy="3806367"/>
          </a:xfrm>
          <a:prstGeom prst="roundRect">
            <a:avLst>
              <a:gd name="adj" fmla="val 978"/>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rtlCol="0" anchor="t"/>
          <a:lstStyle/>
          <a:p>
            <a:pPr marL="216000" indent="-144000">
              <a:lnSpc>
                <a:spcPct val="114000"/>
              </a:lnSpc>
              <a:spcAft>
                <a:spcPts val="600"/>
              </a:spcAft>
              <a:buFont typeface="Arial" panose="020B0604020202020204" pitchFamily="34" charset="0"/>
              <a:buChar char="•"/>
            </a:pPr>
            <a:r>
              <a:rPr lang="en-US" sz="1600" dirty="0">
                <a:solidFill>
                  <a:schemeClr val="bg1"/>
                </a:solidFill>
              </a:rPr>
              <a:t>For 2025, school results in the end of key stage assessments will be published on the </a:t>
            </a:r>
            <a:r>
              <a:rPr lang="en-US" sz="1600" dirty="0">
                <a:solidFill>
                  <a:schemeClr val="accent2"/>
                </a:solidFill>
                <a:hlinkClick r:id="rId2"/>
              </a:rPr>
              <a:t>Key Stage 2 Performance Measures Website</a:t>
            </a:r>
            <a:r>
              <a:rPr lang="en-US" sz="1600" dirty="0">
                <a:solidFill>
                  <a:schemeClr val="bg1"/>
                </a:solidFill>
              </a:rPr>
              <a:t>.</a:t>
            </a:r>
            <a:r>
              <a:rPr lang="en-US" sz="1600" dirty="0">
                <a:solidFill>
                  <a:schemeClr val="accent2"/>
                </a:solidFill>
              </a:rPr>
              <a:t>   </a:t>
            </a:r>
          </a:p>
          <a:p>
            <a:pPr marL="216000" indent="-144000">
              <a:lnSpc>
                <a:spcPct val="114000"/>
              </a:lnSpc>
              <a:spcAft>
                <a:spcPts val="600"/>
              </a:spcAft>
              <a:buFont typeface="Arial" panose="020B0604020202020204" pitchFamily="34" charset="0"/>
              <a:buChar char="•"/>
            </a:pPr>
            <a:r>
              <a:rPr lang="en-US" sz="1600" dirty="0">
                <a:solidFill>
                  <a:schemeClr val="bg1"/>
                </a:solidFill>
              </a:rPr>
              <a:t>School results will be shared with the school, their local authority or academy trust  and Ofsted to support school improvement.  </a:t>
            </a:r>
          </a:p>
          <a:p>
            <a:pPr marL="216000" indent="-144000">
              <a:lnSpc>
                <a:spcPct val="114000"/>
              </a:lnSpc>
              <a:spcAft>
                <a:spcPts val="600"/>
              </a:spcAft>
              <a:buFont typeface="Arial" panose="020B0604020202020204" pitchFamily="34" charset="0"/>
              <a:buChar char="•"/>
            </a:pPr>
            <a:r>
              <a:rPr lang="en-US" sz="1600" dirty="0">
                <a:solidFill>
                  <a:schemeClr val="bg1"/>
                </a:solidFill>
              </a:rPr>
              <a:t>Scans of marked pupil test papers and test results are published online in July and can be accessed by the school. </a:t>
            </a:r>
          </a:p>
          <a:p>
            <a:pPr marL="216000" indent="-144000">
              <a:lnSpc>
                <a:spcPct val="114000"/>
              </a:lnSpc>
              <a:spcAft>
                <a:spcPts val="600"/>
              </a:spcAft>
              <a:buFont typeface="Arial" panose="020B0604020202020204" pitchFamily="34" charset="0"/>
              <a:buChar char="•"/>
            </a:pPr>
            <a:r>
              <a:rPr lang="en-US" sz="1600" dirty="0">
                <a:solidFill>
                  <a:schemeClr val="bg1"/>
                </a:solidFill>
              </a:rPr>
              <a:t>Each child will receive a scaled score for their performance on the tests. This is a score between 80 and 120, where a score of 100 is considered to be working at the expected level of attainment at the end of primary school. </a:t>
            </a:r>
          </a:p>
          <a:p>
            <a:pPr marL="216000" indent="-144000">
              <a:lnSpc>
                <a:spcPct val="114000"/>
              </a:lnSpc>
              <a:spcAft>
                <a:spcPts val="600"/>
              </a:spcAft>
              <a:buFont typeface="Arial" panose="020B0604020202020204" pitchFamily="34" charset="0"/>
              <a:buChar char="•"/>
            </a:pPr>
            <a:r>
              <a:rPr lang="en-US" sz="1600" b="1" dirty="0">
                <a:solidFill>
                  <a:schemeClr val="bg1"/>
                </a:solidFill>
              </a:rPr>
              <a:t>We will share pupils’ results in their end of year written report, which is sent home in July. </a:t>
            </a:r>
          </a:p>
        </p:txBody>
      </p:sp>
    </p:spTree>
    <p:extLst>
      <p:ext uri="{BB962C8B-B14F-4D97-AF65-F5344CB8AC3E}">
        <p14:creationId xmlns:p14="http://schemas.microsoft.com/office/powerpoint/2010/main" val="2506606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063C1AC-93BB-47FF-A316-3263685B7CBB}"/>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123" name="Picture 14">
            <a:extLst>
              <a:ext uri="{FF2B5EF4-FFF2-40B4-BE49-F238E27FC236}">
                <a16:creationId xmlns:a16="http://schemas.microsoft.com/office/drawing/2014/main" id="{297EC192-94BA-41E0-8655-19ACB018292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Rectangle 3">
            <a:extLst>
              <a:ext uri="{FF2B5EF4-FFF2-40B4-BE49-F238E27FC236}">
                <a16:creationId xmlns:a16="http://schemas.microsoft.com/office/drawing/2014/main" id="{E7EE8951-7624-41E8-A401-353578927F2F}"/>
              </a:ext>
            </a:extLst>
          </p:cNvPr>
          <p:cNvSpPr>
            <a:spLocks noChangeArrowheads="1"/>
          </p:cNvSpPr>
          <p:nvPr/>
        </p:nvSpPr>
        <p:spPr bwMode="auto">
          <a:xfrm>
            <a:off x="407988" y="401638"/>
            <a:ext cx="330160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600" b="1" i="0" u="none" strike="noStrike" kern="1200" cap="none" spc="0" normalizeH="0" baseline="0" noProof="0" dirty="0">
                <a:ln>
                  <a:noFill/>
                </a:ln>
                <a:effectLst/>
                <a:uLnTx/>
                <a:uFillTx/>
                <a:latin typeface="BPreplay" pitchFamily="50" charset="0"/>
                <a:ea typeface="+mn-ea"/>
                <a:cs typeface="+mn-cs"/>
              </a:rPr>
              <a:t>Scaled Scores</a:t>
            </a:r>
          </a:p>
        </p:txBody>
      </p:sp>
      <p:sp>
        <p:nvSpPr>
          <p:cNvPr id="11" name="Rectangle 10">
            <a:extLst>
              <a:ext uri="{FF2B5EF4-FFF2-40B4-BE49-F238E27FC236}">
                <a16:creationId xmlns:a16="http://schemas.microsoft.com/office/drawing/2014/main" id="{1DE4DE0C-40EC-46A3-8E1E-58D087D30046}"/>
              </a:ext>
            </a:extLst>
          </p:cNvPr>
          <p:cNvSpPr/>
          <p:nvPr/>
        </p:nvSpPr>
        <p:spPr>
          <a:xfrm>
            <a:off x="357188"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182562" marR="0" lvl="0" indent="0" algn="l" defTabSz="914400" rtl="0" eaLnBrk="0" fontAlgn="base" latinLnBrk="0" hangingPunct="0">
              <a:lnSpc>
                <a:spcPct val="100000"/>
              </a:lnSpc>
              <a:spcBef>
                <a:spcPct val="0"/>
              </a:spcBef>
              <a:spcAft>
                <a:spcPct val="0"/>
              </a:spcAft>
              <a:buClrTx/>
              <a:buSzTx/>
              <a:buFontTx/>
              <a:buNone/>
              <a:tabLst/>
              <a:defRPr/>
            </a:pPr>
            <a:r>
              <a:rPr kumimoji="0" lang="en-GB" sz="1800" b="0" i="0" u="sng"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What is meant by ‘scaled scores’?</a:t>
            </a:r>
          </a:p>
          <a:p>
            <a:pPr marL="182562"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It is planned that 100 will always represent the ‘national standard’.</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Each pupil’s raw test score will therefore be converted into a score on the scale, either at, above or below 100. For example: in a previous year’s reading test a score of 26/50 was deemed 100 on the scale.</a:t>
            </a:r>
          </a:p>
          <a:p>
            <a:pPr marL="182562" marR="0" lvl="0" algn="l" defTabSz="914400" rtl="0" eaLnBrk="0" fontAlgn="base" latinLnBrk="0" hangingPunct="0">
              <a:lnSpc>
                <a:spcPct val="100000"/>
              </a:lnSpc>
              <a:spcBef>
                <a:spcPct val="0"/>
              </a:spcBef>
              <a:spcAft>
                <a:spcPct val="0"/>
              </a:spcAft>
              <a:buClrTx/>
              <a:buSzTx/>
              <a:tabLst/>
              <a:defRPr/>
            </a:pPr>
            <a:r>
              <a:rPr kumimoji="0" lang="en-GB" sz="18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 </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The scale will have a lower end point of 80 and an upper end point of 120.</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A child who achieves the ‘national standard’ (a scaled  score of 100 or higher) will be judged to have demonstrated sufficient knowledge in the areas assessed by the tests.</a:t>
            </a:r>
          </a:p>
          <a:p>
            <a:pPr marL="182562" marR="0" lvl="0" algn="l" defTabSz="914400" rtl="0" eaLnBrk="0" fontAlgn="base" latinLnBrk="0" hangingPunct="0">
              <a:lnSpc>
                <a:spcPct val="100000"/>
              </a:lnSpc>
              <a:spcBef>
                <a:spcPct val="0"/>
              </a:spcBef>
              <a:spcAft>
                <a:spcPct val="0"/>
              </a:spcAft>
              <a:buClrTx/>
              <a:buSzTx/>
              <a:tabLst/>
              <a:defRPr/>
            </a:pPr>
            <a:endParaRPr kumimoji="0" lang="en-GB" sz="18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8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Each pupil receives:</a:t>
            </a:r>
          </a:p>
          <a:p>
            <a:pPr marL="719138" marR="0" lvl="0" indent="-177800" algn="l" defTabSz="914400" rtl="0" eaLnBrk="0" fontAlgn="base" latinLnBrk="0" hangingPunct="0">
              <a:lnSpc>
                <a:spcPct val="100000"/>
              </a:lnSpc>
              <a:spcBef>
                <a:spcPct val="0"/>
              </a:spcBef>
              <a:spcAft>
                <a:spcPct val="0"/>
              </a:spcAft>
              <a:buClrTx/>
              <a:buSzTx/>
              <a:buFont typeface="Courier New" panose="02070309020205020404" pitchFamily="49" charset="0"/>
              <a:buChar char="o"/>
              <a:tabLst/>
              <a:defRPr/>
            </a:pPr>
            <a:r>
              <a:rPr kumimoji="0" lang="en-GB" sz="18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a raw score (number of raw marks awarded);</a:t>
            </a:r>
          </a:p>
          <a:p>
            <a:pPr marL="719138" marR="0" lvl="0" indent="-177800" algn="l" defTabSz="914400" rtl="0" eaLnBrk="0" fontAlgn="base" latinLnBrk="0" hangingPunct="0">
              <a:lnSpc>
                <a:spcPct val="100000"/>
              </a:lnSpc>
              <a:spcBef>
                <a:spcPct val="0"/>
              </a:spcBef>
              <a:spcAft>
                <a:spcPct val="0"/>
              </a:spcAft>
              <a:buClrTx/>
              <a:buSzTx/>
              <a:buFont typeface="Courier New" panose="02070309020205020404" pitchFamily="49" charset="0"/>
              <a:buChar char="o"/>
              <a:tabLst/>
              <a:defRPr/>
            </a:pPr>
            <a:r>
              <a:rPr kumimoji="0" lang="en-GB" sz="18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a scaled score in each tested subject</a:t>
            </a:r>
          </a:p>
          <a:p>
            <a:pPr marL="719138" marR="0" lvl="0" indent="-177800" algn="l" defTabSz="914400" rtl="0" eaLnBrk="0" fontAlgn="base" latinLnBrk="0" hangingPunct="0">
              <a:lnSpc>
                <a:spcPct val="100000"/>
              </a:lnSpc>
              <a:spcBef>
                <a:spcPct val="0"/>
              </a:spcBef>
              <a:spcAft>
                <a:spcPct val="0"/>
              </a:spcAft>
              <a:buClrTx/>
              <a:buSzTx/>
              <a:buFont typeface="Courier New" panose="02070309020205020404" pitchFamily="49" charset="0"/>
              <a:buChar char="o"/>
              <a:tabLst/>
              <a:defRPr/>
            </a:pPr>
            <a:r>
              <a:rPr kumimoji="0" lang="en-GB" sz="18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confirmation of whether or not they attained the national standard.</a:t>
            </a:r>
          </a:p>
        </p:txBody>
      </p:sp>
      <p:sp>
        <p:nvSpPr>
          <p:cNvPr id="10" name="Oval 9">
            <a:hlinkClick r:id="" action="ppaction://hlinkshowjump?jump=nextslide"/>
            <a:extLst>
              <a:ext uri="{FF2B5EF4-FFF2-40B4-BE49-F238E27FC236}">
                <a16:creationId xmlns:a16="http://schemas.microsoft.com/office/drawing/2014/main" id="{CE29874E-2A31-4CBC-9155-FC3C865D1437}"/>
              </a:ext>
            </a:extLst>
          </p:cNvPr>
          <p:cNvSpPr/>
          <p:nvPr/>
        </p:nvSpPr>
        <p:spPr>
          <a:xfrm>
            <a:off x="8226425" y="5930900"/>
            <a:ext cx="755650" cy="757238"/>
          </a:xfrm>
          <a:prstGeom prst="ellipse">
            <a:avLst/>
          </a:prstGeom>
          <a:solidFill>
            <a:srgbClr val="A663CD"/>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2" name="Oval 11">
            <a:hlinkClick r:id="rId3" action="ppaction://hlinksldjump"/>
            <a:extLst>
              <a:ext uri="{FF2B5EF4-FFF2-40B4-BE49-F238E27FC236}">
                <a16:creationId xmlns:a16="http://schemas.microsoft.com/office/drawing/2014/main" id="{7B26060E-1BA4-4E30-9017-B4F1137E65EB}"/>
              </a:ext>
            </a:extLst>
          </p:cNvPr>
          <p:cNvSpPr/>
          <p:nvPr/>
        </p:nvSpPr>
        <p:spPr>
          <a:xfrm>
            <a:off x="8226425" y="5065713"/>
            <a:ext cx="755650" cy="757237"/>
          </a:xfrm>
          <a:prstGeom prst="ellipse">
            <a:avLst/>
          </a:prstGeom>
          <a:solidFill>
            <a:srgbClr val="BB81DD"/>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7E298ED-AF20-4614-84FE-5BAAED06A382}"/>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6147" name="Picture 14">
            <a:extLst>
              <a:ext uri="{FF2B5EF4-FFF2-40B4-BE49-F238E27FC236}">
                <a16:creationId xmlns:a16="http://schemas.microsoft.com/office/drawing/2014/main" id="{15D1A782-533A-4FEF-8952-4B94B43786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Rectangle 3">
            <a:extLst>
              <a:ext uri="{FF2B5EF4-FFF2-40B4-BE49-F238E27FC236}">
                <a16:creationId xmlns:a16="http://schemas.microsoft.com/office/drawing/2014/main" id="{5E51DECF-0EAD-4B85-8E8E-4153145ACFED}"/>
              </a:ext>
            </a:extLst>
          </p:cNvPr>
          <p:cNvSpPr>
            <a:spLocks noChangeArrowheads="1"/>
          </p:cNvSpPr>
          <p:nvPr/>
        </p:nvSpPr>
        <p:spPr bwMode="auto">
          <a:xfrm>
            <a:off x="407988" y="401638"/>
            <a:ext cx="529420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600" b="1" i="0" u="none" strike="noStrike" kern="1200" cap="none" spc="0" normalizeH="0" baseline="0" noProof="0" dirty="0">
                <a:ln>
                  <a:noFill/>
                </a:ln>
                <a:effectLst/>
                <a:uLnTx/>
                <a:uFillTx/>
                <a:latin typeface="BPreplay" pitchFamily="50" charset="0"/>
                <a:ea typeface="+mn-ea"/>
                <a:cs typeface="+mn-cs"/>
              </a:rPr>
              <a:t>Scaled Score Examples</a:t>
            </a:r>
          </a:p>
        </p:txBody>
      </p:sp>
      <p:sp>
        <p:nvSpPr>
          <p:cNvPr id="12" name="Rectangle 11">
            <a:extLst>
              <a:ext uri="{FF2B5EF4-FFF2-40B4-BE49-F238E27FC236}">
                <a16:creationId xmlns:a16="http://schemas.microsoft.com/office/drawing/2014/main" id="{BDB1767B-48AE-49C0-A064-6CC5A26AE9F0}"/>
              </a:ext>
            </a:extLst>
          </p:cNvPr>
          <p:cNvSpPr/>
          <p:nvPr/>
        </p:nvSpPr>
        <p:spPr>
          <a:xfrm>
            <a:off x="357188"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182562" marR="0" lvl="0" indent="0" algn="l" defTabSz="914400" rtl="0" eaLnBrk="0" fontAlgn="base" latinLnBrk="0" hangingPunct="0">
              <a:lnSpc>
                <a:spcPct val="100000"/>
              </a:lnSpc>
              <a:spcBef>
                <a:spcPct val="0"/>
              </a:spcBef>
              <a:spcAft>
                <a:spcPct val="0"/>
              </a:spcAft>
              <a:buClrTx/>
              <a:buSzTx/>
              <a:buFontTx/>
              <a:buNone/>
              <a:tabLst/>
              <a:defRPr/>
            </a:pPr>
            <a:r>
              <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On publication of the test results in July:</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a child awarded a scaled score of 100 is judged to have met the ‘national standard’ in the area judged by the test. (Expected Standard)</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a child awarded a scaled score of 110 – 120 is judged to have exceeded the national standard and demonstrated a higher than expected knowledge of the curriculum for their age.</a:t>
            </a:r>
          </a:p>
          <a:p>
            <a:pPr marL="182562" marR="0" lvl="0" indent="0" algn="l" defTabSz="914400" rtl="0" eaLnBrk="0" fontAlgn="base" latinLnBrk="0" hangingPunct="0">
              <a:lnSpc>
                <a:spcPct val="100000"/>
              </a:lnSpc>
              <a:spcBef>
                <a:spcPct val="0"/>
              </a:spcBef>
              <a:spcAft>
                <a:spcPct val="0"/>
              </a:spcAft>
              <a:buClrTx/>
              <a:buSzTx/>
              <a:buFontTx/>
              <a:buNone/>
              <a:tabLst/>
              <a:defRPr/>
            </a:pPr>
            <a:r>
              <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 (Greater Depth within the Expected Standard)</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a child awarded a scaled score of less than 100 is judged to have not yet met the national standard and performed below the expectation for their age. (Working towards the Expected Standard)</a:t>
            </a:r>
          </a:p>
        </p:txBody>
      </p:sp>
      <p:sp>
        <p:nvSpPr>
          <p:cNvPr id="10" name="Oval 9">
            <a:hlinkClick r:id="" action="ppaction://hlinkshowjump?jump=nextslide"/>
            <a:extLst>
              <a:ext uri="{FF2B5EF4-FFF2-40B4-BE49-F238E27FC236}">
                <a16:creationId xmlns:a16="http://schemas.microsoft.com/office/drawing/2014/main" id="{CEC3B9D7-B462-43FD-B8AF-AC0CB26519A6}"/>
              </a:ext>
            </a:extLst>
          </p:cNvPr>
          <p:cNvSpPr/>
          <p:nvPr/>
        </p:nvSpPr>
        <p:spPr>
          <a:xfrm>
            <a:off x="8226425" y="5930900"/>
            <a:ext cx="755650" cy="757238"/>
          </a:xfrm>
          <a:prstGeom prst="ellipse">
            <a:avLst/>
          </a:prstGeom>
          <a:solidFill>
            <a:srgbClr val="A663CD"/>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3" name="Oval 12">
            <a:hlinkClick r:id="rId3" action="ppaction://hlinksldjump"/>
            <a:extLst>
              <a:ext uri="{FF2B5EF4-FFF2-40B4-BE49-F238E27FC236}">
                <a16:creationId xmlns:a16="http://schemas.microsoft.com/office/drawing/2014/main" id="{9A61F7C1-0B86-4414-9F6A-CC5DAD847880}"/>
              </a:ext>
            </a:extLst>
          </p:cNvPr>
          <p:cNvSpPr/>
          <p:nvPr/>
        </p:nvSpPr>
        <p:spPr>
          <a:xfrm>
            <a:off x="8226425" y="5065713"/>
            <a:ext cx="755650" cy="757237"/>
          </a:xfrm>
          <a:prstGeom prst="ellipse">
            <a:avLst/>
          </a:prstGeom>
          <a:solidFill>
            <a:srgbClr val="BB81DD"/>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1EEA049-1231-4399-A304-BC7403199664}"/>
              </a:ext>
            </a:extLst>
          </p:cNvPr>
          <p:cNvSpPr/>
          <p:nvPr/>
        </p:nvSpPr>
        <p:spPr>
          <a:xfrm>
            <a:off x="366713" y="354013"/>
            <a:ext cx="8420100" cy="693737"/>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195" name="Picture 14">
            <a:extLst>
              <a:ext uri="{FF2B5EF4-FFF2-40B4-BE49-F238E27FC236}">
                <a16:creationId xmlns:a16="http://schemas.microsoft.com/office/drawing/2014/main" id="{7DE86DAF-DB4C-48E3-AA4B-EB42941519F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Rectangle 3">
            <a:extLst>
              <a:ext uri="{FF2B5EF4-FFF2-40B4-BE49-F238E27FC236}">
                <a16:creationId xmlns:a16="http://schemas.microsoft.com/office/drawing/2014/main" id="{21B5B693-875F-480E-A7EC-E735C043BA29}"/>
              </a:ext>
            </a:extLst>
          </p:cNvPr>
          <p:cNvSpPr>
            <a:spLocks noChangeArrowheads="1"/>
          </p:cNvSpPr>
          <p:nvPr/>
        </p:nvSpPr>
        <p:spPr bwMode="auto">
          <a:xfrm>
            <a:off x="407988" y="401638"/>
            <a:ext cx="23030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600" b="1" i="0" u="none" strike="noStrike" kern="1200" cap="none" spc="0" normalizeH="0" baseline="0" noProof="0" dirty="0">
                <a:ln>
                  <a:noFill/>
                </a:ln>
                <a:effectLst/>
                <a:uLnTx/>
                <a:uFillTx/>
                <a:latin typeface="BPreplay" pitchFamily="50" charset="0"/>
                <a:ea typeface="+mn-ea"/>
                <a:cs typeface="+mn-cs"/>
              </a:rPr>
              <a:t>The Tests</a:t>
            </a:r>
          </a:p>
        </p:txBody>
      </p:sp>
      <p:sp>
        <p:nvSpPr>
          <p:cNvPr id="12" name="Rectangle 11">
            <a:extLst>
              <a:ext uri="{FF2B5EF4-FFF2-40B4-BE49-F238E27FC236}">
                <a16:creationId xmlns:a16="http://schemas.microsoft.com/office/drawing/2014/main" id="{9CFBCA5A-3308-45F9-AAC2-30DDDA778BC0}"/>
              </a:ext>
            </a:extLst>
          </p:cNvPr>
          <p:cNvSpPr/>
          <p:nvPr/>
        </p:nvSpPr>
        <p:spPr>
          <a:xfrm>
            <a:off x="361950" y="1047750"/>
            <a:ext cx="8429625" cy="5459413"/>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lvl1pPr marL="342900" indent="-160338">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182562" marR="0" lvl="0" indent="0" algn="l" defTabSz="914400" rtl="0" eaLnBrk="0" fontAlgn="base" latinLnBrk="0" hangingPunct="0">
              <a:lnSpc>
                <a:spcPct val="100000"/>
              </a:lnSpc>
              <a:spcBef>
                <a:spcPct val="0"/>
              </a:spcBef>
              <a:spcAft>
                <a:spcPct val="0"/>
              </a:spcAft>
              <a:buClrTx/>
              <a:buSzTx/>
              <a:tabLst/>
              <a:defRPr/>
            </a:pPr>
            <a:endParaRPr kumimoji="0" lang="en-GB" altLang="en-US" sz="1700" b="0" i="0" u="none" strike="noStrike" kern="1200" cap="none" spc="0" normalizeH="0" baseline="0" noProof="0" dirty="0">
              <a:ln>
                <a:noFill/>
              </a:ln>
              <a:solidFill>
                <a:srgbClr val="181717"/>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altLang="en-US" sz="2400" b="0" i="0" u="none" strike="noStrike" kern="1200" cap="none" spc="0" normalizeH="0" baseline="0" noProof="0" dirty="0">
                <a:ln>
                  <a:noFill/>
                </a:ln>
                <a:solidFill>
                  <a:srgbClr val="181717"/>
                </a:solidFill>
                <a:effectLst/>
                <a:uLnTx/>
                <a:uFillTx/>
                <a:latin typeface="Arial" panose="020B0604020202020204" pitchFamily="34" charset="0"/>
                <a:cs typeface="Arial" panose="020B0604020202020204" pitchFamily="34" charset="0"/>
              </a:rPr>
              <a:t>There are no tests to be administered in Science this year – as far as we know. (Schools are spot-checked every few years.)</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altLang="en-US" sz="2400" b="0" i="0" u="none" strike="noStrike" kern="1200" cap="none" spc="0" normalizeH="0" baseline="0" noProof="0" dirty="0">
              <a:ln>
                <a:noFill/>
              </a:ln>
              <a:solidFill>
                <a:srgbClr val="181717"/>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altLang="en-US" sz="2400" b="0" i="0" u="none" strike="noStrike" kern="1200" cap="none" spc="0" normalizeH="0" baseline="0" noProof="0" dirty="0">
                <a:ln>
                  <a:noFill/>
                </a:ln>
                <a:solidFill>
                  <a:srgbClr val="181717"/>
                </a:solidFill>
                <a:effectLst/>
                <a:uLnTx/>
                <a:uFillTx/>
                <a:latin typeface="Arial" panose="020B0604020202020204" pitchFamily="34" charset="0"/>
                <a:cs typeface="Arial" panose="020B0604020202020204" pitchFamily="34" charset="0"/>
              </a:rPr>
              <a:t>All tests are externally marked.</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altLang="en-US" sz="2400" b="0" i="0" u="none" strike="noStrike" kern="1200" cap="none" spc="0" normalizeH="0" baseline="0" noProof="0" dirty="0">
              <a:ln>
                <a:noFill/>
              </a:ln>
              <a:solidFill>
                <a:srgbClr val="181717"/>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altLang="en-US" sz="2400" b="0" i="0" u="none" strike="noStrike" kern="1200" cap="none" spc="0" normalizeH="0" baseline="0" noProof="0" dirty="0">
                <a:ln>
                  <a:noFill/>
                </a:ln>
                <a:solidFill>
                  <a:srgbClr val="181717"/>
                </a:solidFill>
                <a:effectLst/>
                <a:uLnTx/>
                <a:uFillTx/>
                <a:latin typeface="Arial" panose="020B0604020202020204" pitchFamily="34" charset="0"/>
                <a:cs typeface="Arial" panose="020B0604020202020204" pitchFamily="34" charset="0"/>
              </a:rPr>
              <a:t>As in recent years, writing will be teacher assessed internally with some external moderation. </a:t>
            </a:r>
          </a:p>
        </p:txBody>
      </p:sp>
      <p:sp>
        <p:nvSpPr>
          <p:cNvPr id="10" name="Oval 9">
            <a:hlinkClick r:id="" action="ppaction://hlinkshowjump?jump=nextslide"/>
            <a:extLst>
              <a:ext uri="{FF2B5EF4-FFF2-40B4-BE49-F238E27FC236}">
                <a16:creationId xmlns:a16="http://schemas.microsoft.com/office/drawing/2014/main" id="{A1DD91DE-7275-42A9-AE85-8041BB040B35}"/>
              </a:ext>
            </a:extLst>
          </p:cNvPr>
          <p:cNvSpPr/>
          <p:nvPr/>
        </p:nvSpPr>
        <p:spPr>
          <a:xfrm>
            <a:off x="8226425" y="5930900"/>
            <a:ext cx="755650" cy="757238"/>
          </a:xfrm>
          <a:prstGeom prst="ellipse">
            <a:avLst/>
          </a:prstGeom>
          <a:solidFill>
            <a:srgbClr val="A663CD"/>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3" name="Oval 12">
            <a:hlinkClick r:id="rId3" action="ppaction://hlinksldjump"/>
            <a:extLst>
              <a:ext uri="{FF2B5EF4-FFF2-40B4-BE49-F238E27FC236}">
                <a16:creationId xmlns:a16="http://schemas.microsoft.com/office/drawing/2014/main" id="{62D3F875-C914-40B7-90F1-36A38A869F61}"/>
              </a:ext>
            </a:extLst>
          </p:cNvPr>
          <p:cNvSpPr/>
          <p:nvPr/>
        </p:nvSpPr>
        <p:spPr>
          <a:xfrm>
            <a:off x="8226425" y="5065713"/>
            <a:ext cx="755650" cy="757237"/>
          </a:xfrm>
          <a:prstGeom prst="ellipse">
            <a:avLst/>
          </a:prstGeom>
          <a:solidFill>
            <a:srgbClr val="BB81DD"/>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3229B99-B58F-4647-A5D3-094AC5B9FA35}"/>
              </a:ext>
            </a:extLst>
          </p:cNvPr>
          <p:cNvSpPr/>
          <p:nvPr/>
        </p:nvSpPr>
        <p:spPr>
          <a:xfrm>
            <a:off x="366713" y="354013"/>
            <a:ext cx="8420100" cy="522287"/>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219" name="Picture 14">
            <a:extLst>
              <a:ext uri="{FF2B5EF4-FFF2-40B4-BE49-F238E27FC236}">
                <a16:creationId xmlns:a16="http://schemas.microsoft.com/office/drawing/2014/main" id="{F285618C-4471-4125-A1CF-C1E96DE3102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3">
            <a:extLst>
              <a:ext uri="{FF2B5EF4-FFF2-40B4-BE49-F238E27FC236}">
                <a16:creationId xmlns:a16="http://schemas.microsoft.com/office/drawing/2014/main" id="{26BACFCE-53CC-4702-900B-D0F1BC7515B6}"/>
              </a:ext>
            </a:extLst>
          </p:cNvPr>
          <p:cNvSpPr>
            <a:spLocks noChangeArrowheads="1"/>
          </p:cNvSpPr>
          <p:nvPr/>
        </p:nvSpPr>
        <p:spPr bwMode="auto">
          <a:xfrm>
            <a:off x="407988" y="401638"/>
            <a:ext cx="19684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600" b="1" i="0" u="none" strike="noStrike" kern="1200" cap="none" spc="0" normalizeH="0" baseline="0" noProof="0" dirty="0">
                <a:ln>
                  <a:noFill/>
                </a:ln>
                <a:effectLst/>
                <a:uLnTx/>
                <a:uFillTx/>
                <a:latin typeface="BPreplay" pitchFamily="50" charset="0"/>
                <a:ea typeface="+mn-ea"/>
                <a:cs typeface="+mn-cs"/>
              </a:rPr>
              <a:t>Reading</a:t>
            </a:r>
          </a:p>
        </p:txBody>
      </p:sp>
      <p:sp>
        <p:nvSpPr>
          <p:cNvPr id="11" name="Rectangle 10">
            <a:extLst>
              <a:ext uri="{FF2B5EF4-FFF2-40B4-BE49-F238E27FC236}">
                <a16:creationId xmlns:a16="http://schemas.microsoft.com/office/drawing/2014/main" id="{301B8812-246B-4751-B3CB-5D51609325DE}"/>
              </a:ext>
            </a:extLst>
          </p:cNvPr>
          <p:cNvSpPr/>
          <p:nvPr/>
        </p:nvSpPr>
        <p:spPr>
          <a:xfrm>
            <a:off x="366713" y="876300"/>
            <a:ext cx="8429625" cy="5630863"/>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The reading test consists of a single test paper with three unrelated reading texts. Children are given 60 minutes in total to read the texts and answer the questions. </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A total of 50 marks are available.</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Questions are designed to assess the comprehension and understanding of a child’s reading. </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During the reading paper, a child’s inference and deduction skills are thoroughly tested. They will also be expected to answer questions on authorial choices: explaining why an author has chosen to use particular vocabulary, grammar and text features. </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Some questions are multiple choice; others require short answers and some require an extended response or explanation.</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In the spring term, we will give the children more reading tests to allow them to practise their exam technique and help them to understand how the tests work. However, this will only help to support your child if they work hard at independent reading at home.</a:t>
            </a:r>
          </a:p>
        </p:txBody>
      </p:sp>
      <p:sp>
        <p:nvSpPr>
          <p:cNvPr id="10" name="Oval 9">
            <a:hlinkClick r:id="" action="ppaction://hlinkshowjump?jump=nextslide"/>
            <a:extLst>
              <a:ext uri="{FF2B5EF4-FFF2-40B4-BE49-F238E27FC236}">
                <a16:creationId xmlns:a16="http://schemas.microsoft.com/office/drawing/2014/main" id="{704AC365-D711-4619-86FB-5FD7E91AA6D2}"/>
              </a:ext>
            </a:extLst>
          </p:cNvPr>
          <p:cNvSpPr/>
          <p:nvPr/>
        </p:nvSpPr>
        <p:spPr>
          <a:xfrm>
            <a:off x="8226425" y="5930900"/>
            <a:ext cx="755650" cy="757238"/>
          </a:xfrm>
          <a:prstGeom prst="ellipse">
            <a:avLst/>
          </a:prstGeom>
          <a:solidFill>
            <a:srgbClr val="A2DD6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3" name="Oval 12">
            <a:hlinkClick r:id="rId3" action="ppaction://hlinksldjump"/>
            <a:extLst>
              <a:ext uri="{FF2B5EF4-FFF2-40B4-BE49-F238E27FC236}">
                <a16:creationId xmlns:a16="http://schemas.microsoft.com/office/drawing/2014/main" id="{1BCFD6D1-0DBD-4337-B357-F376528F4404}"/>
              </a:ext>
            </a:extLst>
          </p:cNvPr>
          <p:cNvSpPr/>
          <p:nvPr/>
        </p:nvSpPr>
        <p:spPr>
          <a:xfrm>
            <a:off x="8226425" y="5065713"/>
            <a:ext cx="755650" cy="757237"/>
          </a:xfrm>
          <a:prstGeom prst="ellipse">
            <a:avLst/>
          </a:prstGeom>
          <a:solidFill>
            <a:srgbClr val="C0E89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03526BA-65D1-421F-BC0B-0A49DC995E4B}"/>
              </a:ext>
            </a:extLst>
          </p:cNvPr>
          <p:cNvSpPr/>
          <p:nvPr/>
        </p:nvSpPr>
        <p:spPr>
          <a:xfrm>
            <a:off x="357188"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marR="0" lvl="0" indent="0" algn="l"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Reading Paper</a:t>
            </a:r>
          </a:p>
        </p:txBody>
      </p:sp>
      <p:sp>
        <p:nvSpPr>
          <p:cNvPr id="9" name="Rectangle 8">
            <a:extLst>
              <a:ext uri="{FF2B5EF4-FFF2-40B4-BE49-F238E27FC236}">
                <a16:creationId xmlns:a16="http://schemas.microsoft.com/office/drawing/2014/main" id="{2C3DDD66-43C0-46C3-809B-7DD2189DDF79}"/>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244" name="Picture 14">
            <a:extLst>
              <a:ext uri="{FF2B5EF4-FFF2-40B4-BE49-F238E27FC236}">
                <a16:creationId xmlns:a16="http://schemas.microsoft.com/office/drawing/2014/main" id="{2BD0A8FA-77DE-47CE-B424-CF512967D62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Rectangle 3">
            <a:extLst>
              <a:ext uri="{FF2B5EF4-FFF2-40B4-BE49-F238E27FC236}">
                <a16:creationId xmlns:a16="http://schemas.microsoft.com/office/drawing/2014/main" id="{AA66CB41-2852-4FC1-AA71-7A99AFFAA442}"/>
              </a:ext>
            </a:extLst>
          </p:cNvPr>
          <p:cNvSpPr>
            <a:spLocks noChangeArrowheads="1"/>
          </p:cNvSpPr>
          <p:nvPr/>
        </p:nvSpPr>
        <p:spPr bwMode="auto">
          <a:xfrm>
            <a:off x="407988" y="401638"/>
            <a:ext cx="42098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600" b="1" i="0" u="none" strike="noStrike" kern="1200" cap="none" spc="0" normalizeH="0" baseline="0" noProof="0" dirty="0">
                <a:ln>
                  <a:noFill/>
                </a:ln>
                <a:effectLst/>
                <a:uLnTx/>
                <a:uFillTx/>
                <a:latin typeface="BPreplay" pitchFamily="50" charset="0"/>
                <a:ea typeface="+mn-ea"/>
                <a:cs typeface="+mn-cs"/>
              </a:rPr>
              <a:t>Sample Questions</a:t>
            </a:r>
          </a:p>
        </p:txBody>
      </p:sp>
      <p:sp>
        <p:nvSpPr>
          <p:cNvPr id="10" name="Oval 9">
            <a:hlinkClick r:id="" action="ppaction://hlinkshowjump?jump=nextslide"/>
            <a:extLst>
              <a:ext uri="{FF2B5EF4-FFF2-40B4-BE49-F238E27FC236}">
                <a16:creationId xmlns:a16="http://schemas.microsoft.com/office/drawing/2014/main" id="{725864BF-34A8-4815-A038-E6FC71B9B209}"/>
              </a:ext>
            </a:extLst>
          </p:cNvPr>
          <p:cNvSpPr/>
          <p:nvPr/>
        </p:nvSpPr>
        <p:spPr>
          <a:xfrm>
            <a:off x="8226425" y="5930900"/>
            <a:ext cx="755650" cy="757238"/>
          </a:xfrm>
          <a:prstGeom prst="ellipse">
            <a:avLst/>
          </a:prstGeom>
          <a:solidFill>
            <a:srgbClr val="A2DD6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3" name="Oval 12">
            <a:hlinkClick r:id="rId3" action="ppaction://hlinksldjump"/>
            <a:extLst>
              <a:ext uri="{FF2B5EF4-FFF2-40B4-BE49-F238E27FC236}">
                <a16:creationId xmlns:a16="http://schemas.microsoft.com/office/drawing/2014/main" id="{94025930-922C-4D2F-B519-FDF328BBBD1D}"/>
              </a:ext>
            </a:extLst>
          </p:cNvPr>
          <p:cNvSpPr/>
          <p:nvPr/>
        </p:nvSpPr>
        <p:spPr>
          <a:xfrm>
            <a:off x="8226425" y="5065713"/>
            <a:ext cx="755650" cy="757237"/>
          </a:xfrm>
          <a:prstGeom prst="ellipse">
            <a:avLst/>
          </a:prstGeom>
          <a:solidFill>
            <a:srgbClr val="C0E89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pic>
        <p:nvPicPr>
          <p:cNvPr id="10248" name="Picture 2">
            <a:extLst>
              <a:ext uri="{FF2B5EF4-FFF2-40B4-BE49-F238E27FC236}">
                <a16:creationId xmlns:a16="http://schemas.microsoft.com/office/drawing/2014/main" id="{FA66A859-F0A0-41D8-8DF0-6184C0631DD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49300" y="1768475"/>
            <a:ext cx="7854950" cy="329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433E717-4393-4ED2-9097-B021618FF613}"/>
              </a:ext>
            </a:extLst>
          </p:cNvPr>
          <p:cNvSpPr/>
          <p:nvPr/>
        </p:nvSpPr>
        <p:spPr>
          <a:xfrm>
            <a:off x="357188"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marR="0" lvl="0" indent="0" algn="l"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Reading Paper</a:t>
            </a:r>
          </a:p>
        </p:txBody>
      </p:sp>
      <p:sp>
        <p:nvSpPr>
          <p:cNvPr id="9" name="Rectangle 8">
            <a:extLst>
              <a:ext uri="{FF2B5EF4-FFF2-40B4-BE49-F238E27FC236}">
                <a16:creationId xmlns:a16="http://schemas.microsoft.com/office/drawing/2014/main" id="{D454F8E0-E837-4A5D-84AE-337F2416C155}"/>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268" name="Picture 14">
            <a:extLst>
              <a:ext uri="{FF2B5EF4-FFF2-40B4-BE49-F238E27FC236}">
                <a16:creationId xmlns:a16="http://schemas.microsoft.com/office/drawing/2014/main" id="{4C15AA04-23F9-44E7-B661-5E1D3C0FAE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Rectangle 3">
            <a:extLst>
              <a:ext uri="{FF2B5EF4-FFF2-40B4-BE49-F238E27FC236}">
                <a16:creationId xmlns:a16="http://schemas.microsoft.com/office/drawing/2014/main" id="{4CFCE554-07A2-4960-A10F-723F1B63BC7F}"/>
              </a:ext>
            </a:extLst>
          </p:cNvPr>
          <p:cNvSpPr>
            <a:spLocks noChangeArrowheads="1"/>
          </p:cNvSpPr>
          <p:nvPr/>
        </p:nvSpPr>
        <p:spPr bwMode="auto">
          <a:xfrm>
            <a:off x="407988" y="401638"/>
            <a:ext cx="42098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600" b="1" i="0" u="none" strike="noStrike" kern="1200" cap="none" spc="0" normalizeH="0" baseline="0" noProof="0" dirty="0">
                <a:ln>
                  <a:noFill/>
                </a:ln>
                <a:effectLst/>
                <a:uLnTx/>
                <a:uFillTx/>
                <a:latin typeface="BPreplay" pitchFamily="50" charset="0"/>
                <a:ea typeface="+mn-ea"/>
                <a:cs typeface="+mn-cs"/>
              </a:rPr>
              <a:t>Sample Questions</a:t>
            </a:r>
          </a:p>
        </p:txBody>
      </p:sp>
      <p:sp>
        <p:nvSpPr>
          <p:cNvPr id="10" name="Oval 9">
            <a:hlinkClick r:id="" action="ppaction://hlinkshowjump?jump=nextslide"/>
            <a:extLst>
              <a:ext uri="{FF2B5EF4-FFF2-40B4-BE49-F238E27FC236}">
                <a16:creationId xmlns:a16="http://schemas.microsoft.com/office/drawing/2014/main" id="{537A1885-BB16-435B-9297-BA2CCC3169EE}"/>
              </a:ext>
            </a:extLst>
          </p:cNvPr>
          <p:cNvSpPr/>
          <p:nvPr/>
        </p:nvSpPr>
        <p:spPr>
          <a:xfrm>
            <a:off x="8226425" y="5930900"/>
            <a:ext cx="755650" cy="757238"/>
          </a:xfrm>
          <a:prstGeom prst="ellipse">
            <a:avLst/>
          </a:prstGeom>
          <a:solidFill>
            <a:srgbClr val="A2DD6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3" name="Oval 12">
            <a:hlinkClick r:id="rId3" action="ppaction://hlinksldjump"/>
            <a:extLst>
              <a:ext uri="{FF2B5EF4-FFF2-40B4-BE49-F238E27FC236}">
                <a16:creationId xmlns:a16="http://schemas.microsoft.com/office/drawing/2014/main" id="{51B8EFE3-0016-48D3-831C-DCE691495704}"/>
              </a:ext>
            </a:extLst>
          </p:cNvPr>
          <p:cNvSpPr/>
          <p:nvPr/>
        </p:nvSpPr>
        <p:spPr>
          <a:xfrm>
            <a:off x="8226425" y="5065713"/>
            <a:ext cx="755650" cy="757237"/>
          </a:xfrm>
          <a:prstGeom prst="ellipse">
            <a:avLst/>
          </a:prstGeom>
          <a:solidFill>
            <a:srgbClr val="C0E89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pic>
        <p:nvPicPr>
          <p:cNvPr id="11272" name="Picture 3">
            <a:extLst>
              <a:ext uri="{FF2B5EF4-FFF2-40B4-BE49-F238E27FC236}">
                <a16:creationId xmlns:a16="http://schemas.microsoft.com/office/drawing/2014/main" id="{050F9F2F-C639-4C9C-9B47-19DC1B3EBF7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1200" y="1997075"/>
            <a:ext cx="7789863" cy="232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DD1DF5B-BF84-4216-B6AC-123621F940B1}"/>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2291" name="Picture 14">
            <a:extLst>
              <a:ext uri="{FF2B5EF4-FFF2-40B4-BE49-F238E27FC236}">
                <a16:creationId xmlns:a16="http://schemas.microsoft.com/office/drawing/2014/main" id="{94F7C639-93ED-4DE7-8799-8051631FF51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Rectangle 3">
            <a:extLst>
              <a:ext uri="{FF2B5EF4-FFF2-40B4-BE49-F238E27FC236}">
                <a16:creationId xmlns:a16="http://schemas.microsoft.com/office/drawing/2014/main" id="{8A26035F-357E-4015-9A65-3321712CB1A0}"/>
              </a:ext>
            </a:extLst>
          </p:cNvPr>
          <p:cNvSpPr>
            <a:spLocks noChangeArrowheads="1"/>
          </p:cNvSpPr>
          <p:nvPr/>
        </p:nvSpPr>
        <p:spPr bwMode="auto">
          <a:xfrm>
            <a:off x="407988" y="401638"/>
            <a:ext cx="841634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600" b="1" i="0" u="none" strike="noStrike" kern="1200" cap="none" spc="0" normalizeH="0" baseline="0" noProof="0" dirty="0">
                <a:ln>
                  <a:noFill/>
                </a:ln>
                <a:effectLst/>
                <a:uLnTx/>
                <a:uFillTx/>
                <a:latin typeface="BPreplay" pitchFamily="50" charset="0"/>
                <a:ea typeface="+mn-ea"/>
                <a:cs typeface="+mn-cs"/>
              </a:rPr>
              <a:t>How to Help Your Child with Reading</a:t>
            </a:r>
          </a:p>
        </p:txBody>
      </p:sp>
      <p:sp>
        <p:nvSpPr>
          <p:cNvPr id="11" name="Rectangle 10">
            <a:extLst>
              <a:ext uri="{FF2B5EF4-FFF2-40B4-BE49-F238E27FC236}">
                <a16:creationId xmlns:a16="http://schemas.microsoft.com/office/drawing/2014/main" id="{CD2EEF16-142E-447E-BAED-266E21B3A2C0}"/>
              </a:ext>
            </a:extLst>
          </p:cNvPr>
          <p:cNvSpPr/>
          <p:nvPr/>
        </p:nvSpPr>
        <p:spPr>
          <a:xfrm>
            <a:off x="371475"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216000"/>
          <a:lstStyle/>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First and foremost, focus developing an enjoyment and love of reading. There is a wealth of fantastic literature that will help your child. (See Recommended Booklist sent out previously.) Visit Macclesfield library – it’s free and the librarians can recommend new titles. Please encourage your child to read longer/more challenging reads. For example: fans of The  Wimpy Kid series should be encouraged to try more challenging reads. (The Reading test is in 3 parts and the third is either a classic novel or stretching text.)</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Enjoy stories together – reading stories to your child in year 6 is equally as important as listening to your child read. (You can pick more challenging reads to share with them than they could access on their own.)</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1"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Ensure your child reads for at least 30 minutes a day on free reading. Extra time should be allocated to guided reading. </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Talk about the story before, during and afterwards – discuss the plot, the characters, their feelings and actions, how it makes you feel, predict what will happen and encourage your child to have their own opinions.</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Look up definitions of words together – use a dictionary.</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All reading is valuable – it doesn’t have to be just stories. Reading can involve anything: fiction, non-fiction, poetry, newspapers, magazines, football programme etc. but to build stamina children should aim to read a book every two weeks.</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endParaRPr>
          </a:p>
        </p:txBody>
      </p:sp>
      <p:sp>
        <p:nvSpPr>
          <p:cNvPr id="10" name="Oval 9">
            <a:hlinkClick r:id="" action="ppaction://hlinkshowjump?jump=nextslide"/>
            <a:extLst>
              <a:ext uri="{FF2B5EF4-FFF2-40B4-BE49-F238E27FC236}">
                <a16:creationId xmlns:a16="http://schemas.microsoft.com/office/drawing/2014/main" id="{2FDC16AE-82A1-4932-AD66-EBD7CCECF562}"/>
              </a:ext>
            </a:extLst>
          </p:cNvPr>
          <p:cNvSpPr/>
          <p:nvPr/>
        </p:nvSpPr>
        <p:spPr>
          <a:xfrm>
            <a:off x="8226425" y="5930900"/>
            <a:ext cx="755650" cy="757238"/>
          </a:xfrm>
          <a:prstGeom prst="ellipse">
            <a:avLst/>
          </a:prstGeom>
          <a:solidFill>
            <a:srgbClr val="A2DD6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3" name="Oval 12">
            <a:hlinkClick r:id="rId3" action="ppaction://hlinksldjump"/>
            <a:extLst>
              <a:ext uri="{FF2B5EF4-FFF2-40B4-BE49-F238E27FC236}">
                <a16:creationId xmlns:a16="http://schemas.microsoft.com/office/drawing/2014/main" id="{9335B242-7B53-4BD9-9AF2-5294D07B43F8}"/>
              </a:ext>
            </a:extLst>
          </p:cNvPr>
          <p:cNvSpPr/>
          <p:nvPr/>
        </p:nvSpPr>
        <p:spPr>
          <a:xfrm>
            <a:off x="8226425" y="5065713"/>
            <a:ext cx="755650" cy="757237"/>
          </a:xfrm>
          <a:prstGeom prst="ellipse">
            <a:avLst/>
          </a:prstGeom>
          <a:solidFill>
            <a:srgbClr val="C0E89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6C522B1-15E9-451E-B4A0-4651F7CD1DAF}"/>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3315" name="Picture 14">
            <a:extLst>
              <a:ext uri="{FF2B5EF4-FFF2-40B4-BE49-F238E27FC236}">
                <a16:creationId xmlns:a16="http://schemas.microsoft.com/office/drawing/2014/main" id="{12D63042-78A7-4451-B622-2545F6F70FB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Rectangle 3">
            <a:extLst>
              <a:ext uri="{FF2B5EF4-FFF2-40B4-BE49-F238E27FC236}">
                <a16:creationId xmlns:a16="http://schemas.microsoft.com/office/drawing/2014/main" id="{53674B38-4400-45E9-8E6A-AE723C9E76A7}"/>
              </a:ext>
            </a:extLst>
          </p:cNvPr>
          <p:cNvSpPr>
            <a:spLocks noChangeArrowheads="1"/>
          </p:cNvSpPr>
          <p:nvPr/>
        </p:nvSpPr>
        <p:spPr bwMode="auto">
          <a:xfrm>
            <a:off x="407988" y="401638"/>
            <a:ext cx="75638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600" b="1" i="0" u="none" strike="noStrike" kern="1200" cap="none" spc="0" normalizeH="0" baseline="0" noProof="0" dirty="0">
                <a:ln>
                  <a:noFill/>
                </a:ln>
                <a:effectLst/>
                <a:uLnTx/>
                <a:uFillTx/>
                <a:latin typeface="BPreplay" pitchFamily="50" charset="0"/>
                <a:ea typeface="+mn-ea"/>
                <a:cs typeface="+mn-cs"/>
              </a:rPr>
              <a:t>Grammar, Punctuation &amp; Spelling</a:t>
            </a:r>
          </a:p>
        </p:txBody>
      </p:sp>
      <p:sp>
        <p:nvSpPr>
          <p:cNvPr id="12" name="Rectangle 11">
            <a:extLst>
              <a:ext uri="{FF2B5EF4-FFF2-40B4-BE49-F238E27FC236}">
                <a16:creationId xmlns:a16="http://schemas.microsoft.com/office/drawing/2014/main" id="{DE3AB38C-1772-4E33-B19B-35AAC1D92B2E}"/>
              </a:ext>
            </a:extLst>
          </p:cNvPr>
          <p:cNvSpPr/>
          <p:nvPr/>
        </p:nvSpPr>
        <p:spPr>
          <a:xfrm>
            <a:off x="36195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A spelling test is administered containing 20 words, which lasts approximately 15 minutes.</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A separate test is given on grammar, punctuation and vocabulary. </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This test lasts for 45 minutes and involves short answer questions including some multiple choice.</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24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Marks for these two tests are added together to give a total for grammar, punctuation and spelling. </a:t>
            </a:r>
          </a:p>
        </p:txBody>
      </p:sp>
      <p:sp>
        <p:nvSpPr>
          <p:cNvPr id="10" name="Oval 9">
            <a:hlinkClick r:id="" action="ppaction://hlinkshowjump?jump=nextslide"/>
            <a:extLst>
              <a:ext uri="{FF2B5EF4-FFF2-40B4-BE49-F238E27FC236}">
                <a16:creationId xmlns:a16="http://schemas.microsoft.com/office/drawing/2014/main" id="{183D483A-D141-4AC4-9934-335F4B84B6C3}"/>
              </a:ext>
            </a:extLst>
          </p:cNvPr>
          <p:cNvSpPr/>
          <p:nvPr/>
        </p:nvSpPr>
        <p:spPr>
          <a:xfrm>
            <a:off x="8226425" y="5930900"/>
            <a:ext cx="755650" cy="757238"/>
          </a:xfrm>
          <a:prstGeom prst="ellipse">
            <a:avLst/>
          </a:prstGeom>
          <a:solidFill>
            <a:srgbClr val="A2DD6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3" name="Oval 12">
            <a:hlinkClick r:id="rId3" action="ppaction://hlinksldjump"/>
            <a:extLst>
              <a:ext uri="{FF2B5EF4-FFF2-40B4-BE49-F238E27FC236}">
                <a16:creationId xmlns:a16="http://schemas.microsoft.com/office/drawing/2014/main" id="{9F708C7B-997A-4376-988C-7E979F838E89}"/>
              </a:ext>
            </a:extLst>
          </p:cNvPr>
          <p:cNvSpPr/>
          <p:nvPr/>
        </p:nvSpPr>
        <p:spPr>
          <a:xfrm>
            <a:off x="8226425" y="5065713"/>
            <a:ext cx="755650" cy="757237"/>
          </a:xfrm>
          <a:prstGeom prst="ellipse">
            <a:avLst/>
          </a:prstGeom>
          <a:solidFill>
            <a:srgbClr val="C0E89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C143DB-31FD-41F2-BE0C-AD478A5E2FE7}"/>
              </a:ext>
            </a:extLst>
          </p:cNvPr>
          <p:cNvSpPr>
            <a:spLocks noGrp="1"/>
          </p:cNvSpPr>
          <p:nvPr>
            <p:ph type="title"/>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rtlCol="0">
            <a:normAutofit/>
          </a:bodyPr>
          <a:lstStyle/>
          <a:p>
            <a:pPr eaLnBrk="1" fontAlgn="auto" hangingPunct="1">
              <a:spcAft>
                <a:spcPts val="0"/>
              </a:spcAft>
              <a:defRPr/>
            </a:pPr>
            <a:r>
              <a:rPr lang="en-US" u="sng" dirty="0"/>
              <a:t>Grammar, Punctuation and Spelling</a:t>
            </a:r>
            <a:endParaRPr lang="en-GB" u="sng" dirty="0"/>
          </a:p>
        </p:txBody>
      </p:sp>
      <p:sp>
        <p:nvSpPr>
          <p:cNvPr id="3" name="Content Placeholder 2">
            <a:extLst>
              <a:ext uri="{FF2B5EF4-FFF2-40B4-BE49-F238E27FC236}">
                <a16:creationId xmlns:a16="http://schemas.microsoft.com/office/drawing/2014/main" id="{C61350FC-0210-4072-980B-6AC9F93CDC45}"/>
              </a:ext>
            </a:extLst>
          </p:cNvPr>
          <p:cNvSpPr>
            <a:spLocks noGrp="1"/>
          </p:cNvSpPr>
          <p:nvPr>
            <p:ph idx="1"/>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rtlCol="0">
            <a:normAutofit/>
          </a:bodyPr>
          <a:lstStyle/>
          <a:p>
            <a:pPr marL="0" indent="0" eaLnBrk="1" fontAlgn="auto" hangingPunct="1">
              <a:spcAft>
                <a:spcPts val="0"/>
              </a:spcAft>
              <a:buFont typeface="Arial" panose="020B0604020202020204" pitchFamily="34" charset="0"/>
              <a:buNone/>
              <a:defRPr/>
            </a:pPr>
            <a:r>
              <a:rPr lang="en-US" dirty="0"/>
              <a:t>The spellings which are set as homework each week will help prepare your child for the spelling test. </a:t>
            </a:r>
          </a:p>
          <a:p>
            <a:pPr marL="0" indent="0" eaLnBrk="1" fontAlgn="auto" hangingPunct="1">
              <a:spcAft>
                <a:spcPts val="0"/>
              </a:spcAft>
              <a:buFont typeface="Arial" panose="020B0604020202020204" pitchFamily="34" charset="0"/>
              <a:buNone/>
              <a:defRPr/>
            </a:pPr>
            <a:r>
              <a:rPr lang="en-US" dirty="0" err="1"/>
              <a:t>Practising</a:t>
            </a:r>
            <a:r>
              <a:rPr lang="en-US" dirty="0"/>
              <a:t> these spellings on a nightly basis for  a few minutes is preferable to simply cramming them the night before the test. </a:t>
            </a:r>
          </a:p>
          <a:p>
            <a:pPr marL="0" indent="0" eaLnBrk="1" fontAlgn="auto" hangingPunct="1">
              <a:spcAft>
                <a:spcPts val="0"/>
              </a:spcAft>
              <a:buFont typeface="Arial" panose="020B0604020202020204" pitchFamily="34" charset="0"/>
              <a:buNone/>
              <a:defRPr/>
            </a:pPr>
            <a:r>
              <a:rPr lang="en-US" dirty="0"/>
              <a:t>We will cover the grammar aspects of the test in class and will be sending home grammar exercises to help prepare them. We have already purchased revision booklets to help you with this. </a:t>
            </a: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5179624-AF9B-494A-8FFB-181B6225D151}"/>
              </a:ext>
            </a:extLst>
          </p:cNvPr>
          <p:cNvSpPr/>
          <p:nvPr/>
        </p:nvSpPr>
        <p:spPr>
          <a:xfrm>
            <a:off x="366713"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marR="0" lvl="0" indent="0" algn="l" defTabSz="914400" rtl="0" eaLnBrk="0" fontAlgn="base" latinLnBrk="0" hangingPunct="0">
              <a:lnSpc>
                <a:spcPct val="100000"/>
              </a:lnSpc>
              <a:spcBef>
                <a:spcPct val="0"/>
              </a:spcBef>
              <a:spcAft>
                <a:spcPct val="0"/>
              </a:spcAft>
              <a:buClrTx/>
              <a:buSzTx/>
              <a:buFontTx/>
              <a:buNone/>
              <a:tabLst/>
              <a:defRPr/>
            </a:pPr>
            <a:endParaRPr kumimoji="0" lang="en-GB" sz="1600" b="1"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endParaRPr>
          </a:p>
        </p:txBody>
      </p:sp>
      <p:sp>
        <p:nvSpPr>
          <p:cNvPr id="9" name="Rectangle 8">
            <a:extLst>
              <a:ext uri="{FF2B5EF4-FFF2-40B4-BE49-F238E27FC236}">
                <a16:creationId xmlns:a16="http://schemas.microsoft.com/office/drawing/2014/main" id="{85582B77-89E3-4288-A62D-572AEB671ECC}"/>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5364" name="Picture 14">
            <a:extLst>
              <a:ext uri="{FF2B5EF4-FFF2-40B4-BE49-F238E27FC236}">
                <a16:creationId xmlns:a16="http://schemas.microsoft.com/office/drawing/2014/main" id="{319E40BB-4728-4072-AB80-AB1538A3B55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Rectangle 3">
            <a:extLst>
              <a:ext uri="{FF2B5EF4-FFF2-40B4-BE49-F238E27FC236}">
                <a16:creationId xmlns:a16="http://schemas.microsoft.com/office/drawing/2014/main" id="{38A8D281-8799-4A5F-9067-201B64CCB77F}"/>
              </a:ext>
            </a:extLst>
          </p:cNvPr>
          <p:cNvSpPr>
            <a:spLocks noChangeArrowheads="1"/>
          </p:cNvSpPr>
          <p:nvPr/>
        </p:nvSpPr>
        <p:spPr bwMode="auto">
          <a:xfrm>
            <a:off x="407988" y="401638"/>
            <a:ext cx="53308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600" b="1" i="0" u="none" strike="noStrike" kern="1200" cap="none" spc="0" normalizeH="0" baseline="0" noProof="0">
                <a:ln>
                  <a:noFill/>
                </a:ln>
                <a:solidFill>
                  <a:prstClr val="white"/>
                </a:solidFill>
                <a:effectLst/>
                <a:uLnTx/>
                <a:uFillTx/>
                <a:latin typeface="BPreplay" pitchFamily="50" charset="0"/>
                <a:ea typeface="+mn-ea"/>
                <a:cs typeface="+mn-cs"/>
              </a:rPr>
              <a:t>Sample Questions Gaps </a:t>
            </a:r>
          </a:p>
        </p:txBody>
      </p:sp>
      <p:sp>
        <p:nvSpPr>
          <p:cNvPr id="10" name="Oval 9">
            <a:hlinkClick r:id="" action="ppaction://hlinkshowjump?jump=nextslide"/>
            <a:extLst>
              <a:ext uri="{FF2B5EF4-FFF2-40B4-BE49-F238E27FC236}">
                <a16:creationId xmlns:a16="http://schemas.microsoft.com/office/drawing/2014/main" id="{AF970AA2-DB9C-41C6-8DBC-26A6B961B0C3}"/>
              </a:ext>
            </a:extLst>
          </p:cNvPr>
          <p:cNvSpPr/>
          <p:nvPr/>
        </p:nvSpPr>
        <p:spPr>
          <a:xfrm>
            <a:off x="8226425" y="5930900"/>
            <a:ext cx="755650" cy="757238"/>
          </a:xfrm>
          <a:prstGeom prst="ellipse">
            <a:avLst/>
          </a:prstGeom>
          <a:solidFill>
            <a:srgbClr val="A2DD6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3" name="Oval 12">
            <a:hlinkClick r:id="rId3" action="ppaction://hlinksldjump"/>
            <a:extLst>
              <a:ext uri="{FF2B5EF4-FFF2-40B4-BE49-F238E27FC236}">
                <a16:creationId xmlns:a16="http://schemas.microsoft.com/office/drawing/2014/main" id="{80F14E29-3D2A-4A5F-BFA5-6DEAC32E2C91}"/>
              </a:ext>
            </a:extLst>
          </p:cNvPr>
          <p:cNvSpPr/>
          <p:nvPr/>
        </p:nvSpPr>
        <p:spPr>
          <a:xfrm>
            <a:off x="8226425" y="5065713"/>
            <a:ext cx="755650" cy="757237"/>
          </a:xfrm>
          <a:prstGeom prst="ellipse">
            <a:avLst/>
          </a:prstGeom>
          <a:solidFill>
            <a:srgbClr val="C0E89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graphicFrame>
        <p:nvGraphicFramePr>
          <p:cNvPr id="4" name="Table 3">
            <a:extLst>
              <a:ext uri="{FF2B5EF4-FFF2-40B4-BE49-F238E27FC236}">
                <a16:creationId xmlns:a16="http://schemas.microsoft.com/office/drawing/2014/main" id="{2976C862-BE7A-446F-A121-68E2BFA7902A}"/>
              </a:ext>
            </a:extLst>
          </p:cNvPr>
          <p:cNvGraphicFramePr>
            <a:graphicFrameLocks noGrp="1"/>
          </p:cNvGraphicFramePr>
          <p:nvPr/>
        </p:nvGraphicFramePr>
        <p:xfrm>
          <a:off x="731838" y="2033588"/>
          <a:ext cx="7769226" cy="4703761"/>
        </p:xfrm>
        <a:graphic>
          <a:graphicData uri="http://schemas.openxmlformats.org/drawingml/2006/table">
            <a:tbl>
              <a:tblPr firstRow="1" bandRow="1">
                <a:tableStyleId>{5C22544A-7EE6-4342-B048-85BDC9FD1C3A}</a:tableStyleId>
              </a:tblPr>
              <a:tblGrid>
                <a:gridCol w="2589742">
                  <a:extLst>
                    <a:ext uri="{9D8B030D-6E8A-4147-A177-3AD203B41FA5}">
                      <a16:colId xmlns:a16="http://schemas.microsoft.com/office/drawing/2014/main" val="20000"/>
                    </a:ext>
                  </a:extLst>
                </a:gridCol>
                <a:gridCol w="2589742">
                  <a:extLst>
                    <a:ext uri="{9D8B030D-6E8A-4147-A177-3AD203B41FA5}">
                      <a16:colId xmlns:a16="http://schemas.microsoft.com/office/drawing/2014/main" val="20001"/>
                    </a:ext>
                  </a:extLst>
                </a:gridCol>
                <a:gridCol w="2589742">
                  <a:extLst>
                    <a:ext uri="{9D8B030D-6E8A-4147-A177-3AD203B41FA5}">
                      <a16:colId xmlns:a16="http://schemas.microsoft.com/office/drawing/2014/main" val="20002"/>
                    </a:ext>
                  </a:extLst>
                </a:gridCol>
              </a:tblGrid>
              <a:tr h="908111">
                <a:tc>
                  <a:txBody>
                    <a:bodyPr/>
                    <a:lstStyle/>
                    <a:p>
                      <a:r>
                        <a:rPr lang="en-GB" sz="1800" dirty="0"/>
                        <a:t>Sentence </a:t>
                      </a:r>
                    </a:p>
                  </a:txBody>
                  <a:tcPr marL="91436" marR="91436" marT="45716" marB="45716"/>
                </a:tc>
                <a:tc>
                  <a:txBody>
                    <a:bodyPr/>
                    <a:lstStyle/>
                    <a:p>
                      <a:r>
                        <a:rPr lang="en-GB" sz="1800" dirty="0"/>
                        <a:t>Adjective </a:t>
                      </a:r>
                    </a:p>
                  </a:txBody>
                  <a:tcPr marL="91436" marR="91436" marT="45716" marB="45716"/>
                </a:tc>
                <a:tc>
                  <a:txBody>
                    <a:bodyPr/>
                    <a:lstStyle/>
                    <a:p>
                      <a:r>
                        <a:rPr lang="en-GB" sz="1800" dirty="0"/>
                        <a:t>Adverb </a:t>
                      </a:r>
                    </a:p>
                  </a:txBody>
                  <a:tcPr marL="91436" marR="91436" marT="45716" marB="45716"/>
                </a:tc>
                <a:extLst>
                  <a:ext uri="{0D108BD9-81ED-4DB2-BD59-A6C34878D82A}">
                    <a16:rowId xmlns:a16="http://schemas.microsoft.com/office/drawing/2014/main" val="10000"/>
                  </a:ext>
                </a:extLst>
              </a:tr>
              <a:tr h="920724">
                <a:tc>
                  <a:txBody>
                    <a:bodyPr/>
                    <a:lstStyle/>
                    <a:p>
                      <a:r>
                        <a:rPr lang="en-GB" sz="1800" dirty="0">
                          <a:latin typeface="Arial Black" panose="020B0A04020102020204" pitchFamily="34" charset="0"/>
                        </a:rPr>
                        <a:t>It is a </a:t>
                      </a:r>
                      <a:r>
                        <a:rPr lang="en-GB" sz="1800" u="sng" dirty="0">
                          <a:latin typeface="Arial Black" panose="020B0A04020102020204" pitchFamily="34" charset="0"/>
                        </a:rPr>
                        <a:t>direct</a:t>
                      </a:r>
                      <a:r>
                        <a:rPr lang="en-GB" sz="1800" baseline="0" dirty="0">
                          <a:latin typeface="Arial Black" panose="020B0A04020102020204" pitchFamily="34" charset="0"/>
                        </a:rPr>
                        <a:t> flight to Spain. </a:t>
                      </a:r>
                      <a:endParaRPr lang="en-GB" sz="1800" dirty="0">
                        <a:latin typeface="Arial Black" panose="020B0A04020102020204" pitchFamily="34" charset="0"/>
                      </a:endParaRPr>
                    </a:p>
                  </a:txBody>
                  <a:tcPr marL="91436" marR="91436" marT="45716" marB="45716"/>
                </a:tc>
                <a:tc>
                  <a:txBody>
                    <a:bodyPr/>
                    <a:lstStyle/>
                    <a:p>
                      <a:endParaRPr lang="en-GB" sz="1800" dirty="0"/>
                    </a:p>
                  </a:txBody>
                  <a:tcPr marL="91436" marR="91436" marT="45716" marB="45716"/>
                </a:tc>
                <a:tc>
                  <a:txBody>
                    <a:bodyPr/>
                    <a:lstStyle/>
                    <a:p>
                      <a:endParaRPr lang="en-GB" sz="1800" dirty="0"/>
                    </a:p>
                  </a:txBody>
                  <a:tcPr marL="91436" marR="91436" marT="45716" marB="45716"/>
                </a:tc>
                <a:extLst>
                  <a:ext uri="{0D108BD9-81ED-4DB2-BD59-A6C34878D82A}">
                    <a16:rowId xmlns:a16="http://schemas.microsoft.com/office/drawing/2014/main" val="10001"/>
                  </a:ext>
                </a:extLst>
              </a:tr>
              <a:tr h="1033478">
                <a:tc>
                  <a:txBody>
                    <a:bodyPr/>
                    <a:lstStyle/>
                    <a:p>
                      <a:r>
                        <a:rPr lang="en-GB" sz="1800" dirty="0">
                          <a:latin typeface="Arial Black" panose="020B0A04020102020204" pitchFamily="34" charset="0"/>
                        </a:rPr>
                        <a:t>He needed to move </a:t>
                      </a:r>
                      <a:r>
                        <a:rPr lang="en-GB" sz="1800" u="sng" dirty="0">
                          <a:latin typeface="Arial Black" panose="020B0A04020102020204" pitchFamily="34" charset="0"/>
                        </a:rPr>
                        <a:t>directly</a:t>
                      </a:r>
                      <a:r>
                        <a:rPr lang="en-GB" sz="1800" dirty="0">
                          <a:latin typeface="Arial Black" panose="020B0A04020102020204" pitchFamily="34" charset="0"/>
                        </a:rPr>
                        <a:t> to his seat. </a:t>
                      </a:r>
                    </a:p>
                  </a:txBody>
                  <a:tcPr marL="91436" marR="91436" marT="45716" marB="45716"/>
                </a:tc>
                <a:tc>
                  <a:txBody>
                    <a:bodyPr/>
                    <a:lstStyle/>
                    <a:p>
                      <a:endParaRPr lang="en-GB" sz="1800" dirty="0"/>
                    </a:p>
                  </a:txBody>
                  <a:tcPr marL="91436" marR="91436" marT="45716" marB="45716"/>
                </a:tc>
                <a:tc>
                  <a:txBody>
                    <a:bodyPr/>
                    <a:lstStyle/>
                    <a:p>
                      <a:endParaRPr lang="en-GB" sz="1800" dirty="0"/>
                    </a:p>
                  </a:txBody>
                  <a:tcPr marL="91436" marR="91436" marT="45716" marB="45716"/>
                </a:tc>
                <a:extLst>
                  <a:ext uri="{0D108BD9-81ED-4DB2-BD59-A6C34878D82A}">
                    <a16:rowId xmlns:a16="http://schemas.microsoft.com/office/drawing/2014/main" val="10002"/>
                  </a:ext>
                </a:extLst>
              </a:tr>
              <a:tr h="920724">
                <a:tc>
                  <a:txBody>
                    <a:bodyPr/>
                    <a:lstStyle/>
                    <a:p>
                      <a:r>
                        <a:rPr lang="en-GB" sz="1800" dirty="0">
                          <a:latin typeface="Arial Black" panose="020B0A04020102020204" pitchFamily="34" charset="0"/>
                        </a:rPr>
                        <a:t>I hate arriving </a:t>
                      </a:r>
                      <a:r>
                        <a:rPr lang="en-GB" sz="1800" u="sng" dirty="0">
                          <a:latin typeface="Arial Black" panose="020B0A04020102020204" pitchFamily="34" charset="0"/>
                        </a:rPr>
                        <a:t>late</a:t>
                      </a:r>
                      <a:r>
                        <a:rPr lang="en-GB" sz="1800" dirty="0">
                          <a:latin typeface="Arial Black" panose="020B0A04020102020204" pitchFamily="34" charset="0"/>
                        </a:rPr>
                        <a:t>. </a:t>
                      </a:r>
                    </a:p>
                  </a:txBody>
                  <a:tcPr marL="91436" marR="91436" marT="45716" marB="45716"/>
                </a:tc>
                <a:tc>
                  <a:txBody>
                    <a:bodyPr/>
                    <a:lstStyle/>
                    <a:p>
                      <a:endParaRPr lang="en-GB" sz="1800" dirty="0"/>
                    </a:p>
                  </a:txBody>
                  <a:tcPr marL="91436" marR="91436" marT="45716" marB="45716"/>
                </a:tc>
                <a:tc>
                  <a:txBody>
                    <a:bodyPr/>
                    <a:lstStyle/>
                    <a:p>
                      <a:endParaRPr lang="en-GB" sz="1800" dirty="0"/>
                    </a:p>
                  </a:txBody>
                  <a:tcPr marL="91436" marR="91436" marT="45716" marB="45716"/>
                </a:tc>
                <a:extLst>
                  <a:ext uri="{0D108BD9-81ED-4DB2-BD59-A6C34878D82A}">
                    <a16:rowId xmlns:a16="http://schemas.microsoft.com/office/drawing/2014/main" val="10003"/>
                  </a:ext>
                </a:extLst>
              </a:tr>
              <a:tr h="920724">
                <a:tc>
                  <a:txBody>
                    <a:bodyPr/>
                    <a:lstStyle/>
                    <a:p>
                      <a:r>
                        <a:rPr lang="en-GB" sz="1800" dirty="0">
                          <a:latin typeface="Arial Black" panose="020B0A04020102020204" pitchFamily="34" charset="0"/>
                        </a:rPr>
                        <a:t>The door opened</a:t>
                      </a:r>
                      <a:r>
                        <a:rPr lang="en-GB" sz="1800" baseline="0" dirty="0">
                          <a:latin typeface="Arial Black" panose="020B0A04020102020204" pitchFamily="34" charset="0"/>
                        </a:rPr>
                        <a:t> </a:t>
                      </a:r>
                      <a:r>
                        <a:rPr lang="en-GB" sz="1800" u="sng" baseline="0" dirty="0">
                          <a:latin typeface="Arial Black" panose="020B0A04020102020204" pitchFamily="34" charset="0"/>
                        </a:rPr>
                        <a:t>fast</a:t>
                      </a:r>
                      <a:r>
                        <a:rPr lang="en-GB" sz="1800" baseline="0" dirty="0">
                          <a:latin typeface="Arial Black" panose="020B0A04020102020204" pitchFamily="34" charset="0"/>
                        </a:rPr>
                        <a:t>.</a:t>
                      </a:r>
                      <a:endParaRPr lang="en-GB" sz="1800" dirty="0">
                        <a:latin typeface="Arial Black" panose="020B0A04020102020204" pitchFamily="34" charset="0"/>
                      </a:endParaRPr>
                    </a:p>
                  </a:txBody>
                  <a:tcPr marL="91436" marR="91436" marT="45716" marB="45716"/>
                </a:tc>
                <a:tc>
                  <a:txBody>
                    <a:bodyPr/>
                    <a:lstStyle/>
                    <a:p>
                      <a:endParaRPr lang="en-GB" sz="1800" dirty="0"/>
                    </a:p>
                  </a:txBody>
                  <a:tcPr marL="91436" marR="91436" marT="45716" marB="45716"/>
                </a:tc>
                <a:tc>
                  <a:txBody>
                    <a:bodyPr/>
                    <a:lstStyle/>
                    <a:p>
                      <a:endParaRPr lang="en-GB" sz="1800" dirty="0"/>
                    </a:p>
                  </a:txBody>
                  <a:tcPr marL="91436" marR="91436" marT="45716" marB="45716"/>
                </a:tc>
                <a:extLst>
                  <a:ext uri="{0D108BD9-81ED-4DB2-BD59-A6C34878D82A}">
                    <a16:rowId xmlns:a16="http://schemas.microsoft.com/office/drawing/2014/main" val="10004"/>
                  </a:ext>
                </a:extLst>
              </a:tr>
            </a:tbl>
          </a:graphicData>
        </a:graphic>
      </p:graphicFrame>
      <p:sp>
        <p:nvSpPr>
          <p:cNvPr id="15394" name="TextBox 4">
            <a:extLst>
              <a:ext uri="{FF2B5EF4-FFF2-40B4-BE49-F238E27FC236}">
                <a16:creationId xmlns:a16="http://schemas.microsoft.com/office/drawing/2014/main" id="{335B76E3-A9C8-4A00-A986-538C4F203B09}"/>
              </a:ext>
            </a:extLst>
          </p:cNvPr>
          <p:cNvSpPr txBox="1">
            <a:spLocks noChangeArrowheads="1"/>
          </p:cNvSpPr>
          <p:nvPr/>
        </p:nvSpPr>
        <p:spPr bwMode="auto">
          <a:xfrm>
            <a:off x="762000" y="1387475"/>
            <a:ext cx="6781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a:ln>
                  <a:noFill/>
                </a:ln>
                <a:solidFill>
                  <a:prstClr val="black"/>
                </a:solidFill>
                <a:effectLst/>
                <a:uLnTx/>
                <a:uFillTx/>
                <a:latin typeface="Arial Black" panose="020B0A04020102020204" pitchFamily="34" charset="0"/>
                <a:ea typeface="+mn-ea"/>
                <a:cs typeface="+mn-cs"/>
              </a:rPr>
              <a:t>Tick one box  in each row to say whether the underlined word is an adverb or adjective.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574F0A3-28A8-458C-B185-3FD6BBCB996A}"/>
              </a:ext>
            </a:extLst>
          </p:cNvPr>
          <p:cNvSpPr/>
          <p:nvPr/>
        </p:nvSpPr>
        <p:spPr>
          <a:xfrm>
            <a:off x="35560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marR="0" lvl="0" indent="0" algn="l"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Grammar, Punctuation and Spelling Paper 1</a:t>
            </a:r>
          </a:p>
        </p:txBody>
      </p:sp>
      <p:sp>
        <p:nvSpPr>
          <p:cNvPr id="9" name="Rectangle 8">
            <a:extLst>
              <a:ext uri="{FF2B5EF4-FFF2-40B4-BE49-F238E27FC236}">
                <a16:creationId xmlns:a16="http://schemas.microsoft.com/office/drawing/2014/main" id="{7C41D873-D370-4477-ACF1-D6FF7EF6A825}"/>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6388" name="Picture 14">
            <a:extLst>
              <a:ext uri="{FF2B5EF4-FFF2-40B4-BE49-F238E27FC236}">
                <a16:creationId xmlns:a16="http://schemas.microsoft.com/office/drawing/2014/main" id="{833D5D8A-DCFE-486E-82C3-330DE203CCC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9" name="Rectangle 3">
            <a:extLst>
              <a:ext uri="{FF2B5EF4-FFF2-40B4-BE49-F238E27FC236}">
                <a16:creationId xmlns:a16="http://schemas.microsoft.com/office/drawing/2014/main" id="{64491A67-2E38-4A93-AEE6-210679A24776}"/>
              </a:ext>
            </a:extLst>
          </p:cNvPr>
          <p:cNvSpPr>
            <a:spLocks noChangeArrowheads="1"/>
          </p:cNvSpPr>
          <p:nvPr/>
        </p:nvSpPr>
        <p:spPr bwMode="auto">
          <a:xfrm>
            <a:off x="407988" y="401638"/>
            <a:ext cx="42098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600" b="1" i="0" u="none" strike="noStrike" kern="1200" cap="none" spc="0" normalizeH="0" baseline="0" noProof="0" dirty="0">
                <a:ln>
                  <a:noFill/>
                </a:ln>
                <a:effectLst/>
                <a:uLnTx/>
                <a:uFillTx/>
                <a:latin typeface="BPreplay" pitchFamily="50" charset="0"/>
                <a:ea typeface="+mn-ea"/>
                <a:cs typeface="+mn-cs"/>
              </a:rPr>
              <a:t>Sample Questions</a:t>
            </a:r>
          </a:p>
        </p:txBody>
      </p:sp>
      <p:sp>
        <p:nvSpPr>
          <p:cNvPr id="10" name="Oval 9">
            <a:hlinkClick r:id="" action="ppaction://hlinkshowjump?jump=nextslide"/>
            <a:extLst>
              <a:ext uri="{FF2B5EF4-FFF2-40B4-BE49-F238E27FC236}">
                <a16:creationId xmlns:a16="http://schemas.microsoft.com/office/drawing/2014/main" id="{5D52A44D-DAFE-4DF7-84DC-C32E50D316F1}"/>
              </a:ext>
            </a:extLst>
          </p:cNvPr>
          <p:cNvSpPr/>
          <p:nvPr/>
        </p:nvSpPr>
        <p:spPr>
          <a:xfrm>
            <a:off x="8226425" y="5930900"/>
            <a:ext cx="755650" cy="757238"/>
          </a:xfrm>
          <a:prstGeom prst="ellipse">
            <a:avLst/>
          </a:prstGeom>
          <a:solidFill>
            <a:srgbClr val="A2DD6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3" name="Oval 12">
            <a:hlinkClick r:id="rId3" action="ppaction://hlinksldjump"/>
            <a:extLst>
              <a:ext uri="{FF2B5EF4-FFF2-40B4-BE49-F238E27FC236}">
                <a16:creationId xmlns:a16="http://schemas.microsoft.com/office/drawing/2014/main" id="{26000A91-2091-4E8B-BDBC-193D80B3015C}"/>
              </a:ext>
            </a:extLst>
          </p:cNvPr>
          <p:cNvSpPr/>
          <p:nvPr/>
        </p:nvSpPr>
        <p:spPr>
          <a:xfrm>
            <a:off x="8226425" y="5065713"/>
            <a:ext cx="755650" cy="757237"/>
          </a:xfrm>
          <a:prstGeom prst="ellipse">
            <a:avLst/>
          </a:prstGeom>
          <a:solidFill>
            <a:srgbClr val="C0E89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pic>
        <p:nvPicPr>
          <p:cNvPr id="16392" name="Picture 2">
            <a:extLst>
              <a:ext uri="{FF2B5EF4-FFF2-40B4-BE49-F238E27FC236}">
                <a16:creationId xmlns:a16="http://schemas.microsoft.com/office/drawing/2014/main" id="{3F511BB7-44CF-4B51-AD18-3695C5B3412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07988" y="1177925"/>
            <a:ext cx="8093075" cy="513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00AD700A-ED5D-418C-8810-7B050D78151A}"/>
              </a:ext>
            </a:extLst>
          </p:cNvPr>
          <p:cNvSpPr>
            <a:spLocks noGrp="1"/>
          </p:cNvSpPr>
          <p:nvPr>
            <p:ph type="title"/>
          </p:nvPr>
        </p:nvSpPr>
        <p:spPr>
          <a:xfrm>
            <a:off x="537882" y="116541"/>
            <a:ext cx="7977468" cy="627531"/>
          </a:xfrm>
        </p:spPr>
        <p:txBody>
          <a:bodyPr/>
          <a:lstStyle/>
          <a:p>
            <a:pPr algn="ctr" eaLnBrk="1" hangingPunct="1"/>
            <a:r>
              <a:rPr lang="en-GB" altLang="en-US" sz="2800" u="sng" dirty="0">
                <a:solidFill>
                  <a:srgbClr val="A663CD"/>
                </a:solidFill>
                <a:latin typeface="Aharoni" panose="02010803020104030203" pitchFamily="2" charset="-79"/>
                <a:cs typeface="Aharoni" panose="02010803020104030203" pitchFamily="2" charset="-79"/>
              </a:rPr>
              <a:t>How Writing will be assessed this year</a:t>
            </a:r>
            <a:r>
              <a:rPr lang="en-GB" altLang="en-US" sz="2800" dirty="0">
                <a:latin typeface="Aharoni" panose="02010803020104030203" pitchFamily="2" charset="-79"/>
                <a:cs typeface="Aharoni" panose="02010803020104030203" pitchFamily="2" charset="-79"/>
              </a:rPr>
              <a:t> </a:t>
            </a:r>
          </a:p>
        </p:txBody>
      </p:sp>
      <p:sp>
        <p:nvSpPr>
          <p:cNvPr id="16387" name="Content Placeholder 2">
            <a:extLst>
              <a:ext uri="{FF2B5EF4-FFF2-40B4-BE49-F238E27FC236}">
                <a16:creationId xmlns:a16="http://schemas.microsoft.com/office/drawing/2014/main" id="{82E38BEA-1457-4A0A-A47C-7293466D4826}"/>
              </a:ext>
            </a:extLst>
          </p:cNvPr>
          <p:cNvSpPr>
            <a:spLocks noGrp="1"/>
          </p:cNvSpPr>
          <p:nvPr>
            <p:ph idx="1"/>
          </p:nvPr>
        </p:nvSpPr>
        <p:spPr>
          <a:xfrm>
            <a:off x="277905" y="636494"/>
            <a:ext cx="8677835" cy="6104965"/>
          </a:xfrm>
        </p:spPr>
        <p:txBody>
          <a:bodyPr rtlCol="0">
            <a:normAutofit fontScale="92500" lnSpcReduction="10000"/>
          </a:bodyPr>
          <a:lstStyle/>
          <a:p>
            <a:pPr eaLnBrk="1" fontAlgn="auto" hangingPunct="1">
              <a:spcAft>
                <a:spcPts val="0"/>
              </a:spcAft>
              <a:defRPr/>
            </a:pPr>
            <a:r>
              <a:rPr lang="en-GB" altLang="en-US" sz="2200" dirty="0">
                <a:latin typeface="Arial" panose="020B0604020202020204" pitchFamily="34" charset="0"/>
                <a:cs typeface="Arial" panose="020B0604020202020204" pitchFamily="34" charset="0"/>
              </a:rPr>
              <a:t>Unlike other subjects, writing is assessed in school and moderated by external moderators. </a:t>
            </a:r>
          </a:p>
          <a:p>
            <a:pPr eaLnBrk="1" fontAlgn="auto" hangingPunct="1">
              <a:spcAft>
                <a:spcPts val="0"/>
              </a:spcAft>
              <a:defRPr/>
            </a:pPr>
            <a:r>
              <a:rPr lang="en-GB" altLang="en-US" sz="2200" dirty="0">
                <a:latin typeface="Arial" panose="020B0604020202020204" pitchFamily="34" charset="0"/>
                <a:cs typeface="Arial" panose="020B0604020202020204" pitchFamily="34" charset="0"/>
              </a:rPr>
              <a:t>Each child will be given the opportunity to write several significant pieces over the course of the year across all subjects. E.g. a diary entry as an evacuee, a short story, instructions for Science, a balanced argument for RE, a letter as a wise man etc. This bank of work is assessed throughout the year against set criteria. </a:t>
            </a:r>
          </a:p>
          <a:p>
            <a:pPr eaLnBrk="1" fontAlgn="auto" hangingPunct="1">
              <a:spcAft>
                <a:spcPts val="0"/>
              </a:spcAft>
              <a:defRPr/>
            </a:pPr>
            <a:r>
              <a:rPr lang="en-GB" altLang="en-US" sz="2200" dirty="0">
                <a:latin typeface="Arial" panose="020B0604020202020204" pitchFamily="34" charset="0"/>
                <a:cs typeface="Arial" panose="020B0604020202020204" pitchFamily="34" charset="0"/>
              </a:rPr>
              <a:t>E.g. can they use </a:t>
            </a:r>
            <a:r>
              <a:rPr lang="en-GB" altLang="en-US" sz="2200" b="1" dirty="0">
                <a:latin typeface="Arial" panose="020B0604020202020204" pitchFamily="34" charset="0"/>
                <a:cs typeface="Arial" panose="020B0604020202020204" pitchFamily="34" charset="0"/>
              </a:rPr>
              <a:t>punctuation (./?/!/””/-/ : /;/ ,) accurately 90% of the time? </a:t>
            </a:r>
          </a:p>
          <a:p>
            <a:pPr eaLnBrk="1" fontAlgn="auto" hangingPunct="1">
              <a:spcAft>
                <a:spcPts val="0"/>
              </a:spcAft>
              <a:defRPr/>
            </a:pPr>
            <a:r>
              <a:rPr lang="en-GB" altLang="en-US" sz="2200" b="1" dirty="0">
                <a:latin typeface="Arial" panose="020B0604020202020204" pitchFamily="34" charset="0"/>
                <a:cs typeface="Arial" panose="020B0604020202020204" pitchFamily="34" charset="0"/>
              </a:rPr>
              <a:t>Is handwriting always fully joined and readable? </a:t>
            </a:r>
          </a:p>
          <a:p>
            <a:pPr eaLnBrk="1" fontAlgn="auto" hangingPunct="1">
              <a:spcAft>
                <a:spcPts val="0"/>
              </a:spcAft>
              <a:defRPr/>
            </a:pPr>
            <a:r>
              <a:rPr lang="en-GB" altLang="en-US" sz="2200" b="1" dirty="0">
                <a:latin typeface="Arial" panose="020B0604020202020204" pitchFamily="34" charset="0"/>
                <a:cs typeface="Arial" panose="020B0604020202020204" pitchFamily="34" charset="0"/>
              </a:rPr>
              <a:t>Do the sentences show variation in length and complexity? Do they make sense? </a:t>
            </a:r>
            <a:r>
              <a:rPr lang="en-GB" altLang="en-US" sz="2200" b="1" dirty="0">
                <a:solidFill>
                  <a:prstClr val="black"/>
                </a:solidFill>
                <a:latin typeface="Arial" panose="020B0604020202020204" pitchFamily="34" charset="0"/>
                <a:cs typeface="Arial" panose="020B0604020202020204" pitchFamily="34" charset="0"/>
              </a:rPr>
              <a:t>Are they using subordinate clauses? </a:t>
            </a:r>
            <a:endParaRPr lang="en-GB" altLang="en-US" sz="2200" b="1" dirty="0">
              <a:latin typeface="Arial" panose="020B0604020202020204" pitchFamily="34" charset="0"/>
              <a:cs typeface="Arial" panose="020B0604020202020204" pitchFamily="34" charset="0"/>
            </a:endParaRPr>
          </a:p>
          <a:p>
            <a:pPr eaLnBrk="1" fontAlgn="auto" hangingPunct="1">
              <a:spcAft>
                <a:spcPts val="0"/>
              </a:spcAft>
              <a:defRPr/>
            </a:pPr>
            <a:r>
              <a:rPr lang="en-GB" altLang="en-US" sz="2200" b="1" dirty="0">
                <a:latin typeface="Arial" panose="020B0604020202020204" pitchFamily="34" charset="0"/>
                <a:cs typeface="Arial" panose="020B0604020202020204" pitchFamily="34" charset="0"/>
              </a:rPr>
              <a:t>Have they edited them independently for spellings?</a:t>
            </a:r>
          </a:p>
          <a:p>
            <a:pPr eaLnBrk="1" fontAlgn="auto" hangingPunct="1">
              <a:spcAft>
                <a:spcPts val="0"/>
              </a:spcAft>
              <a:defRPr/>
            </a:pPr>
            <a:r>
              <a:rPr lang="en-GB" altLang="en-US" sz="2200" b="1" dirty="0">
                <a:latin typeface="Arial" panose="020B0604020202020204" pitchFamily="34" charset="0"/>
                <a:cs typeface="Arial" panose="020B0604020202020204" pitchFamily="34" charset="0"/>
              </a:rPr>
              <a:t>Are they choosing interesting vocabulary and phrasing? </a:t>
            </a:r>
          </a:p>
          <a:p>
            <a:pPr eaLnBrk="1" fontAlgn="auto" hangingPunct="1">
              <a:spcAft>
                <a:spcPts val="0"/>
              </a:spcAft>
              <a:defRPr/>
            </a:pPr>
            <a:r>
              <a:rPr lang="en-GB" altLang="en-US" sz="2200" b="1" dirty="0">
                <a:latin typeface="Arial" panose="020B0604020202020204" pitchFamily="34" charset="0"/>
                <a:cs typeface="Arial" panose="020B0604020202020204" pitchFamily="34" charset="0"/>
              </a:rPr>
              <a:t>Does the piece match the requirements of the task.</a:t>
            </a:r>
          </a:p>
          <a:p>
            <a:pPr eaLnBrk="1" fontAlgn="auto" hangingPunct="1">
              <a:spcAft>
                <a:spcPts val="0"/>
              </a:spcAft>
              <a:defRPr/>
            </a:pPr>
            <a:r>
              <a:rPr lang="en-GB" altLang="en-US" sz="2200" dirty="0">
                <a:latin typeface="Arial" panose="020B0604020202020204" pitchFamily="34" charset="0"/>
                <a:cs typeface="Arial" panose="020B0604020202020204" pitchFamily="34" charset="0"/>
              </a:rPr>
              <a:t>By the end of June, </a:t>
            </a:r>
            <a:r>
              <a:rPr lang="en-GB" altLang="en-US" sz="2200" b="1" dirty="0">
                <a:solidFill>
                  <a:srgbClr val="FF0000"/>
                </a:solidFill>
                <a:latin typeface="Arial" panose="020B0604020202020204" pitchFamily="34" charset="0"/>
                <a:cs typeface="Arial" panose="020B0604020202020204" pitchFamily="34" charset="0"/>
              </a:rPr>
              <a:t>each child’s best 6+ pieces are assessed </a:t>
            </a:r>
            <a:r>
              <a:rPr lang="en-GB" altLang="en-US" sz="2200" dirty="0">
                <a:latin typeface="Arial" panose="020B0604020202020204" pitchFamily="34" charset="0"/>
                <a:cs typeface="Arial" panose="020B0604020202020204" pitchFamily="34" charset="0"/>
              </a:rPr>
              <a:t>to ascertain an overall level so it is vital that the children work extremely hard and give every piece their best effort during the year. The work begun in autumn builds the necessary skills for better pieces in the spring.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356B9FA-C2D1-4CCE-BBC8-8ABCC508EBA0}"/>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8435" name="Picture 14">
            <a:extLst>
              <a:ext uri="{FF2B5EF4-FFF2-40B4-BE49-F238E27FC236}">
                <a16:creationId xmlns:a16="http://schemas.microsoft.com/office/drawing/2014/main" id="{FD049863-995E-4673-8A3F-075CB41DD46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151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Rectangle 3">
            <a:extLst>
              <a:ext uri="{FF2B5EF4-FFF2-40B4-BE49-F238E27FC236}">
                <a16:creationId xmlns:a16="http://schemas.microsoft.com/office/drawing/2014/main" id="{BFF2C348-836D-4AAD-9A76-E4B2F387CB3C}"/>
              </a:ext>
            </a:extLst>
          </p:cNvPr>
          <p:cNvSpPr>
            <a:spLocks noChangeArrowheads="1"/>
          </p:cNvSpPr>
          <p:nvPr/>
        </p:nvSpPr>
        <p:spPr bwMode="auto">
          <a:xfrm>
            <a:off x="407988" y="401638"/>
            <a:ext cx="823552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600" b="1" i="0" u="none" strike="noStrike" kern="1200" cap="none" spc="0" normalizeH="0" baseline="0" noProof="0" dirty="0">
                <a:ln>
                  <a:noFill/>
                </a:ln>
                <a:effectLst/>
                <a:uLnTx/>
                <a:uFillTx/>
                <a:latin typeface="BPreplay" pitchFamily="50" charset="0"/>
                <a:ea typeface="+mn-ea"/>
                <a:cs typeface="+mn-cs"/>
              </a:rPr>
              <a:t>How to Help Your Child with Writing</a:t>
            </a:r>
          </a:p>
        </p:txBody>
      </p:sp>
      <p:sp>
        <p:nvSpPr>
          <p:cNvPr id="12" name="Rectangle 11">
            <a:extLst>
              <a:ext uri="{FF2B5EF4-FFF2-40B4-BE49-F238E27FC236}">
                <a16:creationId xmlns:a16="http://schemas.microsoft.com/office/drawing/2014/main" id="{B8E108B8-A760-44F4-BD0A-128D6079FC61}"/>
              </a:ext>
            </a:extLst>
          </p:cNvPr>
          <p:cNvSpPr/>
          <p:nvPr/>
        </p:nvSpPr>
        <p:spPr>
          <a:xfrm>
            <a:off x="251013" y="1069975"/>
            <a:ext cx="8545326" cy="543718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468312"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Practise and learn weekly spelling lists –  </a:t>
            </a:r>
            <a:r>
              <a:rPr kumimoji="0" lang="en-GB" sz="16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All children will be learning the same rule but with differentiated spellings. E.g. adding ing to verbs ending in e. Plus years 3 – 6 tricky words. </a:t>
            </a:r>
          </a:p>
          <a:p>
            <a:pPr marL="182562" marR="0" lvl="0" indent="0" algn="l" defTabSz="914400" rtl="0" eaLnBrk="0" fontAlgn="base" latinLnBrk="0" hangingPunct="0">
              <a:lnSpc>
                <a:spcPct val="100000"/>
              </a:lnSpc>
              <a:spcBef>
                <a:spcPct val="0"/>
              </a:spcBef>
              <a:spcAft>
                <a:spcPct val="0"/>
              </a:spcAft>
              <a:buClrTx/>
              <a:buSzTx/>
              <a:buFontTx/>
              <a:buNone/>
              <a:tabLst/>
              <a:defRPr/>
            </a:pPr>
            <a:endParaRPr kumimoji="0" lang="en-GB" sz="16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468312"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When your child is doing written homework, </a:t>
            </a:r>
            <a:r>
              <a:rPr kumimoji="0" lang="en-GB" sz="16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encourage them to check punctuation and capital letters really thoroughly</a:t>
            </a:r>
            <a:r>
              <a:rPr kumimoji="0" lang="en-GB" sz="16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 Also use a dictionary/spell checker to check spellings. Invest in a thesaurus to expand vocabulary. </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Encourage opportunities for writing at home. For example: letters to family or friends, shopping lists, notes or reminders, stories and poems.</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We will be covering most of the grammar work in school. The key terms such as noun, verb, adverb, adjective, determiner, passive tense etc. will be covered in school during lessons. But we will send home revision books to recap and practise the skills. Please support your child with this. </a:t>
            </a:r>
          </a:p>
          <a:p>
            <a:pPr marL="182562" marR="0" lvl="0" indent="0" algn="l" defTabSz="914400" rtl="0" eaLnBrk="0" fontAlgn="base" latinLnBrk="0" hangingPunct="0">
              <a:lnSpc>
                <a:spcPct val="100000"/>
              </a:lnSpc>
              <a:spcBef>
                <a:spcPct val="0"/>
              </a:spcBef>
              <a:spcAft>
                <a:spcPct val="0"/>
              </a:spcAft>
              <a:buClrTx/>
              <a:buSzTx/>
              <a:buFontTx/>
              <a:buNone/>
              <a:tabLst/>
              <a:defRPr/>
            </a:pPr>
            <a:endParaRPr kumimoji="0" lang="en-GB" sz="16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Remember that </a:t>
            </a:r>
            <a:r>
              <a:rPr kumimoji="0" lang="en-GB" sz="16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good readers become good writers! </a:t>
            </a:r>
            <a:r>
              <a:rPr kumimoji="0" lang="en-GB" sz="16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Identify good writing features when reading (e.g. vocabulary, sentence structure and punctuation).</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Comic Sans MS" panose="030F0702030302020204" pitchFamily="66" charset="0"/>
              <a:ea typeface="+mn-ea"/>
              <a:cs typeface="+mn-cs"/>
            </a:endParaRPr>
          </a:p>
          <a:p>
            <a:pPr marL="182562" marR="0" lvl="0" indent="0" algn="l" defTabSz="914400" rtl="0" eaLnBrk="0" fontAlgn="base" latinLnBrk="0" hangingPunct="0">
              <a:lnSpc>
                <a:spcPct val="100000"/>
              </a:lnSpc>
              <a:spcBef>
                <a:spcPct val="0"/>
              </a:spcBef>
              <a:spcAft>
                <a:spcPct val="0"/>
              </a:spcAft>
              <a:buClrTx/>
              <a:buSzTx/>
              <a:buFontTx/>
              <a:buNone/>
              <a:tabLst/>
              <a:defRPr/>
            </a:pPr>
            <a:endParaRPr kumimoji="0" lang="en-GB" sz="1600" b="0" i="0" u="none" strike="noStrike" kern="1200" cap="none" spc="0" normalizeH="0" baseline="0" noProof="0" dirty="0">
              <a:ln>
                <a:noFill/>
              </a:ln>
              <a:solidFill>
                <a:srgbClr val="E7E6E6">
                  <a:lumMod val="10000"/>
                </a:srgbClr>
              </a:solidFill>
              <a:effectLst/>
              <a:uLnTx/>
              <a:uFillTx/>
              <a:latin typeface="Comic Sans MS" panose="030F0702030302020204" pitchFamily="66" charset="0"/>
              <a:ea typeface="+mn-ea"/>
              <a:cs typeface="+mn-cs"/>
            </a:endParaRPr>
          </a:p>
        </p:txBody>
      </p:sp>
      <p:sp>
        <p:nvSpPr>
          <p:cNvPr id="10" name="Oval 9">
            <a:hlinkClick r:id="" action="ppaction://hlinkshowjump?jump=nextslide"/>
            <a:extLst>
              <a:ext uri="{FF2B5EF4-FFF2-40B4-BE49-F238E27FC236}">
                <a16:creationId xmlns:a16="http://schemas.microsoft.com/office/drawing/2014/main" id="{53EC3689-2C9E-4F3C-A508-9A5D377CC78B}"/>
              </a:ext>
            </a:extLst>
          </p:cNvPr>
          <p:cNvSpPr/>
          <p:nvPr/>
        </p:nvSpPr>
        <p:spPr>
          <a:xfrm>
            <a:off x="8226425" y="5930900"/>
            <a:ext cx="755650" cy="757238"/>
          </a:xfrm>
          <a:prstGeom prst="ellipse">
            <a:avLst/>
          </a:prstGeom>
          <a:solidFill>
            <a:srgbClr val="A2DD6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3" name="Oval 12">
            <a:hlinkClick r:id="rId3" action="ppaction://hlinksldjump"/>
            <a:extLst>
              <a:ext uri="{FF2B5EF4-FFF2-40B4-BE49-F238E27FC236}">
                <a16:creationId xmlns:a16="http://schemas.microsoft.com/office/drawing/2014/main" id="{4F9A752A-C2D3-4E21-8EE3-7222EC870DB4}"/>
              </a:ext>
            </a:extLst>
          </p:cNvPr>
          <p:cNvSpPr/>
          <p:nvPr/>
        </p:nvSpPr>
        <p:spPr>
          <a:xfrm>
            <a:off x="8226425" y="5065713"/>
            <a:ext cx="755650" cy="757237"/>
          </a:xfrm>
          <a:prstGeom prst="ellipse">
            <a:avLst/>
          </a:prstGeom>
          <a:solidFill>
            <a:srgbClr val="C0E89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393A630-758B-41EA-8592-00128F9E3B64}"/>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459" name="Rectangle 3">
            <a:extLst>
              <a:ext uri="{FF2B5EF4-FFF2-40B4-BE49-F238E27FC236}">
                <a16:creationId xmlns:a16="http://schemas.microsoft.com/office/drawing/2014/main" id="{C0E7615E-09E2-4A1B-B610-291920899FF1}"/>
              </a:ext>
            </a:extLst>
          </p:cNvPr>
          <p:cNvSpPr>
            <a:spLocks noChangeArrowheads="1"/>
          </p:cNvSpPr>
          <p:nvPr/>
        </p:nvSpPr>
        <p:spPr bwMode="auto">
          <a:xfrm>
            <a:off x="407988" y="427038"/>
            <a:ext cx="277992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200" b="1" i="0" u="none" strike="noStrike" kern="1200" cap="none" spc="0" normalizeH="0" baseline="0" noProof="0" dirty="0">
                <a:ln>
                  <a:noFill/>
                </a:ln>
                <a:effectLst/>
                <a:uLnTx/>
                <a:uFillTx/>
                <a:latin typeface="BPreplay" pitchFamily="50" charset="0"/>
                <a:ea typeface="+mn-ea"/>
                <a:cs typeface="+mn-cs"/>
              </a:rPr>
              <a:t>Mathematics</a:t>
            </a:r>
          </a:p>
        </p:txBody>
      </p:sp>
      <p:pic>
        <p:nvPicPr>
          <p:cNvPr id="19460" name="Picture 14">
            <a:extLst>
              <a:ext uri="{FF2B5EF4-FFF2-40B4-BE49-F238E27FC236}">
                <a16:creationId xmlns:a16="http://schemas.microsoft.com/office/drawing/2014/main" id="{BFDD7791-08DE-493C-B61A-E165C67FBD3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325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a:extLst>
              <a:ext uri="{FF2B5EF4-FFF2-40B4-BE49-F238E27FC236}">
                <a16:creationId xmlns:a16="http://schemas.microsoft.com/office/drawing/2014/main" id="{82021FDF-BB37-4D2E-90B3-E2EE756DDAD4}"/>
              </a:ext>
            </a:extLst>
          </p:cNvPr>
          <p:cNvSpPr/>
          <p:nvPr/>
        </p:nvSpPr>
        <p:spPr>
          <a:xfrm>
            <a:off x="371475"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182562" marR="0" lvl="0" algn="l" defTabSz="914400" rtl="0" eaLnBrk="0" fontAlgn="base" latinLnBrk="0" hangingPunct="0">
              <a:lnSpc>
                <a:spcPct val="100000"/>
              </a:lnSpc>
              <a:spcBef>
                <a:spcPct val="0"/>
              </a:spcBef>
              <a:spcAft>
                <a:spcPct val="0"/>
              </a:spcAft>
              <a:buClrTx/>
              <a:buSzTx/>
              <a:tabLst/>
              <a:defRPr/>
            </a:pPr>
            <a:r>
              <a:rPr kumimoji="0" lang="en-GB" sz="20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The Mathematics tests:</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Children will sit three tests: paper 1, paper 2 and paper 3.</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Paper 1 is for arithmetic</a:t>
            </a:r>
            <a:r>
              <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 lasting for 30 minutes, covering calculation methods for all operations, including fractions, percentages and decimals.</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Questions gradually increase in difficulty. Not all children will be expected to access some of the more difficult questions later in the paper.</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Papers 2 and 3 cover problem solving and reasoning</a:t>
            </a:r>
            <a:r>
              <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 each lasting 40 minutes.</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2000" b="0" i="0" u="none" strike="noStrike" kern="1200" cap="none" spc="0" normalizeH="0" baseline="0" noProof="0" dirty="0">
                <a:ln>
                  <a:noFill/>
                </a:ln>
                <a:solidFill>
                  <a:srgbClr val="E7E6E6">
                    <a:lumMod val="10000"/>
                  </a:srgbClr>
                </a:solidFill>
                <a:effectLst/>
                <a:uLnTx/>
                <a:uFillTx/>
                <a:latin typeface="Arial" panose="020B0604020202020204" pitchFamily="34" charset="0"/>
                <a:cs typeface="Arial" panose="020B0604020202020204" pitchFamily="34" charset="0"/>
              </a:rPr>
              <a:t>Pupils will still require calculation skills but will need to answer questions in context and decide what is required to find a solution</a:t>
            </a:r>
            <a:r>
              <a:rPr kumimoji="0" lang="en-GB" sz="2000" b="0" i="0" u="none" strike="noStrike" kern="1200" cap="none" spc="0" normalizeH="0" baseline="0" noProof="0" dirty="0">
                <a:ln>
                  <a:noFill/>
                </a:ln>
                <a:solidFill>
                  <a:srgbClr val="E7E6E6">
                    <a:lumMod val="10000"/>
                  </a:srgbClr>
                </a:solidFill>
                <a:effectLst/>
                <a:uLnTx/>
                <a:uFillTx/>
                <a:latin typeface="Arial Black" panose="020B0A04020102020204" pitchFamily="34" charset="0"/>
                <a:ea typeface="+mn-ea"/>
                <a:cs typeface="+mn-cs"/>
              </a:rPr>
              <a:t>.</a:t>
            </a:r>
          </a:p>
        </p:txBody>
      </p:sp>
      <p:sp>
        <p:nvSpPr>
          <p:cNvPr id="11" name="Oval 10">
            <a:hlinkClick r:id="" action="ppaction://hlinkshowjump?jump=nextslide"/>
            <a:extLst>
              <a:ext uri="{FF2B5EF4-FFF2-40B4-BE49-F238E27FC236}">
                <a16:creationId xmlns:a16="http://schemas.microsoft.com/office/drawing/2014/main" id="{3DBFDC18-69EC-4D26-A88F-76D1F915B98D}"/>
              </a:ext>
            </a:extLst>
          </p:cNvPr>
          <p:cNvSpPr/>
          <p:nvPr/>
        </p:nvSpPr>
        <p:spPr>
          <a:xfrm>
            <a:off x="8226425" y="5930900"/>
            <a:ext cx="755650" cy="757238"/>
          </a:xfrm>
          <a:prstGeom prst="ellipse">
            <a:avLst/>
          </a:prstGeom>
          <a:solidFill>
            <a:srgbClr val="E3419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4" name="Oval 13">
            <a:hlinkClick r:id="rId3" action="ppaction://hlinksldjump"/>
            <a:extLst>
              <a:ext uri="{FF2B5EF4-FFF2-40B4-BE49-F238E27FC236}">
                <a16:creationId xmlns:a16="http://schemas.microsoft.com/office/drawing/2014/main" id="{CAC82E08-B67C-4768-9709-3C5BB7384CE6}"/>
              </a:ext>
            </a:extLst>
          </p:cNvPr>
          <p:cNvSpPr/>
          <p:nvPr/>
        </p:nvSpPr>
        <p:spPr>
          <a:xfrm>
            <a:off x="8226425" y="5065713"/>
            <a:ext cx="755650" cy="757237"/>
          </a:xfrm>
          <a:prstGeom prst="ellipse">
            <a:avLst/>
          </a:prstGeom>
          <a:solidFill>
            <a:srgbClr val="FF99C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F09AC7B-28FA-4B44-B234-7ED27D9803B5}"/>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483" name="Rectangle 3">
            <a:extLst>
              <a:ext uri="{FF2B5EF4-FFF2-40B4-BE49-F238E27FC236}">
                <a16:creationId xmlns:a16="http://schemas.microsoft.com/office/drawing/2014/main" id="{C35A9E5A-7BE4-42A5-BC24-8148513A8147}"/>
              </a:ext>
            </a:extLst>
          </p:cNvPr>
          <p:cNvSpPr>
            <a:spLocks noChangeArrowheads="1"/>
          </p:cNvSpPr>
          <p:nvPr/>
        </p:nvSpPr>
        <p:spPr bwMode="auto">
          <a:xfrm>
            <a:off x="407988" y="427038"/>
            <a:ext cx="37593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200" b="1" i="0" u="none" strike="noStrike" kern="1200" cap="none" spc="0" normalizeH="0" baseline="0" noProof="0" dirty="0">
                <a:ln>
                  <a:noFill/>
                </a:ln>
                <a:effectLst/>
                <a:uLnTx/>
                <a:uFillTx/>
                <a:latin typeface="BPreplay" pitchFamily="50" charset="0"/>
                <a:ea typeface="+mn-ea"/>
                <a:cs typeface="+mn-cs"/>
              </a:rPr>
              <a:t>Sample Questions</a:t>
            </a:r>
          </a:p>
        </p:txBody>
      </p:sp>
      <p:pic>
        <p:nvPicPr>
          <p:cNvPr id="20484" name="Picture 14">
            <a:extLst>
              <a:ext uri="{FF2B5EF4-FFF2-40B4-BE49-F238E27FC236}">
                <a16:creationId xmlns:a16="http://schemas.microsoft.com/office/drawing/2014/main" id="{A7287EF5-514A-4210-BF1E-6C0D3DD2E55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325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DBC0437D-8601-4823-AE2A-6D0B41AAA116}"/>
              </a:ext>
            </a:extLst>
          </p:cNvPr>
          <p:cNvSpPr/>
          <p:nvPr/>
        </p:nvSpPr>
        <p:spPr>
          <a:xfrm>
            <a:off x="363538"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marR="0" lvl="0" indent="0" algn="l"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Maths Paper 1: Arithmetic</a:t>
            </a:r>
          </a:p>
        </p:txBody>
      </p:sp>
      <p:sp>
        <p:nvSpPr>
          <p:cNvPr id="11" name="Oval 10">
            <a:hlinkClick r:id="" action="ppaction://hlinkshowjump?jump=nextslide"/>
            <a:extLst>
              <a:ext uri="{FF2B5EF4-FFF2-40B4-BE49-F238E27FC236}">
                <a16:creationId xmlns:a16="http://schemas.microsoft.com/office/drawing/2014/main" id="{16F151D5-3A76-4DA3-8F32-7FEF4C40D45B}"/>
              </a:ext>
            </a:extLst>
          </p:cNvPr>
          <p:cNvSpPr/>
          <p:nvPr/>
        </p:nvSpPr>
        <p:spPr>
          <a:xfrm>
            <a:off x="8226425" y="5930900"/>
            <a:ext cx="755650" cy="757238"/>
          </a:xfrm>
          <a:prstGeom prst="ellipse">
            <a:avLst/>
          </a:prstGeom>
          <a:solidFill>
            <a:srgbClr val="E3419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5" name="Oval 14">
            <a:hlinkClick r:id="rId3" action="ppaction://hlinksldjump"/>
            <a:extLst>
              <a:ext uri="{FF2B5EF4-FFF2-40B4-BE49-F238E27FC236}">
                <a16:creationId xmlns:a16="http://schemas.microsoft.com/office/drawing/2014/main" id="{0219CC44-9123-4691-B90D-7A7DC11A78B9}"/>
              </a:ext>
            </a:extLst>
          </p:cNvPr>
          <p:cNvSpPr/>
          <p:nvPr/>
        </p:nvSpPr>
        <p:spPr>
          <a:xfrm>
            <a:off x="8226425" y="5065713"/>
            <a:ext cx="755650" cy="757237"/>
          </a:xfrm>
          <a:prstGeom prst="ellipse">
            <a:avLst/>
          </a:prstGeom>
          <a:solidFill>
            <a:srgbClr val="FF99C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pic>
        <p:nvPicPr>
          <p:cNvPr id="20488" name="Picture 1">
            <a:extLst>
              <a:ext uri="{FF2B5EF4-FFF2-40B4-BE49-F238E27FC236}">
                <a16:creationId xmlns:a16="http://schemas.microsoft.com/office/drawing/2014/main" id="{D2B96C01-6D5A-442F-8B2B-F916EE409C4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09763" y="1766888"/>
            <a:ext cx="4968875" cy="216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9" name="Picture 2">
            <a:extLst>
              <a:ext uri="{FF2B5EF4-FFF2-40B4-BE49-F238E27FC236}">
                <a16:creationId xmlns:a16="http://schemas.microsoft.com/office/drawing/2014/main" id="{E48B6D9F-192D-4509-BC9E-7BA04CEF28D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909763" y="4002088"/>
            <a:ext cx="488791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2B2B00C-C88C-4491-BFDC-F4FF1B32110B}"/>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1507" name="Rectangle 3">
            <a:extLst>
              <a:ext uri="{FF2B5EF4-FFF2-40B4-BE49-F238E27FC236}">
                <a16:creationId xmlns:a16="http://schemas.microsoft.com/office/drawing/2014/main" id="{DFC04AB1-53E9-4DA4-8CA2-BE9116903E59}"/>
              </a:ext>
            </a:extLst>
          </p:cNvPr>
          <p:cNvSpPr>
            <a:spLocks noChangeArrowheads="1"/>
          </p:cNvSpPr>
          <p:nvPr/>
        </p:nvSpPr>
        <p:spPr bwMode="auto">
          <a:xfrm>
            <a:off x="407988" y="427038"/>
            <a:ext cx="37593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200" b="1" i="0" u="none" strike="noStrike" kern="1200" cap="none" spc="0" normalizeH="0" baseline="0" noProof="0" dirty="0">
                <a:ln>
                  <a:noFill/>
                </a:ln>
                <a:effectLst/>
                <a:uLnTx/>
                <a:uFillTx/>
                <a:latin typeface="BPreplay" pitchFamily="50" charset="0"/>
                <a:ea typeface="+mn-ea"/>
                <a:cs typeface="+mn-cs"/>
              </a:rPr>
              <a:t>Sample Questions</a:t>
            </a:r>
          </a:p>
        </p:txBody>
      </p:sp>
      <p:pic>
        <p:nvPicPr>
          <p:cNvPr id="21508" name="Picture 14">
            <a:extLst>
              <a:ext uri="{FF2B5EF4-FFF2-40B4-BE49-F238E27FC236}">
                <a16:creationId xmlns:a16="http://schemas.microsoft.com/office/drawing/2014/main" id="{66B5C09C-EA77-4F44-939C-48D864A377D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325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79023405-4DCE-453B-8110-7BC9B20F8A7E}"/>
              </a:ext>
            </a:extLst>
          </p:cNvPr>
          <p:cNvSpPr/>
          <p:nvPr/>
        </p:nvSpPr>
        <p:spPr>
          <a:xfrm>
            <a:off x="35560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marR="0" lvl="0" indent="0" algn="l"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Maths Paper 2 / Paper 3 : Reasoning</a:t>
            </a:r>
          </a:p>
        </p:txBody>
      </p:sp>
      <p:sp>
        <p:nvSpPr>
          <p:cNvPr id="11" name="Oval 10">
            <a:hlinkClick r:id="" action="ppaction://hlinkshowjump?jump=nextslide"/>
            <a:extLst>
              <a:ext uri="{FF2B5EF4-FFF2-40B4-BE49-F238E27FC236}">
                <a16:creationId xmlns:a16="http://schemas.microsoft.com/office/drawing/2014/main" id="{15F30BA6-54D2-4039-9354-534F781D75C5}"/>
              </a:ext>
            </a:extLst>
          </p:cNvPr>
          <p:cNvSpPr/>
          <p:nvPr/>
        </p:nvSpPr>
        <p:spPr>
          <a:xfrm>
            <a:off x="8226425" y="5930900"/>
            <a:ext cx="755650" cy="757238"/>
          </a:xfrm>
          <a:prstGeom prst="ellipse">
            <a:avLst/>
          </a:prstGeom>
          <a:solidFill>
            <a:srgbClr val="E3419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5" name="Oval 14">
            <a:hlinkClick r:id="rId3" action="ppaction://hlinksldjump"/>
            <a:extLst>
              <a:ext uri="{FF2B5EF4-FFF2-40B4-BE49-F238E27FC236}">
                <a16:creationId xmlns:a16="http://schemas.microsoft.com/office/drawing/2014/main" id="{BDF70F51-C0A9-4AFA-AD61-15EA695C77AF}"/>
              </a:ext>
            </a:extLst>
          </p:cNvPr>
          <p:cNvSpPr/>
          <p:nvPr/>
        </p:nvSpPr>
        <p:spPr>
          <a:xfrm>
            <a:off x="8226425" y="5065713"/>
            <a:ext cx="755650" cy="757237"/>
          </a:xfrm>
          <a:prstGeom prst="ellipse">
            <a:avLst/>
          </a:prstGeom>
          <a:solidFill>
            <a:srgbClr val="FF99C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pic>
        <p:nvPicPr>
          <p:cNvPr id="21512" name="Picture 1">
            <a:extLst>
              <a:ext uri="{FF2B5EF4-FFF2-40B4-BE49-F238E27FC236}">
                <a16:creationId xmlns:a16="http://schemas.microsoft.com/office/drawing/2014/main" id="{37DADD51-09A9-4885-B322-3CA54770030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73275" y="1774825"/>
            <a:ext cx="4645025" cy="450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E3BB7C1-99BD-4B75-9219-CA8872C7074C}"/>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531" name="Rectangle 3">
            <a:extLst>
              <a:ext uri="{FF2B5EF4-FFF2-40B4-BE49-F238E27FC236}">
                <a16:creationId xmlns:a16="http://schemas.microsoft.com/office/drawing/2014/main" id="{0B1A9FBD-4856-4C52-A821-E57511F0A4A1}"/>
              </a:ext>
            </a:extLst>
          </p:cNvPr>
          <p:cNvSpPr>
            <a:spLocks noChangeArrowheads="1"/>
          </p:cNvSpPr>
          <p:nvPr/>
        </p:nvSpPr>
        <p:spPr bwMode="auto">
          <a:xfrm>
            <a:off x="407988" y="427038"/>
            <a:ext cx="3568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200" b="1" i="0" u="none" strike="noStrike" kern="1200" cap="none" spc="0" normalizeH="0" baseline="0" noProof="0">
                <a:ln>
                  <a:noFill/>
                </a:ln>
                <a:solidFill>
                  <a:prstClr val="white"/>
                </a:solidFill>
                <a:effectLst/>
                <a:uLnTx/>
                <a:uFillTx/>
                <a:latin typeface="BPreplay" pitchFamily="50" charset="0"/>
                <a:ea typeface="+mn-ea"/>
                <a:cs typeface="+mn-cs"/>
              </a:rPr>
              <a:t>Sample Questions</a:t>
            </a:r>
          </a:p>
        </p:txBody>
      </p:sp>
      <p:pic>
        <p:nvPicPr>
          <p:cNvPr id="22532" name="Picture 14">
            <a:extLst>
              <a:ext uri="{FF2B5EF4-FFF2-40B4-BE49-F238E27FC236}">
                <a16:creationId xmlns:a16="http://schemas.microsoft.com/office/drawing/2014/main" id="{BCDFF137-4779-4853-BE09-1430A5211320}"/>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325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301AD4EE-D06D-4F55-AF4A-8CE951F587C9}"/>
              </a:ext>
            </a:extLst>
          </p:cNvPr>
          <p:cNvSpPr/>
          <p:nvPr/>
        </p:nvSpPr>
        <p:spPr>
          <a:xfrm>
            <a:off x="355600"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marR="0" lvl="0" indent="0" algn="l" defTabSz="914400" rtl="0" eaLnBrk="0" fontAlgn="base" latinLnBrk="0" hangingPunct="0">
              <a:lnSpc>
                <a:spcPct val="100000"/>
              </a:lnSpc>
              <a:spcBef>
                <a:spcPct val="0"/>
              </a:spcBef>
              <a:spcAft>
                <a:spcPct val="0"/>
              </a:spcAft>
              <a:buClrTx/>
              <a:buSzTx/>
              <a:buFontTx/>
              <a:buNone/>
              <a:tabLst/>
              <a:defRPr/>
            </a:pPr>
            <a:r>
              <a:rPr kumimoji="0" lang="en-GB" sz="1600" b="1"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Maths Paper 2 / Paper 3 : Reasoning</a:t>
            </a:r>
          </a:p>
        </p:txBody>
      </p:sp>
      <p:sp>
        <p:nvSpPr>
          <p:cNvPr id="11" name="Oval 10">
            <a:hlinkClick r:id="" action="ppaction://hlinkshowjump?jump=nextslide"/>
            <a:extLst>
              <a:ext uri="{FF2B5EF4-FFF2-40B4-BE49-F238E27FC236}">
                <a16:creationId xmlns:a16="http://schemas.microsoft.com/office/drawing/2014/main" id="{0BA688AC-9450-4C30-B0E5-0273BAAC9F6C}"/>
              </a:ext>
            </a:extLst>
          </p:cNvPr>
          <p:cNvSpPr/>
          <p:nvPr/>
        </p:nvSpPr>
        <p:spPr>
          <a:xfrm>
            <a:off x="8226425" y="5930900"/>
            <a:ext cx="755650" cy="757238"/>
          </a:xfrm>
          <a:prstGeom prst="ellipse">
            <a:avLst/>
          </a:prstGeom>
          <a:solidFill>
            <a:srgbClr val="E3419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4" name="Oval 13">
            <a:hlinkClick r:id="rId3" action="ppaction://hlinksldjump"/>
            <a:extLst>
              <a:ext uri="{FF2B5EF4-FFF2-40B4-BE49-F238E27FC236}">
                <a16:creationId xmlns:a16="http://schemas.microsoft.com/office/drawing/2014/main" id="{A7541B23-E946-4DA3-B70A-7959250C84F4}"/>
              </a:ext>
            </a:extLst>
          </p:cNvPr>
          <p:cNvSpPr/>
          <p:nvPr/>
        </p:nvSpPr>
        <p:spPr>
          <a:xfrm>
            <a:off x="8226425" y="5065713"/>
            <a:ext cx="755650" cy="757237"/>
          </a:xfrm>
          <a:prstGeom prst="ellipse">
            <a:avLst/>
          </a:prstGeom>
          <a:solidFill>
            <a:srgbClr val="FF99C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pic>
        <p:nvPicPr>
          <p:cNvPr id="22536" name="Picture 2">
            <a:extLst>
              <a:ext uri="{FF2B5EF4-FFF2-40B4-BE49-F238E27FC236}">
                <a16:creationId xmlns:a16="http://schemas.microsoft.com/office/drawing/2014/main" id="{84E7A698-7675-4B44-B116-0C05BE59240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35088" y="2046288"/>
            <a:ext cx="6181725" cy="383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B663A7D-2321-4EB9-9781-25874877B87B}"/>
              </a:ext>
            </a:extLst>
          </p:cNvPr>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3555" name="Rectangle 3">
            <a:extLst>
              <a:ext uri="{FF2B5EF4-FFF2-40B4-BE49-F238E27FC236}">
                <a16:creationId xmlns:a16="http://schemas.microsoft.com/office/drawing/2014/main" id="{F0052B0E-23C8-4B10-9F25-DE247C5752FE}"/>
              </a:ext>
            </a:extLst>
          </p:cNvPr>
          <p:cNvSpPr>
            <a:spLocks noChangeArrowheads="1"/>
          </p:cNvSpPr>
          <p:nvPr/>
        </p:nvSpPr>
        <p:spPr bwMode="auto">
          <a:xfrm>
            <a:off x="407988" y="427038"/>
            <a:ext cx="71487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3200" b="1" i="0" u="none" strike="noStrike" kern="1200" cap="none" spc="0" normalizeH="0" baseline="0" noProof="0" dirty="0">
                <a:ln>
                  <a:noFill/>
                </a:ln>
                <a:effectLst/>
                <a:uLnTx/>
                <a:uFillTx/>
                <a:latin typeface="BPreplay" pitchFamily="50" charset="0"/>
                <a:ea typeface="+mn-ea"/>
                <a:cs typeface="+mn-cs"/>
              </a:rPr>
              <a:t>How to Help Your Child with Maths</a:t>
            </a:r>
          </a:p>
        </p:txBody>
      </p:sp>
      <p:pic>
        <p:nvPicPr>
          <p:cNvPr id="23556" name="Picture 14">
            <a:extLst>
              <a:ext uri="{FF2B5EF4-FFF2-40B4-BE49-F238E27FC236}">
                <a16:creationId xmlns:a16="http://schemas.microsoft.com/office/drawing/2014/main" id="{3E8BDF3F-7F34-40A6-AC6E-5A267AD07AA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1063" y="6732588"/>
            <a:ext cx="582612"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B911CB40-79AD-471B-8CA2-6F1A3B133D52}"/>
              </a:ext>
            </a:extLst>
          </p:cNvPr>
          <p:cNvSpPr/>
          <p:nvPr/>
        </p:nvSpPr>
        <p:spPr>
          <a:xfrm>
            <a:off x="357188" y="11652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Learn all </a:t>
            </a:r>
            <a:r>
              <a:rPr kumimoji="0" lang="en-GB" sz="1600" b="1"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the times tables</a:t>
            </a: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 Responses should be automatic. </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1"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Play mental maths games </a:t>
            </a: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including counting in different amounts, forwards and backwards.</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Encourage opportunities for telling the time. (How many minutes between?)</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Encourage opportunities for counting coins and money; finding amounts or calculating change when shopping.</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Look for numbers on street signs, car registrations and anywhere else! Biggest? Smallest?</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Look for examples of 2D and 3D shapes around the home. Can they name them?</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endPar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endParaRP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Identify, weigh or measure quantities and amounts in the kitchen or in recipes.</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Play games involving numbers or logic, such as dominoes, card games, darts, draughts and chess.</a:t>
            </a:r>
          </a:p>
          <a:p>
            <a:pPr marL="342900" marR="0" lvl="0" indent="-160338"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GB" sz="1600" b="1" dirty="0">
                <a:solidFill>
                  <a:srgbClr val="E7E6E6">
                    <a:lumMod val="10000"/>
                  </a:srgbClr>
                </a:solidFill>
                <a:latin typeface="BPreplay" panose="02000503000000020004" pitchFamily="50" charset="0"/>
              </a:rPr>
              <a:t>CGP Maths Homework book: </a:t>
            </a:r>
            <a:r>
              <a:rPr lang="en-GB" sz="1600" b="1" dirty="0" err="1">
                <a:solidFill>
                  <a:srgbClr val="E7E6E6">
                    <a:lumMod val="10000"/>
                  </a:srgbClr>
                </a:solidFill>
                <a:latin typeface="BPreplay" panose="02000503000000020004" pitchFamily="50" charset="0"/>
              </a:rPr>
              <a:t>Ple</a:t>
            </a:r>
            <a:r>
              <a:rPr kumimoji="0" lang="en-GB" sz="1600" b="1" i="0" u="none" strike="noStrike" kern="1200" cap="none" spc="0" normalizeH="0" baseline="0" noProof="0" dirty="0" err="1">
                <a:ln>
                  <a:noFill/>
                </a:ln>
                <a:solidFill>
                  <a:srgbClr val="E7E6E6">
                    <a:lumMod val="10000"/>
                  </a:srgbClr>
                </a:solidFill>
                <a:effectLst/>
                <a:uLnTx/>
                <a:uFillTx/>
                <a:latin typeface="BPreplay" panose="02000503000000020004" pitchFamily="50" charset="0"/>
                <a:ea typeface="+mn-ea"/>
                <a:cs typeface="+mn-cs"/>
              </a:rPr>
              <a:t>ase</a:t>
            </a:r>
            <a:r>
              <a:rPr kumimoji="0" lang="en-GB" sz="1600" b="1" i="0" u="none" strike="noStrike" kern="1200" cap="none" spc="0" normalizeH="0" baseline="0" noProof="0" dirty="0">
                <a:ln>
                  <a:noFill/>
                </a:ln>
                <a:solidFill>
                  <a:srgbClr val="E7E6E6">
                    <a:lumMod val="10000"/>
                  </a:srgbClr>
                </a:solidFill>
                <a:effectLst/>
                <a:uLnTx/>
                <a:uFillTx/>
                <a:latin typeface="BPreplay" panose="02000503000000020004" pitchFamily="50" charset="0"/>
                <a:ea typeface="+mn-ea"/>
                <a:cs typeface="+mn-cs"/>
              </a:rPr>
              <a:t> help with this as much as you can. (You can of course purchase other revision books and find extra information online.)</a:t>
            </a:r>
          </a:p>
        </p:txBody>
      </p:sp>
      <p:sp>
        <p:nvSpPr>
          <p:cNvPr id="11" name="Oval 10">
            <a:hlinkClick r:id="" action="ppaction://hlinkshowjump?jump=nextslide"/>
            <a:extLst>
              <a:ext uri="{FF2B5EF4-FFF2-40B4-BE49-F238E27FC236}">
                <a16:creationId xmlns:a16="http://schemas.microsoft.com/office/drawing/2014/main" id="{5096BC94-CF59-4EEF-A559-9D6A80E46343}"/>
              </a:ext>
            </a:extLst>
          </p:cNvPr>
          <p:cNvSpPr/>
          <p:nvPr/>
        </p:nvSpPr>
        <p:spPr>
          <a:xfrm>
            <a:off x="8226425" y="5930900"/>
            <a:ext cx="755650" cy="757238"/>
          </a:xfrm>
          <a:prstGeom prst="ellipse">
            <a:avLst/>
          </a:prstGeom>
          <a:solidFill>
            <a:srgbClr val="E3419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next page</a:t>
            </a:r>
          </a:p>
        </p:txBody>
      </p:sp>
      <p:sp>
        <p:nvSpPr>
          <p:cNvPr id="13" name="Oval 12">
            <a:hlinkClick r:id="rId3" action="ppaction://hlinksldjump"/>
            <a:extLst>
              <a:ext uri="{FF2B5EF4-FFF2-40B4-BE49-F238E27FC236}">
                <a16:creationId xmlns:a16="http://schemas.microsoft.com/office/drawing/2014/main" id="{6FFC4B9F-2694-4729-9AC6-1B8CC5FADE05}"/>
              </a:ext>
            </a:extLst>
          </p:cNvPr>
          <p:cNvSpPr/>
          <p:nvPr/>
        </p:nvSpPr>
        <p:spPr>
          <a:xfrm>
            <a:off x="8226425" y="5065713"/>
            <a:ext cx="755650" cy="757237"/>
          </a:xfrm>
          <a:prstGeom prst="ellipse">
            <a:avLst/>
          </a:prstGeom>
          <a:solidFill>
            <a:srgbClr val="FF99C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chapter</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BPreplay" panose="02000503000000020004" pitchFamily="50" charset="0"/>
                <a:ea typeface="+mn-ea"/>
                <a:cs typeface="+mn-cs"/>
              </a:rPr>
              <a:t>menu</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BDBBC-C27D-4095-5FC8-B7D11580B892}"/>
            </a:ext>
          </a:extLst>
        </p:cNvPr>
        <p:cNvGrpSpPr/>
        <p:nvPr/>
      </p:nvGrpSpPr>
      <p:grpSpPr>
        <a:xfrm>
          <a:off x="0" y="0"/>
          <a:ext cx="0" cy="0"/>
          <a:chOff x="0" y="0"/>
          <a:chExt cx="0" cy="0"/>
        </a:xfrm>
      </p:grpSpPr>
      <p:sp>
        <p:nvSpPr>
          <p:cNvPr id="6" name="Title">
            <a:extLst>
              <a:ext uri="{FF2B5EF4-FFF2-40B4-BE49-F238E27FC236}">
                <a16:creationId xmlns:a16="http://schemas.microsoft.com/office/drawing/2014/main" id="{F9485441-5901-D51A-E6D7-074B8A91B104}"/>
              </a:ext>
            </a:extLst>
          </p:cNvPr>
          <p:cNvSpPr>
            <a:spLocks noGrp="1"/>
          </p:cNvSpPr>
          <p:nvPr>
            <p:ph type="title" idx="4294967295"/>
          </p:nvPr>
        </p:nvSpPr>
        <p:spPr>
          <a:xfrm>
            <a:off x="647999" y="334967"/>
            <a:ext cx="8172450" cy="647700"/>
          </a:xfrm>
          <a:prstGeom prst="rect">
            <a:avLst/>
          </a:prstGeom>
          <a:solidFill>
            <a:schemeClr val="bg2"/>
          </a:solidFill>
        </p:spPr>
        <p:txBody>
          <a:bodyPr lIns="144000" tIns="72000" rIns="144000" bIns="0" anchor="ctr"/>
          <a:lstStyle/>
          <a:p>
            <a:r>
              <a:rPr lang="en-US" spc="-150" dirty="0">
                <a:solidFill>
                  <a:schemeClr val="bg1"/>
                </a:solidFill>
                <a:latin typeface="Roboto" panose="02000000000000000000" pitchFamily="2" charset="0"/>
                <a:ea typeface="Roboto" panose="02000000000000000000" pitchFamily="2" charset="0"/>
              </a:rPr>
              <a:t>How can I help my child?</a:t>
            </a:r>
            <a:endParaRPr lang="en-GB" spc="-150" noProof="0" dirty="0">
              <a:solidFill>
                <a:schemeClr val="bg1"/>
              </a:solidFill>
              <a:latin typeface="Roboto" panose="02000000000000000000" pitchFamily="2" charset="0"/>
              <a:ea typeface="Roboto" panose="02000000000000000000" pitchFamily="2" charset="0"/>
            </a:endParaRPr>
          </a:p>
        </p:txBody>
      </p:sp>
      <p:sp>
        <p:nvSpPr>
          <p:cNvPr id="3" name="Orange Tab">
            <a:extLst>
              <a:ext uri="{FF2B5EF4-FFF2-40B4-BE49-F238E27FC236}">
                <a16:creationId xmlns:a16="http://schemas.microsoft.com/office/drawing/2014/main" id="{7AF6394D-7288-E40B-97C3-7BCCFB99935A}"/>
              </a:ext>
            </a:extLst>
          </p:cNvPr>
          <p:cNvSpPr/>
          <p:nvPr/>
        </p:nvSpPr>
        <p:spPr>
          <a:xfrm rot="16200000">
            <a:off x="161998" y="496667"/>
            <a:ext cx="648000" cy="324000"/>
          </a:xfrm>
          <a:prstGeom prst="round2SameRect">
            <a:avLst>
              <a:gd name="adj1" fmla="val 18665"/>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dirty="0">
              <a:solidFill>
                <a:schemeClr val="bg1"/>
              </a:solidFill>
            </a:endParaRPr>
          </a:p>
        </p:txBody>
      </p:sp>
      <p:sp>
        <p:nvSpPr>
          <p:cNvPr id="2" name="Body Text">
            <a:extLst>
              <a:ext uri="{FF2B5EF4-FFF2-40B4-BE49-F238E27FC236}">
                <a16:creationId xmlns:a16="http://schemas.microsoft.com/office/drawing/2014/main" id="{425961B2-EB8D-4852-A856-F2D1E5017B97}"/>
              </a:ext>
            </a:extLst>
          </p:cNvPr>
          <p:cNvSpPr/>
          <p:nvPr/>
        </p:nvSpPr>
        <p:spPr>
          <a:xfrm>
            <a:off x="324000" y="1087530"/>
            <a:ext cx="4212000" cy="1620000"/>
          </a:xfrm>
          <a:prstGeom prst="roundRect">
            <a:avLst>
              <a:gd name="adj" fmla="val 299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80000" rtlCol="0" anchor="ctr"/>
          <a:lstStyle/>
          <a:p>
            <a:pPr>
              <a:lnSpc>
                <a:spcPct val="114000"/>
              </a:lnSpc>
              <a:spcAft>
                <a:spcPts val="300"/>
              </a:spcAft>
            </a:pPr>
            <a:r>
              <a:rPr lang="en-GB" sz="1600" dirty="0">
                <a:solidFill>
                  <a:schemeClr val="bg1"/>
                </a:solidFill>
              </a:rPr>
              <a:t>Support your child to complete any home learning tasks sent home, such as </a:t>
            </a:r>
            <a:r>
              <a:rPr lang="en-GB" sz="1600" b="1" dirty="0">
                <a:solidFill>
                  <a:schemeClr val="bg1"/>
                </a:solidFill>
              </a:rPr>
              <a:t>spelling activities, reading comprehensions and maths sheets.</a:t>
            </a:r>
            <a:r>
              <a:rPr lang="en-GB" sz="1600" dirty="0">
                <a:solidFill>
                  <a:schemeClr val="bg1"/>
                </a:solidFill>
              </a:rPr>
              <a:t> </a:t>
            </a:r>
          </a:p>
        </p:txBody>
      </p:sp>
      <p:sp>
        <p:nvSpPr>
          <p:cNvPr id="4" name="Body Text">
            <a:extLst>
              <a:ext uri="{FF2B5EF4-FFF2-40B4-BE49-F238E27FC236}">
                <a16:creationId xmlns:a16="http://schemas.microsoft.com/office/drawing/2014/main" id="{DE96805D-8902-6E27-2A81-44D400F08DC2}"/>
              </a:ext>
            </a:extLst>
          </p:cNvPr>
          <p:cNvSpPr/>
          <p:nvPr/>
        </p:nvSpPr>
        <p:spPr>
          <a:xfrm>
            <a:off x="4608000" y="1087530"/>
            <a:ext cx="4212000" cy="1620000"/>
          </a:xfrm>
          <a:prstGeom prst="roundRect">
            <a:avLst>
              <a:gd name="adj" fmla="val 299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80000" rtlCol="0" anchor="ctr"/>
          <a:lstStyle/>
          <a:p>
            <a:pPr>
              <a:lnSpc>
                <a:spcPct val="114000"/>
              </a:lnSpc>
              <a:spcAft>
                <a:spcPts val="300"/>
              </a:spcAft>
            </a:pPr>
            <a:r>
              <a:rPr lang="en-GB" sz="1600" dirty="0">
                <a:solidFill>
                  <a:schemeClr val="bg1"/>
                </a:solidFill>
              </a:rPr>
              <a:t>Use online activities to practise maths, spellings etc.  </a:t>
            </a:r>
          </a:p>
          <a:p>
            <a:pPr>
              <a:lnSpc>
                <a:spcPct val="114000"/>
              </a:lnSpc>
              <a:spcAft>
                <a:spcPts val="300"/>
              </a:spcAft>
            </a:pPr>
            <a:endParaRPr lang="en-GB" sz="1600" dirty="0">
              <a:solidFill>
                <a:schemeClr val="bg1"/>
              </a:solidFill>
            </a:endParaRPr>
          </a:p>
        </p:txBody>
      </p:sp>
      <p:sp>
        <p:nvSpPr>
          <p:cNvPr id="5" name="Body Text">
            <a:extLst>
              <a:ext uri="{FF2B5EF4-FFF2-40B4-BE49-F238E27FC236}">
                <a16:creationId xmlns:a16="http://schemas.microsoft.com/office/drawing/2014/main" id="{25BA0185-2B36-7477-C454-88A4A9B9AA70}"/>
              </a:ext>
            </a:extLst>
          </p:cNvPr>
          <p:cNvSpPr/>
          <p:nvPr/>
        </p:nvSpPr>
        <p:spPr>
          <a:xfrm>
            <a:off x="324000" y="2771471"/>
            <a:ext cx="4212000" cy="1620000"/>
          </a:xfrm>
          <a:prstGeom prst="roundRect">
            <a:avLst>
              <a:gd name="adj" fmla="val 299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80000" rtlCol="0" anchor="ctr"/>
          <a:lstStyle/>
          <a:p>
            <a:pPr>
              <a:lnSpc>
                <a:spcPct val="114000"/>
              </a:lnSpc>
              <a:spcAft>
                <a:spcPts val="300"/>
              </a:spcAft>
            </a:pPr>
            <a:r>
              <a:rPr lang="en-GB" sz="1600" dirty="0">
                <a:solidFill>
                  <a:schemeClr val="bg1"/>
                </a:solidFill>
              </a:rPr>
              <a:t>Make sure they go to bed at a reasonable time, have a good breakfast and arrive at school on time every day. </a:t>
            </a:r>
          </a:p>
        </p:txBody>
      </p:sp>
      <p:sp>
        <p:nvSpPr>
          <p:cNvPr id="7" name="Body Text">
            <a:extLst>
              <a:ext uri="{FF2B5EF4-FFF2-40B4-BE49-F238E27FC236}">
                <a16:creationId xmlns:a16="http://schemas.microsoft.com/office/drawing/2014/main" id="{0ED51F50-1BD7-E2E8-A473-6CACDC3ABC74}"/>
              </a:ext>
            </a:extLst>
          </p:cNvPr>
          <p:cNvSpPr/>
          <p:nvPr/>
        </p:nvSpPr>
        <p:spPr>
          <a:xfrm>
            <a:off x="4608000" y="2771471"/>
            <a:ext cx="4212000" cy="1620000"/>
          </a:xfrm>
          <a:prstGeom prst="roundRect">
            <a:avLst>
              <a:gd name="adj" fmla="val 2991"/>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180000" rIns="180000" bIns="180000" rtlCol="0" anchor="ctr"/>
          <a:lstStyle/>
          <a:p>
            <a:pPr>
              <a:lnSpc>
                <a:spcPct val="114000"/>
              </a:lnSpc>
              <a:spcAft>
                <a:spcPts val="300"/>
              </a:spcAft>
            </a:pPr>
            <a:r>
              <a:rPr lang="en-GB" sz="1600" dirty="0">
                <a:solidFill>
                  <a:schemeClr val="bg1"/>
                </a:solidFill>
              </a:rPr>
              <a:t>Encourage them to try their best, commend their efforts and plan to celebrate their hard work at the end of the testing week, rather than focusing on the test results.</a:t>
            </a:r>
          </a:p>
        </p:txBody>
      </p:sp>
    </p:spTree>
    <p:extLst>
      <p:ext uri="{BB962C8B-B14F-4D97-AF65-F5344CB8AC3E}">
        <p14:creationId xmlns:p14="http://schemas.microsoft.com/office/powerpoint/2010/main" val="3448218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4" grpId="0" animBg="1"/>
      <p:bldP spid="5" grpId="0" animBg="1"/>
      <p:bldP spid="7" grpId="0" animBg="1"/>
    </p:bldLst>
  </p:timing>
</p:sld>
</file>

<file path=ppt/theme/theme1.xml><?xml version="1.0" encoding="utf-8"?>
<a:theme xmlns:a="http://schemas.openxmlformats.org/drawingml/2006/main" name="Slide Layouts">
  <a:themeElements>
    <a:clrScheme name="Leaders Powerpoint">
      <a:dk1>
        <a:srgbClr val="E1E2E7"/>
      </a:dk1>
      <a:lt1>
        <a:srgbClr val="083147"/>
      </a:lt1>
      <a:dk2>
        <a:srgbClr val="0D607A"/>
      </a:dk2>
      <a:lt2>
        <a:srgbClr val="FFFFFF"/>
      </a:lt2>
      <a:accent1>
        <a:srgbClr val="119CB9"/>
      </a:accent1>
      <a:accent2>
        <a:srgbClr val="24B9D8"/>
      </a:accent2>
      <a:accent3>
        <a:srgbClr val="7FCCDB"/>
      </a:accent3>
      <a:accent4>
        <a:srgbClr val="F18515"/>
      </a:accent4>
      <a:accent5>
        <a:srgbClr val="F59A17"/>
      </a:accent5>
      <a:accent6>
        <a:srgbClr val="F9AF15"/>
      </a:accent6>
      <a:hlink>
        <a:srgbClr val="0D607A"/>
      </a:hlink>
      <a:folHlink>
        <a:srgbClr val="0D607A"/>
      </a:folHlink>
    </a:clrScheme>
    <a:fontScheme name="Leaders Powerpoint">
      <a:majorFont>
        <a:latin typeface="Roboto"/>
        <a:ea typeface=""/>
        <a:cs typeface=""/>
      </a:majorFont>
      <a:minorFont>
        <a:latin typeface="Roboto"/>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 The Leaders Team In Progress" id="{D59390B9-B60A-48DE-9811-657B6A61975B}" vid="{F2885B9C-24FF-4AE7-A8FF-E21D77FDA422}"/>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Leaders">
      <a:majorFont>
        <a:latin typeface="Roboto Slab"/>
        <a:ea typeface=""/>
        <a:cs typeface=""/>
      </a:majorFont>
      <a:minorFont>
        <a:latin typeface="Robo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 The Leaders Team In Progress" id="{D59390B9-B60A-48DE-9811-657B6A61975B}" vid="{ACE2FE5A-604E-4809-AF4C-6FA4AFAF20D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TotalTime>
  <Words>2537</Words>
  <Application>Microsoft Office PowerPoint</Application>
  <PresentationFormat>On-screen Show (4:3)</PresentationFormat>
  <Paragraphs>234</Paragraphs>
  <Slides>26</Slides>
  <Notes>0</Notes>
  <HiddenSlides>0</HiddenSlides>
  <MMClips>0</MMClips>
  <ScaleCrop>false</ScaleCrop>
  <HeadingPairs>
    <vt:vector size="6" baseType="variant">
      <vt:variant>
        <vt:lpstr>Fonts Used</vt:lpstr>
      </vt:variant>
      <vt:variant>
        <vt:i4>10</vt:i4>
      </vt:variant>
      <vt:variant>
        <vt:lpstr>Theme</vt:lpstr>
      </vt:variant>
      <vt:variant>
        <vt:i4>3</vt:i4>
      </vt:variant>
      <vt:variant>
        <vt:lpstr>Slide Titles</vt:lpstr>
      </vt:variant>
      <vt:variant>
        <vt:i4>26</vt:i4>
      </vt:variant>
    </vt:vector>
  </HeadingPairs>
  <TitlesOfParts>
    <vt:vector size="39" baseType="lpstr">
      <vt:lpstr>Arial</vt:lpstr>
      <vt:lpstr>Twinkl</vt:lpstr>
      <vt:lpstr>Arial Black</vt:lpstr>
      <vt:lpstr>Courier New</vt:lpstr>
      <vt:lpstr>Calibri</vt:lpstr>
      <vt:lpstr>BPreplay</vt:lpstr>
      <vt:lpstr>Calibri Light</vt:lpstr>
      <vt:lpstr>Roboto</vt:lpstr>
      <vt:lpstr>Aharoni</vt:lpstr>
      <vt:lpstr>Comic Sans MS</vt:lpstr>
      <vt:lpstr>Slide Layouts</vt:lpstr>
      <vt:lpstr>Disclaimers/Guidance</vt:lpstr>
      <vt:lpstr>Office Theme</vt:lpstr>
      <vt:lpstr>Staff Share</vt:lpstr>
      <vt:lpstr>Contents</vt:lpstr>
      <vt:lpstr>What are end of key stage 2 assessments?</vt:lpstr>
      <vt:lpstr>When do they happen?</vt:lpstr>
      <vt:lpstr>What are the children tested on?</vt:lpstr>
      <vt:lpstr>What are the children tested on?</vt:lpstr>
      <vt:lpstr>What happens with the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Grammar, Punctuation and Spelling</vt:lpstr>
      <vt:lpstr>PowerPoint Presentation</vt:lpstr>
      <vt:lpstr>PowerPoint Presentation</vt:lpstr>
      <vt:lpstr>How Writing will be assessed this year </vt:lpstr>
      <vt:lpstr>PowerPoint Presentation</vt:lpstr>
      <vt:lpstr>PowerPoint Presentation</vt:lpstr>
      <vt:lpstr>PowerPoint Presentation</vt:lpstr>
      <vt:lpstr>PowerPoint Presentation</vt:lpstr>
      <vt:lpstr>PowerPoint Presentation</vt:lpstr>
      <vt:lpstr>PowerPoint Presentation</vt:lpstr>
      <vt:lpstr>How can I help my child?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dc:creator>
  <cp:lastModifiedBy>mrhodes@stalbans.local</cp:lastModifiedBy>
  <cp:revision>61</cp:revision>
  <cp:lastPrinted>2025-09-15T07:12:26Z</cp:lastPrinted>
  <dcterms:created xsi:type="dcterms:W3CDTF">2023-03-01T09:19:34Z</dcterms:created>
  <dcterms:modified xsi:type="dcterms:W3CDTF">2025-09-15T10:57:07Z</dcterms:modified>
</cp:coreProperties>
</file>