
<file path=[Content_Types].xml><?xml version="1.0" encoding="utf-8"?>
<Types xmlns="http://schemas.openxmlformats.org/package/2006/content-types">
  <Default Extension="png" ContentType="image/png"/>
  <Default Extension="wma" ContentType="audio/x-ms-wma"/>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8"/>
  </p:notesMasterIdLst>
  <p:handoutMasterIdLst>
    <p:handoutMasterId r:id="rId29"/>
  </p:handoutMasterIdLst>
  <p:sldIdLst>
    <p:sldId id="334" r:id="rId2"/>
    <p:sldId id="335" r:id="rId3"/>
    <p:sldId id="336" r:id="rId4"/>
    <p:sldId id="338" r:id="rId5"/>
    <p:sldId id="339" r:id="rId6"/>
    <p:sldId id="340" r:id="rId7"/>
    <p:sldId id="341" r:id="rId8"/>
    <p:sldId id="343" r:id="rId9"/>
    <p:sldId id="344" r:id="rId10"/>
    <p:sldId id="345" r:id="rId11"/>
    <p:sldId id="346" r:id="rId12"/>
    <p:sldId id="347" r:id="rId13"/>
    <p:sldId id="357" r:id="rId14"/>
    <p:sldId id="358" r:id="rId15"/>
    <p:sldId id="361" r:id="rId16"/>
    <p:sldId id="360" r:id="rId17"/>
    <p:sldId id="348" r:id="rId18"/>
    <p:sldId id="349" r:id="rId19"/>
    <p:sldId id="350" r:id="rId20"/>
    <p:sldId id="351" r:id="rId21"/>
    <p:sldId id="354" r:id="rId22"/>
    <p:sldId id="355" r:id="rId23"/>
    <p:sldId id="333" r:id="rId24"/>
    <p:sldId id="356" r:id="rId25"/>
    <p:sldId id="328" r:id="rId26"/>
    <p:sldId id="327" r:id="rId2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2" d="100"/>
          <a:sy n="72" d="100"/>
        </p:scale>
        <p:origin x="1335"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86D85F3-C793-4936-8749-4ABD6AF09596}" type="datetimeFigureOut">
              <a:rPr lang="en-GB" smtClean="0"/>
              <a:t>27/11/2021</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1E44FC7E-6958-4D04-AA26-20D28C8DE7FB}" type="slidenum">
              <a:rPr lang="en-GB" smtClean="0"/>
              <a:t>‹#›</a:t>
            </a:fld>
            <a:endParaRPr lang="en-GB"/>
          </a:p>
        </p:txBody>
      </p:sp>
    </p:spTree>
    <p:extLst>
      <p:ext uri="{BB962C8B-B14F-4D97-AF65-F5344CB8AC3E}">
        <p14:creationId xmlns:p14="http://schemas.microsoft.com/office/powerpoint/2010/main" val="541637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820A381-2AEE-4A65-97B2-033DE3ABE64E}" type="datetimeFigureOut">
              <a:rPr lang="en-GB" smtClean="0"/>
              <a:t>27/11/2021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2</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13</a:t>
            </a:fld>
            <a:endParaRPr lang="en-GB"/>
          </a:p>
        </p:txBody>
      </p:sp>
    </p:spTree>
    <p:extLst>
      <p:ext uri="{BB962C8B-B14F-4D97-AF65-F5344CB8AC3E}">
        <p14:creationId xmlns:p14="http://schemas.microsoft.com/office/powerpoint/2010/main" val="799777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7DA329-282F-49CB-816B-234C1E135538}" type="slidenum">
              <a:rPr lang="en-GB">
                <a:cs typeface="Arial" charset="0"/>
              </a:rPr>
              <a:pPr fontAlgn="base">
                <a:spcBef>
                  <a:spcPct val="0"/>
                </a:spcBef>
                <a:spcAft>
                  <a:spcPct val="0"/>
                </a:spcAft>
                <a:defRPr/>
              </a:pPr>
              <a:t>25</a:t>
            </a:fld>
            <a:endParaRPr lang="en-GB">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 FORTH - MISSION</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26</a:t>
            </a:fld>
            <a:endParaRPr lang="en-GB"/>
          </a:p>
        </p:txBody>
      </p:sp>
    </p:spTree>
    <p:extLst>
      <p:ext uri="{BB962C8B-B14F-4D97-AF65-F5344CB8AC3E}">
        <p14:creationId xmlns:p14="http://schemas.microsoft.com/office/powerpoint/2010/main" val="1440029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27/11/2021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27/11/2021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27/11/2021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27/11/2021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27/11/2021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27/11/2021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27/11/2021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27/11/2021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ma"/><Relationship Id="rId1" Type="http://schemas.microsoft.com/office/2007/relationships/media" Target="../media/media1.wm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0.jpeg"/><Relationship Id="rId7" Type="http://schemas.openxmlformats.org/officeDocument/2006/relationships/hyperlink" Target="https://www.google.co.uk/url?q=https://bethelcrc.ca/sermons/calling-peter-andrew-james-john/&amp;sa=U&amp;ved=0ahUKEwjU-uyK4q3nAhVEZcAKHRRpC28QqoUBCBIwBQ&amp;usg=AOvVaw3pFrf2TbJlKpvSii3SfjrL"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5.jpeg"/><Relationship Id="rId4" Type="http://schemas.openxmlformats.org/officeDocument/2006/relationships/image" Target="../media/image11.jpeg"/><Relationship Id="rId9" Type="http://schemas.openxmlformats.org/officeDocument/2006/relationships/hyperlink" Target="https://www.google.co.uk/url?q=https://digitalmissioners.com/2020/01/matthew-4-12-23/&amp;sa=U&amp;ved=0ahUKEwjU-uyK4q3nAhVEZcAKHRRpC28QqoUBCBQwBg&amp;usg=AOvVaw2SBPF2M25zBSlW_V28WHx6"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04 Circle song.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4026779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514" fill="hold"/>
                                        <p:tgtEl>
                                          <p:spTgt spid="2"/>
                                        </p:tgtEl>
                                      </p:cBhvr>
                                    </p:cmd>
                                  </p:childTnLst>
                                </p:cTn>
                              </p:par>
                            </p:childTnLst>
                          </p:cTn>
                        </p:par>
                      </p:childTnLst>
                    </p:cTn>
                  </p:par>
                </p:childTnLst>
              </p:cTn>
              <p:nextCondLst>
                <p:cond evt="onClick" delay="0">
                  <p:tgtEl>
                    <p:spTgt spid="2"/>
                  </p:tgtEl>
                </p:cond>
              </p:nextCondLst>
            </p:seq>
            <p:audio>
              <p:cMediaNode vol="10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3125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404664"/>
            <a:ext cx="5022304" cy="4401205"/>
          </a:xfrm>
          <a:prstGeom prst="rect">
            <a:avLst/>
          </a:prstGeom>
        </p:spPr>
        <p:txBody>
          <a:bodyPr wrap="square">
            <a:spAutoFit/>
          </a:bodyPr>
          <a:lstStyle/>
          <a:p>
            <a:pPr algn="ctr"/>
            <a:r>
              <a:rPr lang="en-GB" sz="2800" b="1" dirty="0">
                <a:solidFill>
                  <a:schemeClr val="accent1"/>
                </a:solidFill>
              </a:rPr>
              <a:t>Dear Lord,</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Please </a:t>
            </a:r>
            <a:r>
              <a:rPr lang="en-GB" sz="2800" b="1" dirty="0">
                <a:solidFill>
                  <a:schemeClr val="accent1"/>
                </a:solidFill>
              </a:rPr>
              <a:t>bless our school</a:t>
            </a:r>
            <a:endParaRPr lang="en-GB" sz="2800" dirty="0">
              <a:solidFill>
                <a:schemeClr val="accent1"/>
              </a:solidFill>
            </a:endParaRPr>
          </a:p>
          <a:p>
            <a:pPr algn="ctr"/>
            <a:r>
              <a:rPr lang="en-GB" sz="2800" b="1" dirty="0">
                <a:solidFill>
                  <a:schemeClr val="accent1"/>
                </a:solidFill>
              </a:rPr>
              <a:t>As we try to</a:t>
            </a:r>
            <a:endParaRPr lang="en-GB" sz="2800" dirty="0">
              <a:solidFill>
                <a:schemeClr val="accent1"/>
              </a:solidFill>
            </a:endParaRPr>
          </a:p>
          <a:p>
            <a:pPr algn="ctr"/>
            <a:r>
              <a:rPr lang="en-GB" sz="2800" b="1" dirty="0">
                <a:solidFill>
                  <a:schemeClr val="accent1"/>
                </a:solidFill>
              </a:rPr>
              <a:t>Love, learn,</a:t>
            </a:r>
            <a:endParaRPr lang="en-GB" sz="2800" dirty="0">
              <a:solidFill>
                <a:schemeClr val="accent1"/>
              </a:solidFill>
            </a:endParaRPr>
          </a:p>
          <a:p>
            <a:pPr algn="ctr"/>
            <a:r>
              <a:rPr lang="en-GB" sz="2800" b="1" dirty="0">
                <a:solidFill>
                  <a:schemeClr val="accent1"/>
                </a:solidFill>
              </a:rPr>
              <a:t>Share and respect</a:t>
            </a:r>
            <a:endParaRPr lang="en-GB" sz="2800" dirty="0">
              <a:solidFill>
                <a:schemeClr val="accent1"/>
              </a:solidFill>
            </a:endParaRPr>
          </a:p>
          <a:p>
            <a:pPr algn="ctr"/>
            <a:r>
              <a:rPr lang="en-GB" sz="2800" b="1" dirty="0">
                <a:solidFill>
                  <a:schemeClr val="accent1"/>
                </a:solidFill>
              </a:rPr>
              <a:t>In the light of </a:t>
            </a:r>
            <a:r>
              <a:rPr lang="en-GB" sz="2800" b="1" dirty="0" smtClean="0">
                <a:solidFill>
                  <a:schemeClr val="accent1"/>
                </a:solidFill>
              </a:rPr>
              <a:t>Jesus.</a:t>
            </a:r>
          </a:p>
          <a:p>
            <a:pPr algn="ct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St </a:t>
            </a:r>
            <a:r>
              <a:rPr lang="en-GB" sz="2800" b="1" dirty="0">
                <a:solidFill>
                  <a:schemeClr val="accent1"/>
                </a:solidFill>
              </a:rPr>
              <a:t>Alban, pray for us.</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Amen</a:t>
            </a:r>
            <a:endParaRPr lang="en-GB" sz="2800" dirty="0">
              <a:solidFill>
                <a:schemeClr val="accent1"/>
              </a:solidFill>
            </a:endParaRPr>
          </a:p>
          <a:p>
            <a:pPr algn="ctr"/>
            <a:r>
              <a:rPr lang="en-GB" sz="2800" b="1" dirty="0">
                <a:solidFill>
                  <a:schemeClr val="accent1"/>
                </a:solidFill>
              </a:rPr>
              <a:t> </a:t>
            </a:r>
            <a:endParaRPr lang="en-GB" sz="2800" dirty="0">
              <a:solidFill>
                <a:schemeClr val="accent1"/>
              </a:solidFill>
            </a:endParaRPr>
          </a:p>
        </p:txBody>
      </p:sp>
      <p:pic>
        <p:nvPicPr>
          <p:cNvPr id="3" name="Picture 9"/>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95936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chemeClr val="tx2"/>
                </a:solidFill>
              </a:rPr>
              <a:t>The Daily Act of Worship</a:t>
            </a:r>
            <a:r>
              <a:rPr lang="en-GB" dirty="0"/>
              <a:t/>
            </a:r>
            <a:br>
              <a:rPr lang="en-GB" dirty="0"/>
            </a:br>
            <a:endParaRPr lang="en-GB" dirty="0"/>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1259632" y="1582340"/>
            <a:ext cx="5976664" cy="4431983"/>
          </a:xfrm>
          <a:prstGeom prst="rect">
            <a:avLst/>
          </a:prstGeom>
        </p:spPr>
        <p:txBody>
          <a:bodyPr wrap="square">
            <a:spAutoFit/>
          </a:bodyPr>
          <a:lstStyle/>
          <a:p>
            <a:r>
              <a:rPr lang="en-GB" b="1" dirty="0"/>
              <a:t> </a:t>
            </a:r>
            <a:endParaRPr lang="en-GB" dirty="0"/>
          </a:p>
          <a:p>
            <a:r>
              <a:rPr lang="en-GB" sz="2400" dirty="0">
                <a:solidFill>
                  <a:schemeClr val="tx2"/>
                </a:solidFill>
              </a:rPr>
              <a:t>Prayer and Worship in a Catholic school is concerned with giving glory, honour, praise and thanks to God. It is our loving response, in word and action, to God’s invitation to enter into relationship with Him, made possible through the work of Jesus Christ and the witness of the Holy Spirit.  It is an integral part of the life of the Catholic school, putting Christ at the centre of education, helping to create and sustain the Catholic ethos, making it tangible.  </a:t>
            </a:r>
          </a:p>
        </p:txBody>
      </p:sp>
    </p:spTree>
    <p:extLst>
      <p:ext uri="{BB962C8B-B14F-4D97-AF65-F5344CB8AC3E}">
        <p14:creationId xmlns:p14="http://schemas.microsoft.com/office/powerpoint/2010/main" val="3011630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chemeClr val="tx2"/>
                </a:solidFill>
              </a:rPr>
              <a:t>Principles</a:t>
            </a:r>
            <a:r>
              <a:rPr lang="en-GB" dirty="0"/>
              <a:t/>
            </a:r>
            <a:br>
              <a:rPr lang="en-GB" dirty="0"/>
            </a:br>
            <a:endParaRPr lang="en-GB" dirty="0"/>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1187624" y="2413338"/>
            <a:ext cx="5670376" cy="3139321"/>
          </a:xfrm>
          <a:prstGeom prst="rect">
            <a:avLst/>
          </a:prstGeom>
        </p:spPr>
        <p:txBody>
          <a:bodyPr wrap="square">
            <a:spAutoFit/>
          </a:bodyPr>
          <a:lstStyle/>
          <a:p>
            <a:r>
              <a:rPr lang="en-GB" b="1" dirty="0"/>
              <a:t> </a:t>
            </a:r>
            <a:endParaRPr lang="en-GB" dirty="0"/>
          </a:p>
          <a:p>
            <a:pPr marL="285750" lvl="0" indent="-285750">
              <a:buFont typeface="Arial" panose="020B0604020202020204" pitchFamily="34" charset="0"/>
              <a:buChar char="•"/>
            </a:pPr>
            <a:r>
              <a:rPr lang="en-GB" sz="3600" dirty="0">
                <a:solidFill>
                  <a:schemeClr val="tx2"/>
                </a:solidFill>
              </a:rPr>
              <a:t>Keep it short</a:t>
            </a:r>
          </a:p>
          <a:p>
            <a:pPr marL="285750" lvl="0" indent="-285750">
              <a:buFont typeface="Arial" panose="020B0604020202020204" pitchFamily="34" charset="0"/>
              <a:buChar char="•"/>
            </a:pPr>
            <a:r>
              <a:rPr lang="en-GB" sz="3600" dirty="0">
                <a:solidFill>
                  <a:schemeClr val="tx2"/>
                </a:solidFill>
              </a:rPr>
              <a:t>Make it regular</a:t>
            </a:r>
          </a:p>
          <a:p>
            <a:pPr marL="285750" lvl="0" indent="-285750">
              <a:buFont typeface="Arial" panose="020B0604020202020204" pitchFamily="34" charset="0"/>
              <a:buChar char="•"/>
            </a:pPr>
            <a:r>
              <a:rPr lang="en-GB" sz="3600" dirty="0">
                <a:solidFill>
                  <a:schemeClr val="tx2"/>
                </a:solidFill>
              </a:rPr>
              <a:t>Keep it simple</a:t>
            </a:r>
          </a:p>
          <a:p>
            <a:pPr marL="285750" lvl="0" indent="-285750">
              <a:buFont typeface="Arial" panose="020B0604020202020204" pitchFamily="34" charset="0"/>
              <a:buChar char="•"/>
            </a:pPr>
            <a:r>
              <a:rPr lang="en-GB" sz="3600" dirty="0">
                <a:solidFill>
                  <a:schemeClr val="tx2"/>
                </a:solidFill>
              </a:rPr>
              <a:t>Provide variety</a:t>
            </a:r>
          </a:p>
          <a:p>
            <a:pPr marL="285750" lvl="0" indent="-285750">
              <a:buFont typeface="Arial" panose="020B0604020202020204" pitchFamily="34" charset="0"/>
              <a:buChar char="•"/>
            </a:pPr>
            <a:r>
              <a:rPr lang="en-GB" sz="3600" dirty="0">
                <a:solidFill>
                  <a:schemeClr val="tx2"/>
                </a:solidFill>
              </a:rPr>
              <a:t>Get children involved</a:t>
            </a:r>
          </a:p>
        </p:txBody>
      </p:sp>
    </p:spTree>
    <p:extLst>
      <p:ext uri="{BB962C8B-B14F-4D97-AF65-F5344CB8AC3E}">
        <p14:creationId xmlns:p14="http://schemas.microsoft.com/office/powerpoint/2010/main" val="3009306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chemeClr val="tx2"/>
                </a:solidFill>
              </a:rPr>
              <a:t>A liturgical structure </a:t>
            </a:r>
            <a:r>
              <a:rPr lang="en-GB" dirty="0"/>
              <a:t/>
            </a:r>
            <a:br>
              <a:rPr lang="en-GB" dirty="0"/>
            </a:b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b="1" dirty="0"/>
              <a:t> </a:t>
            </a:r>
            <a:endParaRPr lang="en-GB" dirty="0"/>
          </a:p>
          <a:p>
            <a:pPr lvl="0"/>
            <a:r>
              <a:rPr lang="en-GB" dirty="0">
                <a:solidFill>
                  <a:schemeClr val="tx2"/>
                </a:solidFill>
              </a:rPr>
              <a:t>Gather – how we come together, the setting, the environment</a:t>
            </a:r>
          </a:p>
          <a:p>
            <a:pPr lvl="0"/>
            <a:r>
              <a:rPr lang="en-GB" dirty="0" smtClean="0">
                <a:solidFill>
                  <a:schemeClr val="tx2"/>
                </a:solidFill>
              </a:rPr>
              <a:t>Listen/Word  </a:t>
            </a:r>
            <a:r>
              <a:rPr lang="en-GB" dirty="0">
                <a:solidFill>
                  <a:schemeClr val="tx2"/>
                </a:solidFill>
              </a:rPr>
              <a:t>– the Word of God is proclaimed </a:t>
            </a:r>
          </a:p>
          <a:p>
            <a:pPr lvl="0"/>
            <a:r>
              <a:rPr lang="en-GB" dirty="0">
                <a:solidFill>
                  <a:schemeClr val="tx2"/>
                </a:solidFill>
              </a:rPr>
              <a:t>Response – the response to the Word leads into a time of prayerful reflection which may be accompanied by a symbolic action </a:t>
            </a:r>
          </a:p>
          <a:p>
            <a:pPr lvl="0"/>
            <a:r>
              <a:rPr lang="en-GB" dirty="0">
                <a:solidFill>
                  <a:schemeClr val="tx2"/>
                </a:solidFill>
              </a:rPr>
              <a:t>Going </a:t>
            </a:r>
            <a:r>
              <a:rPr lang="en-GB" dirty="0" smtClean="0">
                <a:solidFill>
                  <a:schemeClr val="tx2"/>
                </a:solidFill>
              </a:rPr>
              <a:t>Forth/Mission </a:t>
            </a:r>
            <a:r>
              <a:rPr lang="en-GB" dirty="0">
                <a:solidFill>
                  <a:schemeClr val="tx2"/>
                </a:solidFill>
              </a:rPr>
              <a:t>– giving the children something to hold on to from the experience of the liturgy that they can take into their daily lives</a:t>
            </a:r>
          </a:p>
          <a:p>
            <a:endParaRPr lang="en-GB" dirty="0"/>
          </a:p>
        </p:txBody>
      </p:sp>
    </p:spTree>
    <p:extLst>
      <p:ext uri="{BB962C8B-B14F-4D97-AF65-F5344CB8AC3E}">
        <p14:creationId xmlns:p14="http://schemas.microsoft.com/office/powerpoint/2010/main" val="3287682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chemeClr val="tx2"/>
                </a:solidFill>
              </a:rPr>
              <a:t>Good practice</a:t>
            </a:r>
            <a:r>
              <a:rPr lang="en-GB" dirty="0"/>
              <a:t/>
            </a:r>
            <a:br>
              <a:rPr lang="en-GB" dirty="0"/>
            </a:b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a:t> </a:t>
            </a:r>
          </a:p>
          <a:p>
            <a:pPr lvl="0"/>
            <a:r>
              <a:rPr lang="en-GB" dirty="0" smtClean="0">
                <a:solidFill>
                  <a:schemeClr val="tx2"/>
                </a:solidFill>
              </a:rPr>
              <a:t>Evidence of planning </a:t>
            </a:r>
            <a:r>
              <a:rPr lang="en-GB" dirty="0">
                <a:solidFill>
                  <a:schemeClr val="tx2"/>
                </a:solidFill>
              </a:rPr>
              <a:t>and evaluation of provision</a:t>
            </a:r>
          </a:p>
          <a:p>
            <a:pPr lvl="0"/>
            <a:r>
              <a:rPr lang="en-GB" dirty="0" smtClean="0">
                <a:solidFill>
                  <a:schemeClr val="tx2"/>
                </a:solidFill>
              </a:rPr>
              <a:t>Clear theme </a:t>
            </a:r>
            <a:r>
              <a:rPr lang="en-GB" dirty="0">
                <a:solidFill>
                  <a:schemeClr val="tx2"/>
                </a:solidFill>
              </a:rPr>
              <a:t>and message</a:t>
            </a:r>
          </a:p>
          <a:p>
            <a:pPr lvl="0"/>
            <a:r>
              <a:rPr lang="en-GB" dirty="0" smtClean="0">
                <a:solidFill>
                  <a:schemeClr val="tx2"/>
                </a:solidFill>
              </a:rPr>
              <a:t>‘</a:t>
            </a:r>
            <a:r>
              <a:rPr lang="en-GB" dirty="0">
                <a:solidFill>
                  <a:schemeClr val="tx2"/>
                </a:solidFill>
              </a:rPr>
              <a:t>S</a:t>
            </a:r>
            <a:r>
              <a:rPr lang="en-GB" dirty="0" smtClean="0">
                <a:solidFill>
                  <a:schemeClr val="tx2"/>
                </a:solidFill>
              </a:rPr>
              <a:t>acred </a:t>
            </a:r>
            <a:r>
              <a:rPr lang="en-GB" dirty="0">
                <a:solidFill>
                  <a:schemeClr val="tx2"/>
                </a:solidFill>
              </a:rPr>
              <a:t>space’ is created through a focal point, music etc.</a:t>
            </a:r>
          </a:p>
          <a:p>
            <a:pPr lvl="0"/>
            <a:r>
              <a:rPr lang="en-GB" dirty="0" smtClean="0">
                <a:solidFill>
                  <a:schemeClr val="tx2"/>
                </a:solidFill>
              </a:rPr>
              <a:t>Scripture </a:t>
            </a:r>
            <a:r>
              <a:rPr lang="en-GB" dirty="0">
                <a:solidFill>
                  <a:schemeClr val="tx2"/>
                </a:solidFill>
              </a:rPr>
              <a:t>is given prominence</a:t>
            </a:r>
          </a:p>
          <a:p>
            <a:pPr lvl="0"/>
            <a:r>
              <a:rPr lang="en-GB" dirty="0" smtClean="0">
                <a:solidFill>
                  <a:schemeClr val="tx2"/>
                </a:solidFill>
              </a:rPr>
              <a:t>Opportunity is </a:t>
            </a:r>
            <a:r>
              <a:rPr lang="en-GB" dirty="0">
                <a:solidFill>
                  <a:schemeClr val="tx2"/>
                </a:solidFill>
              </a:rPr>
              <a:t>taken to use liturgical responses and actions</a:t>
            </a:r>
          </a:p>
          <a:p>
            <a:endParaRPr lang="en-GB" dirty="0"/>
          </a:p>
        </p:txBody>
      </p:sp>
    </p:spTree>
    <p:extLst>
      <p:ext uri="{BB962C8B-B14F-4D97-AF65-F5344CB8AC3E}">
        <p14:creationId xmlns:p14="http://schemas.microsoft.com/office/powerpoint/2010/main" val="2166079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chemeClr val="tx2"/>
                </a:solidFill>
              </a:rPr>
              <a:t>Good practice</a:t>
            </a:r>
            <a:endParaRPr lang="en-GB" dirty="0"/>
          </a:p>
        </p:txBody>
      </p:sp>
      <p:sp>
        <p:nvSpPr>
          <p:cNvPr id="3" name="Content Placeholder 2"/>
          <p:cNvSpPr>
            <a:spLocks noGrp="1"/>
          </p:cNvSpPr>
          <p:nvPr>
            <p:ph idx="1"/>
          </p:nvPr>
        </p:nvSpPr>
        <p:spPr/>
        <p:txBody>
          <a:bodyPr>
            <a:normAutofit fontScale="92500" lnSpcReduction="10000"/>
          </a:bodyPr>
          <a:lstStyle/>
          <a:p>
            <a:pPr lvl="0"/>
            <a:r>
              <a:rPr lang="en-GB" dirty="0" smtClean="0">
                <a:solidFill>
                  <a:schemeClr val="tx2"/>
                </a:solidFill>
              </a:rPr>
              <a:t>Effective use of </a:t>
            </a:r>
            <a:r>
              <a:rPr lang="en-GB" dirty="0">
                <a:solidFill>
                  <a:schemeClr val="tx2"/>
                </a:solidFill>
              </a:rPr>
              <a:t>music</a:t>
            </a:r>
          </a:p>
          <a:p>
            <a:pPr lvl="0"/>
            <a:r>
              <a:rPr lang="en-GB" dirty="0" smtClean="0">
                <a:solidFill>
                  <a:schemeClr val="tx2"/>
                </a:solidFill>
              </a:rPr>
              <a:t>Silence is </a:t>
            </a:r>
            <a:r>
              <a:rPr lang="en-GB" dirty="0">
                <a:solidFill>
                  <a:schemeClr val="tx2"/>
                </a:solidFill>
              </a:rPr>
              <a:t>used effectively to allow time for thought, prayer and reflection</a:t>
            </a:r>
          </a:p>
          <a:p>
            <a:pPr lvl="0"/>
            <a:r>
              <a:rPr lang="en-GB" dirty="0" smtClean="0">
                <a:solidFill>
                  <a:schemeClr val="tx2"/>
                </a:solidFill>
              </a:rPr>
              <a:t>There </a:t>
            </a:r>
            <a:r>
              <a:rPr lang="en-GB" dirty="0">
                <a:solidFill>
                  <a:schemeClr val="tx2"/>
                </a:solidFill>
              </a:rPr>
              <a:t>is a direct link between faith and </a:t>
            </a:r>
            <a:r>
              <a:rPr lang="en-GB" dirty="0" smtClean="0">
                <a:solidFill>
                  <a:schemeClr val="tx2"/>
                </a:solidFill>
              </a:rPr>
              <a:t>everyday life</a:t>
            </a:r>
          </a:p>
          <a:p>
            <a:pPr lvl="0"/>
            <a:r>
              <a:rPr lang="en-GB" dirty="0" smtClean="0">
                <a:solidFill>
                  <a:schemeClr val="tx2"/>
                </a:solidFill>
              </a:rPr>
              <a:t>Gathering and </a:t>
            </a:r>
            <a:r>
              <a:rPr lang="en-GB" dirty="0">
                <a:solidFill>
                  <a:schemeClr val="tx2"/>
                </a:solidFill>
              </a:rPr>
              <a:t>leaving is conducted appropriately.</a:t>
            </a:r>
          </a:p>
          <a:p>
            <a:pPr lvl="0"/>
            <a:r>
              <a:rPr lang="en-GB" dirty="0" smtClean="0">
                <a:solidFill>
                  <a:schemeClr val="tx2"/>
                </a:solidFill>
              </a:rPr>
              <a:t>Encourages thinking </a:t>
            </a:r>
            <a:r>
              <a:rPr lang="en-GB" dirty="0">
                <a:solidFill>
                  <a:schemeClr val="tx2"/>
                </a:solidFill>
              </a:rPr>
              <a:t>about the needs of others</a:t>
            </a:r>
          </a:p>
          <a:p>
            <a:r>
              <a:rPr lang="en-GB" dirty="0" smtClean="0">
                <a:solidFill>
                  <a:schemeClr val="tx2"/>
                </a:solidFill>
              </a:rPr>
              <a:t>Affirms relationships </a:t>
            </a:r>
            <a:r>
              <a:rPr lang="en-GB" dirty="0">
                <a:solidFill>
                  <a:schemeClr val="tx2"/>
                </a:solidFill>
              </a:rPr>
              <a:t>and provides opportunity for the collective sharing of joy and sorrow</a:t>
            </a:r>
          </a:p>
        </p:txBody>
      </p:sp>
    </p:spTree>
    <p:extLst>
      <p:ext uri="{BB962C8B-B14F-4D97-AF65-F5344CB8AC3E}">
        <p14:creationId xmlns:p14="http://schemas.microsoft.com/office/powerpoint/2010/main" val="723109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007875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3928" y="836712"/>
            <a:ext cx="2194412" cy="3045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64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solidFill>
              </a:rPr>
              <a:t>GATHER</a:t>
            </a:r>
            <a:endParaRPr lang="en-GB" dirty="0">
              <a:solidFill>
                <a:schemeClr val="tx2"/>
              </a:solidFill>
            </a:endParaRPr>
          </a:p>
        </p:txBody>
      </p:sp>
      <p:sp>
        <p:nvSpPr>
          <p:cNvPr id="3" name="Content Placeholder 2"/>
          <p:cNvSpPr>
            <a:spLocks noGrp="1"/>
          </p:cNvSpPr>
          <p:nvPr>
            <p:ph idx="1"/>
          </p:nvPr>
        </p:nvSpPr>
        <p:spPr/>
        <p:txBody>
          <a:bodyPr>
            <a:normAutofit/>
          </a:bodyPr>
          <a:lstStyle/>
          <a:p>
            <a:pPr lvl="0"/>
            <a:r>
              <a:rPr lang="en-GB" dirty="0">
                <a:solidFill>
                  <a:schemeClr val="tx2"/>
                </a:solidFill>
              </a:rPr>
              <a:t>Create a focal </a:t>
            </a:r>
            <a:r>
              <a:rPr lang="en-GB" dirty="0" smtClean="0">
                <a:solidFill>
                  <a:schemeClr val="tx2"/>
                </a:solidFill>
              </a:rPr>
              <a:t>point.</a:t>
            </a:r>
          </a:p>
          <a:p>
            <a:pPr lvl="0"/>
            <a:r>
              <a:rPr lang="en-GB" dirty="0">
                <a:solidFill>
                  <a:schemeClr val="tx2"/>
                </a:solidFill>
              </a:rPr>
              <a:t>Use liturgical </a:t>
            </a:r>
            <a:r>
              <a:rPr lang="en-GB" dirty="0" smtClean="0">
                <a:solidFill>
                  <a:schemeClr val="tx2"/>
                </a:solidFill>
              </a:rPr>
              <a:t>colours.</a:t>
            </a:r>
          </a:p>
          <a:p>
            <a:pPr lvl="0"/>
            <a:r>
              <a:rPr lang="en-GB" dirty="0">
                <a:solidFill>
                  <a:schemeClr val="tx2"/>
                </a:solidFill>
              </a:rPr>
              <a:t>Play reflective music –  listen reflectively,  use sign language, or sing as you gather </a:t>
            </a:r>
          </a:p>
          <a:p>
            <a:pPr lvl="0"/>
            <a:r>
              <a:rPr lang="en-GB" dirty="0">
                <a:solidFill>
                  <a:schemeClr val="tx2"/>
                </a:solidFill>
              </a:rPr>
              <a:t>Change the lighting to create a different atmosphere</a:t>
            </a:r>
          </a:p>
          <a:p>
            <a:pPr lvl="0"/>
            <a:r>
              <a:rPr lang="en-GB" dirty="0">
                <a:solidFill>
                  <a:schemeClr val="tx2"/>
                </a:solidFill>
              </a:rPr>
              <a:t>Light a candle – a sign of God’s presence and love</a:t>
            </a:r>
          </a:p>
          <a:p>
            <a:pPr lvl="0"/>
            <a:endParaRPr lang="en-GB" dirty="0"/>
          </a:p>
        </p:txBody>
      </p:sp>
    </p:spTree>
    <p:extLst>
      <p:ext uri="{BB962C8B-B14F-4D97-AF65-F5344CB8AC3E}">
        <p14:creationId xmlns:p14="http://schemas.microsoft.com/office/powerpoint/2010/main" val="2919487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Cj0335472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9793" y="1412775"/>
            <a:ext cx="3423652" cy="237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3333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solidFill>
              </a:rPr>
              <a:t>WORD / LISTEN</a:t>
            </a:r>
            <a:endParaRPr lang="en-GB" dirty="0">
              <a:solidFill>
                <a:schemeClr val="tx2"/>
              </a:solidFill>
            </a:endParaRPr>
          </a:p>
        </p:txBody>
      </p:sp>
      <p:sp>
        <p:nvSpPr>
          <p:cNvPr id="3" name="Content Placeholder 2"/>
          <p:cNvSpPr>
            <a:spLocks noGrp="1"/>
          </p:cNvSpPr>
          <p:nvPr>
            <p:ph idx="1"/>
          </p:nvPr>
        </p:nvSpPr>
        <p:spPr/>
        <p:txBody>
          <a:bodyPr>
            <a:normAutofit lnSpcReduction="10000"/>
          </a:bodyPr>
          <a:lstStyle/>
          <a:p>
            <a:pPr lvl="0"/>
            <a:r>
              <a:rPr lang="en-GB" dirty="0">
                <a:solidFill>
                  <a:schemeClr val="tx2"/>
                </a:solidFill>
              </a:rPr>
              <a:t>Listen to a reading from the New or Old Testament (Sometimes it is sufficient to present just a few sentences). </a:t>
            </a:r>
          </a:p>
          <a:p>
            <a:pPr lvl="0"/>
            <a:r>
              <a:rPr lang="en-GB" dirty="0" smtClean="0">
                <a:solidFill>
                  <a:schemeClr val="tx2"/>
                </a:solidFill>
              </a:rPr>
              <a:t>Prepare </a:t>
            </a:r>
            <a:r>
              <a:rPr lang="en-GB" dirty="0">
                <a:solidFill>
                  <a:schemeClr val="tx2"/>
                </a:solidFill>
              </a:rPr>
              <a:t>a PowerPoint of images and phrases with background music that makes the Scripture of the day relevant to the world we live in.  </a:t>
            </a:r>
            <a:endParaRPr lang="en-GB" dirty="0" smtClean="0">
              <a:solidFill>
                <a:schemeClr val="tx2"/>
              </a:solidFill>
            </a:endParaRPr>
          </a:p>
          <a:p>
            <a:pPr lvl="0"/>
            <a:r>
              <a:rPr lang="en-GB" dirty="0">
                <a:solidFill>
                  <a:schemeClr val="tx2"/>
                </a:solidFill>
              </a:rPr>
              <a:t>Mime the story as it is read</a:t>
            </a:r>
          </a:p>
          <a:p>
            <a:pPr lvl="0"/>
            <a:r>
              <a:rPr lang="en-GB" dirty="0">
                <a:solidFill>
                  <a:schemeClr val="tx2"/>
                </a:solidFill>
              </a:rPr>
              <a:t>Act out the story</a:t>
            </a:r>
          </a:p>
          <a:p>
            <a:pPr lvl="0"/>
            <a:endParaRPr lang="en-GB" dirty="0"/>
          </a:p>
          <a:p>
            <a:endParaRPr lang="en-GB" dirty="0"/>
          </a:p>
        </p:txBody>
      </p:sp>
    </p:spTree>
    <p:extLst>
      <p:ext uri="{BB962C8B-B14F-4D97-AF65-F5344CB8AC3E}">
        <p14:creationId xmlns:p14="http://schemas.microsoft.com/office/powerpoint/2010/main" val="3547394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18080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Matthew 4:12-23</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Matthew.</a:t>
            </a: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7202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 me.</a:t>
            </a:r>
            <a:endParaRPr lang="en-GB" dirty="0"/>
          </a:p>
        </p:txBody>
      </p:sp>
      <p:pic>
        <p:nvPicPr>
          <p:cNvPr id="6" name="Content Placeholder 5" descr="http://robertsparkumc.org/wp-content/uploads/2020/01/Fishing-for-Men.pn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672" y="1340768"/>
            <a:ext cx="5904656" cy="4320480"/>
          </a:xfrm>
          <a:prstGeom prst="rect">
            <a:avLst/>
          </a:prstGeom>
          <a:noFill/>
          <a:ln>
            <a:noFill/>
          </a:ln>
        </p:spPr>
      </p:pic>
    </p:spTree>
    <p:extLst>
      <p:ext uri="{BB962C8B-B14F-4D97-AF65-F5344CB8AC3E}">
        <p14:creationId xmlns:p14="http://schemas.microsoft.com/office/powerpoint/2010/main" val="14621989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Matthew 4:12-23</a:t>
            </a:r>
            <a:endParaRPr lang="en-GB" dirty="0">
              <a:solidFill>
                <a:srgbClr val="0070C0"/>
              </a:solidFill>
            </a:endParaRPr>
          </a:p>
        </p:txBody>
      </p:sp>
      <p:sp>
        <p:nvSpPr>
          <p:cNvPr id="3" name="Content Placeholder 2"/>
          <p:cNvSpPr>
            <a:spLocks noGrp="1"/>
          </p:cNvSpPr>
          <p:nvPr>
            <p:ph idx="1"/>
          </p:nvPr>
        </p:nvSpPr>
        <p:spPr/>
        <p:txBody>
          <a:bodyPr>
            <a:normAutofit/>
          </a:bodyPr>
          <a:lstStyle/>
          <a:p>
            <a:endParaRPr lang="en-GB" i="1" dirty="0" smtClean="0"/>
          </a:p>
          <a:p>
            <a:endParaRPr lang="en-GB" i="1" dirty="0"/>
          </a:p>
          <a:p>
            <a:endParaRPr lang="en-GB" i="1" dirty="0" smtClean="0"/>
          </a:p>
          <a:p>
            <a:r>
              <a:rPr lang="en-GB" sz="4400" i="1" dirty="0" smtClean="0">
                <a:solidFill>
                  <a:srgbClr val="0070C0"/>
                </a:solidFill>
              </a:rPr>
              <a:t>The Gospel of the Lord</a:t>
            </a:r>
          </a:p>
          <a:p>
            <a:r>
              <a:rPr lang="en-GB" sz="4400" b="1" dirty="0" smtClean="0">
                <a:solidFill>
                  <a:srgbClr val="0070C0"/>
                </a:solidFill>
              </a:rPr>
              <a:t>Praise to you, Lord Jesus Christ.</a:t>
            </a:r>
            <a:endParaRPr lang="en-GB" sz="44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8058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ee full siz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980728"/>
            <a:ext cx="2668854" cy="22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8423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solidFill>
              </a:rPr>
              <a:t>RESPONSE</a:t>
            </a:r>
            <a:endParaRPr lang="en-GB" dirty="0">
              <a:solidFill>
                <a:schemeClr val="tx2"/>
              </a:solidFill>
            </a:endParaRPr>
          </a:p>
        </p:txBody>
      </p:sp>
      <p:sp>
        <p:nvSpPr>
          <p:cNvPr id="3" name="Rectangle 2"/>
          <p:cNvSpPr/>
          <p:nvPr/>
        </p:nvSpPr>
        <p:spPr>
          <a:xfrm>
            <a:off x="2286000" y="2690336"/>
            <a:ext cx="4572000" cy="3108543"/>
          </a:xfrm>
          <a:prstGeom prst="rect">
            <a:avLst/>
          </a:prstGeom>
        </p:spPr>
        <p:txBody>
          <a:bodyPr>
            <a:spAutoFit/>
          </a:bodyPr>
          <a:lstStyle/>
          <a:p>
            <a:r>
              <a:rPr lang="en-GB" sz="2800" b="1" dirty="0">
                <a:solidFill>
                  <a:schemeClr val="tx2"/>
                </a:solidFill>
              </a:rPr>
              <a:t>Remember that this is a special time to respond to the Word of God in prayer.  Make sure that children are given quiet time to internalise the message and to respond within. </a:t>
            </a:r>
            <a:endParaRPr lang="en-GB" sz="2800" dirty="0">
              <a:solidFill>
                <a:schemeClr val="tx2"/>
              </a:solidFill>
            </a:endParaRPr>
          </a:p>
        </p:txBody>
      </p:sp>
    </p:spTree>
    <p:extLst>
      <p:ext uri="{BB962C8B-B14F-4D97-AF65-F5344CB8AC3E}">
        <p14:creationId xmlns:p14="http://schemas.microsoft.com/office/powerpoint/2010/main" val="2440772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solidFill>
              </a:rPr>
              <a:t>RESPONSE</a:t>
            </a:r>
            <a:endParaRPr lang="en-GB" dirty="0">
              <a:solidFill>
                <a:schemeClr val="tx2"/>
              </a:solidFill>
            </a:endParaRPr>
          </a:p>
        </p:txBody>
      </p:sp>
      <p:sp>
        <p:nvSpPr>
          <p:cNvPr id="3" name="Content Placeholder 2"/>
          <p:cNvSpPr>
            <a:spLocks noGrp="1"/>
          </p:cNvSpPr>
          <p:nvPr>
            <p:ph idx="1"/>
          </p:nvPr>
        </p:nvSpPr>
        <p:spPr/>
        <p:txBody>
          <a:bodyPr>
            <a:normAutofit/>
          </a:bodyPr>
          <a:lstStyle/>
          <a:p>
            <a:pPr lvl="0"/>
            <a:r>
              <a:rPr lang="en-GB" sz="2400" dirty="0" smtClean="0">
                <a:solidFill>
                  <a:schemeClr val="tx2"/>
                </a:solidFill>
              </a:rPr>
              <a:t>Invite </a:t>
            </a:r>
            <a:r>
              <a:rPr lang="en-GB" sz="2400" dirty="0">
                <a:solidFill>
                  <a:schemeClr val="tx2"/>
                </a:solidFill>
              </a:rPr>
              <a:t>the children to talk silently to God about what they feel and what ideas they have. (If silence is difficult, play some quiet music in the </a:t>
            </a:r>
            <a:r>
              <a:rPr lang="en-GB" sz="2400" dirty="0" smtClean="0">
                <a:solidFill>
                  <a:schemeClr val="tx2"/>
                </a:solidFill>
              </a:rPr>
              <a:t>background.)</a:t>
            </a:r>
          </a:p>
          <a:p>
            <a:pPr lvl="0"/>
            <a:r>
              <a:rPr lang="en-GB" sz="2400" dirty="0">
                <a:solidFill>
                  <a:schemeClr val="tx2"/>
                </a:solidFill>
              </a:rPr>
              <a:t>Use a litany style prayer ‘For… we thank you God’. ‘For the times…. We are sorry’.</a:t>
            </a:r>
          </a:p>
          <a:p>
            <a:pPr lvl="0"/>
            <a:r>
              <a:rPr lang="en-GB" sz="2400" dirty="0">
                <a:solidFill>
                  <a:schemeClr val="tx2"/>
                </a:solidFill>
              </a:rPr>
              <a:t>Use prayerful signs/gestures/actions to accompany a prayer, song</a:t>
            </a:r>
          </a:p>
          <a:p>
            <a:pPr lvl="0"/>
            <a:r>
              <a:rPr lang="en-GB" sz="2400" dirty="0">
                <a:solidFill>
                  <a:schemeClr val="tx2"/>
                </a:solidFill>
              </a:rPr>
              <a:t>Collective collage/artwork based on story e.g. Cotton wool balls stuck onto body of lamb, use collage to create a community garden </a:t>
            </a:r>
            <a:r>
              <a:rPr lang="en-GB" sz="2400" dirty="0" err="1" smtClean="0">
                <a:solidFill>
                  <a:schemeClr val="tx2"/>
                </a:solidFill>
              </a:rPr>
              <a:t>etc</a:t>
            </a:r>
            <a:endParaRPr lang="en-GB" sz="2400" dirty="0">
              <a:solidFill>
                <a:schemeClr val="tx2"/>
              </a:solidFill>
            </a:endParaRPr>
          </a:p>
          <a:p>
            <a:endParaRPr lang="en-GB" sz="2400" dirty="0">
              <a:solidFill>
                <a:schemeClr val="tx2"/>
              </a:solidFill>
            </a:endParaRPr>
          </a:p>
        </p:txBody>
      </p:sp>
    </p:spTree>
    <p:extLst>
      <p:ext uri="{BB962C8B-B14F-4D97-AF65-F5344CB8AC3E}">
        <p14:creationId xmlns:p14="http://schemas.microsoft.com/office/powerpoint/2010/main" val="4052918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j028173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06606" y="1196752"/>
            <a:ext cx="4353048"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566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solidFill>
              </a:rPr>
              <a:t>MISSION / GOING FORTH</a:t>
            </a:r>
            <a:endParaRPr lang="en-GB" dirty="0">
              <a:solidFill>
                <a:schemeClr val="tx2"/>
              </a:solidFill>
            </a:endParaRPr>
          </a:p>
        </p:txBody>
      </p:sp>
      <p:sp>
        <p:nvSpPr>
          <p:cNvPr id="3" name="Rectangle 2"/>
          <p:cNvSpPr/>
          <p:nvPr/>
        </p:nvSpPr>
        <p:spPr>
          <a:xfrm>
            <a:off x="2286000" y="2413338"/>
            <a:ext cx="4950296" cy="2954655"/>
          </a:xfrm>
          <a:prstGeom prst="rect">
            <a:avLst/>
          </a:prstGeom>
        </p:spPr>
        <p:txBody>
          <a:bodyPr wrap="square">
            <a:spAutoFit/>
          </a:bodyPr>
          <a:lstStyle/>
          <a:p>
            <a:r>
              <a:rPr lang="en-GB" b="1" dirty="0"/>
              <a:t> </a:t>
            </a:r>
            <a:endParaRPr lang="en-GB" dirty="0"/>
          </a:p>
          <a:p>
            <a:r>
              <a:rPr lang="en-GB" sz="2400" b="1" dirty="0">
                <a:solidFill>
                  <a:schemeClr val="tx2"/>
                </a:solidFill>
              </a:rPr>
              <a:t>Here children come to reflect on what they would like to hold on to, to understand and express how faith is lived out in the school community, at home, in the parish, the local and wider community. They identify ways of applying faith to life.</a:t>
            </a:r>
            <a:endParaRPr lang="en-GB" sz="2400" dirty="0">
              <a:solidFill>
                <a:schemeClr val="tx2"/>
              </a:solidFill>
            </a:endParaRPr>
          </a:p>
        </p:txBody>
      </p:sp>
    </p:spTree>
    <p:extLst>
      <p:ext uri="{BB962C8B-B14F-4D97-AF65-F5344CB8AC3E}">
        <p14:creationId xmlns:p14="http://schemas.microsoft.com/office/powerpoint/2010/main" val="2506772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solidFill>
              </a:rPr>
              <a:t>MISSION / GOING FORTH</a:t>
            </a:r>
            <a:endParaRPr lang="en-GB" dirty="0">
              <a:solidFill>
                <a:schemeClr val="tx2"/>
              </a:solidFill>
            </a:endParaRPr>
          </a:p>
        </p:txBody>
      </p:sp>
      <p:sp>
        <p:nvSpPr>
          <p:cNvPr id="3" name="Content Placeholder 2"/>
          <p:cNvSpPr>
            <a:spLocks noGrp="1"/>
          </p:cNvSpPr>
          <p:nvPr>
            <p:ph idx="1"/>
          </p:nvPr>
        </p:nvSpPr>
        <p:spPr/>
        <p:txBody>
          <a:bodyPr>
            <a:normAutofit/>
          </a:bodyPr>
          <a:lstStyle/>
          <a:p>
            <a:pPr lvl="0"/>
            <a:r>
              <a:rPr lang="en-GB" b="1" dirty="0"/>
              <a:t> </a:t>
            </a:r>
            <a:r>
              <a:rPr lang="en-GB" sz="2400" dirty="0">
                <a:solidFill>
                  <a:schemeClr val="tx2"/>
                </a:solidFill>
              </a:rPr>
              <a:t>Request to do something linked with the word e.g. prayer, deed, to pass something on.</a:t>
            </a:r>
          </a:p>
          <a:p>
            <a:pPr lvl="0"/>
            <a:r>
              <a:rPr lang="en-GB" sz="2400" dirty="0">
                <a:solidFill>
                  <a:schemeClr val="tx2"/>
                </a:solidFill>
              </a:rPr>
              <a:t>Memento as a reminder e.g. card, shell, prayer, candle </a:t>
            </a:r>
          </a:p>
          <a:p>
            <a:pPr lvl="0"/>
            <a:r>
              <a:rPr lang="en-GB" sz="2400" dirty="0">
                <a:solidFill>
                  <a:schemeClr val="tx2"/>
                </a:solidFill>
              </a:rPr>
              <a:t>Mission through personal example i.e. forgiveness</a:t>
            </a:r>
          </a:p>
          <a:p>
            <a:pPr lvl="0"/>
            <a:r>
              <a:rPr lang="en-GB" sz="2400" dirty="0" smtClean="0">
                <a:solidFill>
                  <a:schemeClr val="tx2"/>
                </a:solidFill>
              </a:rPr>
              <a:t>Shake hands</a:t>
            </a:r>
          </a:p>
          <a:p>
            <a:pPr lvl="0"/>
            <a:r>
              <a:rPr lang="en-GB" sz="2400" dirty="0">
                <a:solidFill>
                  <a:schemeClr val="tx2"/>
                </a:solidFill>
              </a:rPr>
              <a:t>Find a few moments in the day to say thank you to God.</a:t>
            </a:r>
          </a:p>
          <a:p>
            <a:pPr lvl="0"/>
            <a:r>
              <a:rPr lang="en-GB" sz="2400" dirty="0">
                <a:solidFill>
                  <a:schemeClr val="tx2"/>
                </a:solidFill>
              </a:rPr>
              <a:t>Say a prayer for someone in need.</a:t>
            </a:r>
          </a:p>
          <a:p>
            <a:pPr lvl="0"/>
            <a:r>
              <a:rPr lang="en-GB" sz="2400" dirty="0">
                <a:solidFill>
                  <a:schemeClr val="tx2"/>
                </a:solidFill>
              </a:rPr>
              <a:t>Tell your mum/dad you love her/him</a:t>
            </a:r>
          </a:p>
          <a:p>
            <a:pPr lvl="0"/>
            <a:r>
              <a:rPr lang="en-GB" sz="2400" dirty="0" smtClean="0">
                <a:solidFill>
                  <a:schemeClr val="tx2"/>
                </a:solidFill>
              </a:rPr>
              <a:t>Remember </a:t>
            </a:r>
            <a:r>
              <a:rPr lang="en-GB" sz="2400" dirty="0">
                <a:solidFill>
                  <a:schemeClr val="tx2"/>
                </a:solidFill>
              </a:rPr>
              <a:t>to say please and thank you</a:t>
            </a:r>
          </a:p>
          <a:p>
            <a:pPr lvl="0"/>
            <a:r>
              <a:rPr lang="en-GB" sz="2400" dirty="0">
                <a:solidFill>
                  <a:schemeClr val="tx2"/>
                </a:solidFill>
              </a:rPr>
              <a:t>Greet someone with a smile</a:t>
            </a:r>
          </a:p>
          <a:p>
            <a:pPr lvl="0"/>
            <a:endParaRPr lang="en-GB" sz="2400" dirty="0"/>
          </a:p>
          <a:p>
            <a:endParaRPr lang="en-GB" sz="2400" dirty="0">
              <a:solidFill>
                <a:schemeClr val="tx2"/>
              </a:solidFill>
            </a:endParaRPr>
          </a:p>
          <a:p>
            <a:endParaRPr lang="en-GB" dirty="0"/>
          </a:p>
        </p:txBody>
      </p:sp>
    </p:spTree>
    <p:extLst>
      <p:ext uri="{BB962C8B-B14F-4D97-AF65-F5344CB8AC3E}">
        <p14:creationId xmlns:p14="http://schemas.microsoft.com/office/powerpoint/2010/main" val="435980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2"/>
                </a:solidFill>
              </a:rPr>
              <a:t>Collective Worship box</a:t>
            </a:r>
            <a:endParaRPr lang="en-GB" dirty="0">
              <a:solidFill>
                <a:schemeClr val="tx2"/>
              </a:solidFill>
            </a:endParaRPr>
          </a:p>
        </p:txBody>
      </p:sp>
      <p:sp>
        <p:nvSpPr>
          <p:cNvPr id="3" name="Content Placeholder 2"/>
          <p:cNvSpPr>
            <a:spLocks noGrp="1"/>
          </p:cNvSpPr>
          <p:nvPr>
            <p:ph idx="1"/>
          </p:nvPr>
        </p:nvSpPr>
        <p:spPr/>
        <p:txBody>
          <a:bodyPr>
            <a:normAutofit fontScale="85000" lnSpcReduction="20000"/>
          </a:bodyPr>
          <a:lstStyle/>
          <a:p>
            <a:r>
              <a:rPr lang="en-GB" dirty="0">
                <a:solidFill>
                  <a:schemeClr val="tx2"/>
                </a:solidFill>
              </a:rPr>
              <a:t>Cloths to show liturgical colours</a:t>
            </a:r>
          </a:p>
          <a:p>
            <a:r>
              <a:rPr lang="en-GB" dirty="0">
                <a:solidFill>
                  <a:schemeClr val="tx2"/>
                </a:solidFill>
              </a:rPr>
              <a:t>Do Not Disturb Card</a:t>
            </a:r>
          </a:p>
          <a:p>
            <a:r>
              <a:rPr lang="en-GB" dirty="0">
                <a:solidFill>
                  <a:schemeClr val="tx2"/>
                </a:solidFill>
              </a:rPr>
              <a:t>Prayers or Inspirational Quotes</a:t>
            </a:r>
          </a:p>
          <a:p>
            <a:r>
              <a:rPr lang="en-GB" dirty="0">
                <a:solidFill>
                  <a:schemeClr val="tx2"/>
                </a:solidFill>
              </a:rPr>
              <a:t>Gather/Word/Mission cards</a:t>
            </a:r>
          </a:p>
          <a:p>
            <a:r>
              <a:rPr lang="en-GB" dirty="0">
                <a:solidFill>
                  <a:schemeClr val="tx2"/>
                </a:solidFill>
              </a:rPr>
              <a:t>Colour coded: Gather (pink), Word (White/Blue)</a:t>
            </a:r>
          </a:p>
          <a:p>
            <a:r>
              <a:rPr lang="en-GB" dirty="0">
                <a:solidFill>
                  <a:schemeClr val="tx2"/>
                </a:solidFill>
              </a:rPr>
              <a:t>Response to the Word (yellow)  Mission (Green)</a:t>
            </a:r>
          </a:p>
          <a:p>
            <a:pPr marL="452628"/>
            <a:r>
              <a:rPr lang="en-GB" dirty="0">
                <a:solidFill>
                  <a:schemeClr val="tx2"/>
                </a:solidFill>
              </a:rPr>
              <a:t>Colouring pencils/felt tips/art paper/</a:t>
            </a:r>
          </a:p>
          <a:p>
            <a:pPr marL="452628"/>
            <a:r>
              <a:rPr lang="en-GB" dirty="0">
                <a:solidFill>
                  <a:schemeClr val="tx2"/>
                </a:solidFill>
              </a:rPr>
              <a:t>Rosary beads </a:t>
            </a:r>
          </a:p>
          <a:p>
            <a:pPr marL="452628"/>
            <a:r>
              <a:rPr lang="en-GB" dirty="0">
                <a:solidFill>
                  <a:schemeClr val="tx2"/>
                </a:solidFill>
              </a:rPr>
              <a:t>Crucifix</a:t>
            </a:r>
          </a:p>
          <a:p>
            <a:pPr marL="452628"/>
            <a:r>
              <a:rPr lang="en-GB" dirty="0">
                <a:solidFill>
                  <a:schemeClr val="tx2"/>
                </a:solidFill>
              </a:rPr>
              <a:t>Glass stones </a:t>
            </a:r>
          </a:p>
          <a:p>
            <a:endParaRPr lang="en-GB" dirty="0"/>
          </a:p>
        </p:txBody>
      </p:sp>
    </p:spTree>
    <p:extLst>
      <p:ext uri="{BB962C8B-B14F-4D97-AF65-F5344CB8AC3E}">
        <p14:creationId xmlns:p14="http://schemas.microsoft.com/office/powerpoint/2010/main" val="1631068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u="sng" dirty="0">
                <a:solidFill>
                  <a:schemeClr val="tx2"/>
                </a:solidFill>
              </a:rPr>
              <a:t>Principles</a:t>
            </a:r>
            <a:r>
              <a:rPr lang="en-GB" dirty="0"/>
              <a:t/>
            </a:r>
            <a:br>
              <a:rPr lang="en-GB" dirty="0"/>
            </a:br>
            <a:endParaRPr lang="en-GB" dirty="0"/>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1187624" y="2413338"/>
            <a:ext cx="5670376" cy="3139321"/>
          </a:xfrm>
          <a:prstGeom prst="rect">
            <a:avLst/>
          </a:prstGeom>
        </p:spPr>
        <p:txBody>
          <a:bodyPr wrap="square">
            <a:spAutoFit/>
          </a:bodyPr>
          <a:lstStyle/>
          <a:p>
            <a:r>
              <a:rPr lang="en-GB" b="1" dirty="0"/>
              <a:t> </a:t>
            </a:r>
            <a:endParaRPr lang="en-GB" dirty="0"/>
          </a:p>
          <a:p>
            <a:pPr marL="285750" lvl="0" indent="-285750">
              <a:buFont typeface="Arial" panose="020B0604020202020204" pitchFamily="34" charset="0"/>
              <a:buChar char="•"/>
            </a:pPr>
            <a:r>
              <a:rPr lang="en-GB" sz="3600" dirty="0">
                <a:solidFill>
                  <a:schemeClr val="tx2"/>
                </a:solidFill>
              </a:rPr>
              <a:t>Keep it short</a:t>
            </a:r>
          </a:p>
          <a:p>
            <a:pPr marL="285750" lvl="0" indent="-285750">
              <a:buFont typeface="Arial" panose="020B0604020202020204" pitchFamily="34" charset="0"/>
              <a:buChar char="•"/>
            </a:pPr>
            <a:r>
              <a:rPr lang="en-GB" sz="3600" dirty="0">
                <a:solidFill>
                  <a:schemeClr val="tx2"/>
                </a:solidFill>
              </a:rPr>
              <a:t>Make it regular</a:t>
            </a:r>
          </a:p>
          <a:p>
            <a:pPr marL="285750" lvl="0" indent="-285750">
              <a:buFont typeface="Arial" panose="020B0604020202020204" pitchFamily="34" charset="0"/>
              <a:buChar char="•"/>
            </a:pPr>
            <a:r>
              <a:rPr lang="en-GB" sz="3600" dirty="0">
                <a:solidFill>
                  <a:schemeClr val="tx2"/>
                </a:solidFill>
              </a:rPr>
              <a:t>Keep it simple</a:t>
            </a:r>
          </a:p>
          <a:p>
            <a:pPr marL="285750" lvl="0" indent="-285750">
              <a:buFont typeface="Arial" panose="020B0604020202020204" pitchFamily="34" charset="0"/>
              <a:buChar char="•"/>
            </a:pPr>
            <a:r>
              <a:rPr lang="en-GB" sz="3600" dirty="0">
                <a:solidFill>
                  <a:schemeClr val="tx2"/>
                </a:solidFill>
              </a:rPr>
              <a:t>Provide variety</a:t>
            </a:r>
          </a:p>
          <a:p>
            <a:pPr marL="285750" lvl="0" indent="-285750">
              <a:buFont typeface="Arial" panose="020B0604020202020204" pitchFamily="34" charset="0"/>
              <a:buChar char="•"/>
            </a:pPr>
            <a:r>
              <a:rPr lang="en-GB" sz="3600" dirty="0">
                <a:solidFill>
                  <a:schemeClr val="tx2"/>
                </a:solidFill>
              </a:rPr>
              <a:t>Get children involved</a:t>
            </a:r>
          </a:p>
        </p:txBody>
      </p:sp>
    </p:spTree>
    <p:extLst>
      <p:ext uri="{BB962C8B-B14F-4D97-AF65-F5344CB8AC3E}">
        <p14:creationId xmlns:p14="http://schemas.microsoft.com/office/powerpoint/2010/main" val="3785571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normAutofit fontScale="90000"/>
          </a:bodyPr>
          <a:lstStyle/>
          <a:p>
            <a:pPr eaLnBrk="1" hangingPunct="1"/>
            <a:r>
              <a:rPr lang="en-GB" altLang="en-US" sz="8000" smtClean="0">
                <a:solidFill>
                  <a:srgbClr val="0070C0"/>
                </a:solidFill>
              </a:rPr>
              <a:t>Let us pray.</a:t>
            </a:r>
          </a:p>
        </p:txBody>
      </p:sp>
      <p:sp>
        <p:nvSpPr>
          <p:cNvPr id="10243" name="Content Placeholder 2"/>
          <p:cNvSpPr>
            <a:spLocks noGrp="1"/>
          </p:cNvSpPr>
          <p:nvPr>
            <p:ph idx="1"/>
          </p:nvPr>
        </p:nvSpPr>
        <p:spPr/>
        <p:txBody>
          <a:bodyPr>
            <a:normAutofit/>
          </a:bodyPr>
          <a:lstStyle/>
          <a:p>
            <a:pPr marL="0" indent="0">
              <a:buFont typeface="Arial" charset="0"/>
              <a:buNone/>
            </a:pPr>
            <a:endParaRPr lang="en-GB" altLang="en-US" dirty="0" smtClean="0">
              <a:solidFill>
                <a:schemeClr val="accent1"/>
              </a:solidFill>
            </a:endParaRPr>
          </a:p>
          <a:p>
            <a:pPr marL="0" indent="0" algn="ctr">
              <a:buNone/>
            </a:pPr>
            <a:r>
              <a:rPr lang="en-GB" sz="2600" dirty="0" smtClean="0">
                <a:solidFill>
                  <a:schemeClr val="accent1"/>
                </a:solidFill>
              </a:rPr>
              <a:t>Loving Father,</a:t>
            </a:r>
          </a:p>
          <a:p>
            <a:pPr marL="0" indent="0" algn="ctr">
              <a:buNone/>
            </a:pPr>
            <a:r>
              <a:rPr lang="en-GB" sz="2600" dirty="0" smtClean="0">
                <a:solidFill>
                  <a:schemeClr val="accent1"/>
                </a:solidFill>
              </a:rPr>
              <a:t>Help us to follow Jesus’ call to love as He loves</a:t>
            </a:r>
          </a:p>
          <a:p>
            <a:pPr marL="0" indent="0" algn="ctr">
              <a:buNone/>
            </a:pPr>
            <a:r>
              <a:rPr lang="en-GB" sz="2600" dirty="0" smtClean="0">
                <a:solidFill>
                  <a:schemeClr val="accent1"/>
                </a:solidFill>
              </a:rPr>
              <a:t>And to forgive as He forgives</a:t>
            </a:r>
          </a:p>
          <a:p>
            <a:pPr marL="0" indent="0" algn="ctr">
              <a:buNone/>
            </a:pPr>
            <a:r>
              <a:rPr lang="en-GB" sz="2600" dirty="0" smtClean="0">
                <a:solidFill>
                  <a:schemeClr val="accent1"/>
                </a:solidFill>
              </a:rPr>
              <a:t>So that the world will know that we are God’s children</a:t>
            </a:r>
          </a:p>
          <a:p>
            <a:pPr marL="0" indent="0" algn="ctr">
              <a:buNone/>
            </a:pPr>
            <a:endParaRPr lang="en-GB" sz="2600" dirty="0">
              <a:solidFill>
                <a:schemeClr val="accent1"/>
              </a:solidFill>
            </a:endParaRPr>
          </a:p>
          <a:p>
            <a:pPr marL="0" indent="0" algn="ctr">
              <a:buNone/>
            </a:pPr>
            <a:r>
              <a:rPr lang="en-GB" altLang="en-US" sz="2400" dirty="0" smtClean="0">
                <a:solidFill>
                  <a:srgbClr val="0070C0"/>
                </a:solidFill>
              </a:rPr>
              <a:t>Amen.</a:t>
            </a:r>
          </a:p>
          <a:p>
            <a:pPr marL="0" indent="0" eaLnBrk="1" hangingPunct="1"/>
            <a:endParaRPr lang="en-GB" altLang="en-US" dirty="0" smtClean="0"/>
          </a:p>
        </p:txBody>
      </p:sp>
      <p:pic>
        <p:nvPicPr>
          <p:cNvPr id="10244" name="Picture 2" descr="pray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0324" y="359988"/>
            <a:ext cx="1896309" cy="1991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713" y="548680"/>
            <a:ext cx="153828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descr="prayer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0312" y="5013959"/>
            <a:ext cx="1510617" cy="1587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2" descr="prayer clipar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7504" y="5102876"/>
            <a:ext cx="1512168" cy="1409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http://t2.gstatic.com/images?q=tbn:ANd9GcQvc5QDfJApYyVcEl7g0JphRMo9npUKuSRD7xaJOMG3hL5MlKzqBQWycvI">
            <a:hlinkClick r:id="rId7"/>
          </p:cNvPr>
          <p:cNvPicPr/>
          <p:nvPr/>
        </p:nvPicPr>
        <p:blipFill>
          <a:blip r:embed="rId8">
            <a:extLst>
              <a:ext uri="{28A0092B-C50C-407E-A947-70E740481C1C}">
                <a14:useLocalDpi xmlns:a14="http://schemas.microsoft.com/office/drawing/2010/main" val="0"/>
              </a:ext>
            </a:extLst>
          </a:blip>
          <a:srcRect/>
          <a:stretch>
            <a:fillRect/>
          </a:stretch>
        </p:blipFill>
        <p:spPr bwMode="auto">
          <a:xfrm>
            <a:off x="5508104" y="4293096"/>
            <a:ext cx="1181100" cy="1181100"/>
          </a:xfrm>
          <a:prstGeom prst="rect">
            <a:avLst/>
          </a:prstGeom>
          <a:noFill/>
          <a:ln>
            <a:noFill/>
          </a:ln>
        </p:spPr>
      </p:pic>
      <p:pic>
        <p:nvPicPr>
          <p:cNvPr id="9" name="Picture 8" descr="http://t3.gstatic.com/images?q=tbn:ANd9GcT0P8P3YG3TULR7P5lSMbtFWeulbW3RpDY1t4dVbSIZ4_tpSTyVSFnvaBH1">
            <a:hlinkClick r:id="rId9"/>
          </p:cNvPr>
          <p:cNvPicPr/>
          <p:nvPr/>
        </p:nvPicPr>
        <p:blipFill>
          <a:blip r:embed="rId10">
            <a:extLst>
              <a:ext uri="{28A0092B-C50C-407E-A947-70E740481C1C}">
                <a14:useLocalDpi xmlns:a14="http://schemas.microsoft.com/office/drawing/2010/main" val="0"/>
              </a:ext>
            </a:extLst>
          </a:blip>
          <a:srcRect/>
          <a:stretch>
            <a:fillRect/>
          </a:stretch>
        </p:blipFill>
        <p:spPr bwMode="auto">
          <a:xfrm>
            <a:off x="2195736" y="4528046"/>
            <a:ext cx="1422400" cy="711200"/>
          </a:xfrm>
          <a:prstGeom prst="rect">
            <a:avLst/>
          </a:prstGeom>
          <a:noFill/>
          <a:ln>
            <a:noFill/>
          </a:ln>
        </p:spPr>
      </p:pic>
    </p:spTree>
    <p:extLst>
      <p:ext uri="{BB962C8B-B14F-4D97-AF65-F5344CB8AC3E}">
        <p14:creationId xmlns:p14="http://schemas.microsoft.com/office/powerpoint/2010/main" val="27587893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solidFill>
                  <a:schemeClr val="tx2"/>
                </a:solidFill>
              </a:rPr>
              <a:t>THANK YOU</a:t>
            </a:r>
            <a:endParaRPr lang="en-GB" b="1" i="1" dirty="0">
              <a:solidFill>
                <a:schemeClr val="tx2"/>
              </a:solidFill>
            </a:endParaRPr>
          </a:p>
        </p:txBody>
      </p:sp>
      <p:pic>
        <p:nvPicPr>
          <p:cNvPr id="3081" name="Picture 9"/>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323528" y="3140968"/>
            <a:ext cx="8229600" cy="2618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C:\Users\sch8753525\AppData\Local\Microsoft\Windows\Temporary Internet Files\Content.IE5\NY3JE61H\back+to+school[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7" y="3424237"/>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61590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1739</TotalTime>
  <Words>463</Words>
  <Application>Microsoft Office PowerPoint</Application>
  <PresentationFormat>On-screen Show (4:3)</PresentationFormat>
  <Paragraphs>118</Paragraphs>
  <Slides>26</Slides>
  <Notes>4</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PowerPoint Presentation</vt:lpstr>
      <vt:lpstr>PowerPoint Presentation</vt:lpstr>
      <vt:lpstr>PowerPoint Presentation</vt:lpstr>
      <vt:lpstr>The Daily Act of Worship </vt:lpstr>
      <vt:lpstr>Principles </vt:lpstr>
      <vt:lpstr>A liturgical structure  </vt:lpstr>
      <vt:lpstr>Good practice </vt:lpstr>
      <vt:lpstr>Good practice</vt:lpstr>
      <vt:lpstr>PowerPoint Presentation</vt:lpstr>
      <vt:lpstr>GATHER</vt:lpstr>
      <vt:lpstr>PowerPoint Presentation</vt:lpstr>
      <vt:lpstr>WORD / LISTEN</vt:lpstr>
      <vt:lpstr>PowerPoint Presentation</vt:lpstr>
      <vt:lpstr>Matthew 4:12-23</vt:lpstr>
      <vt:lpstr>Follow me.</vt:lpstr>
      <vt:lpstr>Matthew 4:12-23</vt:lpstr>
      <vt:lpstr>PowerPoint Presentation</vt:lpstr>
      <vt:lpstr>RESPONSE</vt:lpstr>
      <vt:lpstr>RESPONSE</vt:lpstr>
      <vt:lpstr>PowerPoint Presentation</vt:lpstr>
      <vt:lpstr>MISSION / GOING FORTH</vt:lpstr>
      <vt:lpstr>MISSION / GOING FORTH</vt:lpstr>
      <vt:lpstr>Collective Worship box</vt:lpstr>
      <vt:lpstr>Principles </vt:lpstr>
      <vt:lpstr>Let us pray.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St Albans Catholic Primary Head</cp:lastModifiedBy>
  <cp:revision>95</cp:revision>
  <cp:lastPrinted>2020-01-31T13:11:10Z</cp:lastPrinted>
  <dcterms:created xsi:type="dcterms:W3CDTF">2017-04-26T10:13:58Z</dcterms:created>
  <dcterms:modified xsi:type="dcterms:W3CDTF">2021-11-27T17:48:24Z</dcterms:modified>
</cp:coreProperties>
</file>