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1" r:id="rId1"/>
  </p:sldMasterIdLst>
  <p:sldIdLst>
    <p:sldId id="256" r:id="rId2"/>
    <p:sldId id="257" r:id="rId3"/>
    <p:sldId id="259" r:id="rId4"/>
    <p:sldId id="261" r:id="rId5"/>
    <p:sldId id="258" r:id="rId6"/>
    <p:sldId id="266" r:id="rId7"/>
    <p:sldId id="263" r:id="rId8"/>
    <p:sldId id="265" r:id="rId9"/>
    <p:sldId id="267" r:id="rId10"/>
    <p:sldId id="268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9938D51-7EFF-653A-D3FE-5AB4889DEC5E}" v="2" dt="2025-04-28T08:04:10.195"/>
    <p1510:client id="{7E18B131-7B0B-4F1C-A943-40ACFCA02D30}" v="2" dt="2025-04-27T20:03:46.42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159" autoAdjust="0"/>
    <p:restoredTop sz="93447" autoAdjust="0"/>
  </p:normalViewPr>
  <p:slideViewPr>
    <p:cSldViewPr snapToGrid="0">
      <p:cViewPr varScale="1">
        <p:scale>
          <a:sx n="97" d="100"/>
          <a:sy n="97" d="100"/>
        </p:scale>
        <p:origin x="10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D70FF2D-5EA4-498A-AC89-4170539906E8}" type="doc">
      <dgm:prSet loTypeId="urn:microsoft.com/office/officeart/2005/8/layout/vProcess5" loCatId="process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46982A3A-422B-4AA9-B7E1-AAFD66A967C7}">
      <dgm:prSet custT="1"/>
      <dgm:spPr/>
      <dgm:t>
        <a:bodyPr/>
        <a:lstStyle/>
        <a:p>
          <a:r>
            <a:rPr lang="en-GB" sz="2800" dirty="0"/>
            <a:t>More than one in 100 people are autistic </a:t>
          </a:r>
          <a:endParaRPr lang="en-US" sz="2800" dirty="0"/>
        </a:p>
      </dgm:t>
    </dgm:pt>
    <dgm:pt modelId="{A0FA1015-E785-42E6-95A7-AAD90459F783}" type="parTrans" cxnId="{03EF8665-6F0C-44DF-9541-5EE5E5A4ACFB}">
      <dgm:prSet/>
      <dgm:spPr/>
      <dgm:t>
        <a:bodyPr/>
        <a:lstStyle/>
        <a:p>
          <a:endParaRPr lang="en-US"/>
        </a:p>
      </dgm:t>
    </dgm:pt>
    <dgm:pt modelId="{57733D20-0DC5-44E4-BE5C-E4D984098B25}" type="sibTrans" cxnId="{03EF8665-6F0C-44DF-9541-5EE5E5A4ACFB}">
      <dgm:prSet/>
      <dgm:spPr/>
      <dgm:t>
        <a:bodyPr/>
        <a:lstStyle/>
        <a:p>
          <a:endParaRPr lang="en-US"/>
        </a:p>
      </dgm:t>
    </dgm:pt>
    <dgm:pt modelId="{11C0C3DA-A294-43AB-A24C-02D20805977B}">
      <dgm:prSet custT="1"/>
      <dgm:spPr/>
      <dgm:t>
        <a:bodyPr/>
        <a:lstStyle/>
        <a:p>
          <a:r>
            <a:rPr lang="en-GB" sz="2800" dirty="0"/>
            <a:t>there are at least 700,000 autistic adults and children in the UK </a:t>
          </a:r>
          <a:endParaRPr lang="en-US" sz="2800" dirty="0"/>
        </a:p>
      </dgm:t>
    </dgm:pt>
    <dgm:pt modelId="{4F81843D-B944-40D8-96B2-D14456F91D5B}" type="parTrans" cxnId="{BA296E2B-2A2D-451C-B8F5-5DFE3C0A9A2E}">
      <dgm:prSet/>
      <dgm:spPr/>
      <dgm:t>
        <a:bodyPr/>
        <a:lstStyle/>
        <a:p>
          <a:endParaRPr lang="en-US"/>
        </a:p>
      </dgm:t>
    </dgm:pt>
    <dgm:pt modelId="{9DBA2273-AF0D-4A55-86BE-1D093A41298A}" type="sibTrans" cxnId="{BA296E2B-2A2D-451C-B8F5-5DFE3C0A9A2E}">
      <dgm:prSet/>
      <dgm:spPr/>
      <dgm:t>
        <a:bodyPr/>
        <a:lstStyle/>
        <a:p>
          <a:endParaRPr lang="en-US"/>
        </a:p>
      </dgm:t>
    </dgm:pt>
    <dgm:pt modelId="{1AE980DB-EF4B-45E4-AB5C-6D05068C3204}">
      <dgm:prSet custT="1"/>
      <dgm:spPr/>
      <dgm:t>
        <a:bodyPr/>
        <a:lstStyle/>
        <a:p>
          <a:r>
            <a:rPr lang="en-GB" sz="3200" dirty="0"/>
            <a:t>People of all ages and genders  can be autistic</a:t>
          </a:r>
          <a:endParaRPr lang="en-US" sz="3200" dirty="0"/>
        </a:p>
      </dgm:t>
    </dgm:pt>
    <dgm:pt modelId="{7F706923-4EAD-47D3-85E2-36BDC4D17EF1}" type="parTrans" cxnId="{2AA4581C-73AA-444F-9DE6-76ECB81247B7}">
      <dgm:prSet/>
      <dgm:spPr/>
      <dgm:t>
        <a:bodyPr/>
        <a:lstStyle/>
        <a:p>
          <a:endParaRPr lang="en-US"/>
        </a:p>
      </dgm:t>
    </dgm:pt>
    <dgm:pt modelId="{A7AA60C7-AE9C-476F-A34D-AEF4951D0927}" type="sibTrans" cxnId="{2AA4581C-73AA-444F-9DE6-76ECB81247B7}">
      <dgm:prSet/>
      <dgm:spPr/>
      <dgm:t>
        <a:bodyPr/>
        <a:lstStyle/>
        <a:p>
          <a:endParaRPr lang="en-US"/>
        </a:p>
      </dgm:t>
    </dgm:pt>
    <dgm:pt modelId="{A17AB61F-94ED-4653-B873-ECDDE2C3F00B}">
      <dgm:prSet custT="1"/>
      <dgm:spPr/>
      <dgm:t>
        <a:bodyPr/>
        <a:lstStyle/>
        <a:p>
          <a:r>
            <a:rPr lang="en-GB" sz="2400" dirty="0"/>
            <a:t>Nearly two-thirds of autistic children between the ages of 6 and 15 have been bullied</a:t>
          </a:r>
          <a:endParaRPr lang="en-US" sz="2400" dirty="0"/>
        </a:p>
      </dgm:t>
    </dgm:pt>
    <dgm:pt modelId="{79D6A7D9-3266-4A80-8800-998C92DBDF34}" type="parTrans" cxnId="{9B4E749F-3B81-4C43-856A-C90C8ACA97B3}">
      <dgm:prSet/>
      <dgm:spPr/>
      <dgm:t>
        <a:bodyPr/>
        <a:lstStyle/>
        <a:p>
          <a:endParaRPr lang="en-US"/>
        </a:p>
      </dgm:t>
    </dgm:pt>
    <dgm:pt modelId="{FCB9C407-F61B-4835-A872-AB4576C6A29C}" type="sibTrans" cxnId="{9B4E749F-3B81-4C43-856A-C90C8ACA97B3}">
      <dgm:prSet/>
      <dgm:spPr/>
      <dgm:t>
        <a:bodyPr/>
        <a:lstStyle/>
        <a:p>
          <a:endParaRPr lang="en-US"/>
        </a:p>
      </dgm:t>
    </dgm:pt>
    <dgm:pt modelId="{FB6A1CC6-38A3-43C4-821C-9D509BFDF521}" type="pres">
      <dgm:prSet presAssocID="{2D70FF2D-5EA4-498A-AC89-4170539906E8}" presName="outerComposite" presStyleCnt="0">
        <dgm:presLayoutVars>
          <dgm:chMax val="5"/>
          <dgm:dir/>
          <dgm:resizeHandles val="exact"/>
        </dgm:presLayoutVars>
      </dgm:prSet>
      <dgm:spPr/>
    </dgm:pt>
    <dgm:pt modelId="{B22C8EEE-CD94-43A4-A24A-235ABC717568}" type="pres">
      <dgm:prSet presAssocID="{2D70FF2D-5EA4-498A-AC89-4170539906E8}" presName="dummyMaxCanvas" presStyleCnt="0">
        <dgm:presLayoutVars/>
      </dgm:prSet>
      <dgm:spPr/>
    </dgm:pt>
    <dgm:pt modelId="{ADB354DC-514A-4B68-B98A-56C978165181}" type="pres">
      <dgm:prSet presAssocID="{2D70FF2D-5EA4-498A-AC89-4170539906E8}" presName="FourNodes_1" presStyleLbl="node1" presStyleIdx="0" presStyleCnt="4">
        <dgm:presLayoutVars>
          <dgm:bulletEnabled val="1"/>
        </dgm:presLayoutVars>
      </dgm:prSet>
      <dgm:spPr/>
    </dgm:pt>
    <dgm:pt modelId="{7B07B7FD-683E-4035-AA57-9A4BE78FE4C7}" type="pres">
      <dgm:prSet presAssocID="{2D70FF2D-5EA4-498A-AC89-4170539906E8}" presName="FourNodes_2" presStyleLbl="node1" presStyleIdx="1" presStyleCnt="4">
        <dgm:presLayoutVars>
          <dgm:bulletEnabled val="1"/>
        </dgm:presLayoutVars>
      </dgm:prSet>
      <dgm:spPr/>
    </dgm:pt>
    <dgm:pt modelId="{A315A5E9-D7CA-40D4-9F35-E1A35B86B081}" type="pres">
      <dgm:prSet presAssocID="{2D70FF2D-5EA4-498A-AC89-4170539906E8}" presName="FourNodes_3" presStyleLbl="node1" presStyleIdx="2" presStyleCnt="4">
        <dgm:presLayoutVars>
          <dgm:bulletEnabled val="1"/>
        </dgm:presLayoutVars>
      </dgm:prSet>
      <dgm:spPr/>
    </dgm:pt>
    <dgm:pt modelId="{5A043EDB-8C15-420B-BA6F-B6A55A1BA3A4}" type="pres">
      <dgm:prSet presAssocID="{2D70FF2D-5EA4-498A-AC89-4170539906E8}" presName="FourNodes_4" presStyleLbl="node1" presStyleIdx="3" presStyleCnt="4">
        <dgm:presLayoutVars>
          <dgm:bulletEnabled val="1"/>
        </dgm:presLayoutVars>
      </dgm:prSet>
      <dgm:spPr/>
    </dgm:pt>
    <dgm:pt modelId="{CBC43538-57AB-4AD5-9AA5-DF67C1B85056}" type="pres">
      <dgm:prSet presAssocID="{2D70FF2D-5EA4-498A-AC89-4170539906E8}" presName="FourConn_1-2" presStyleLbl="fgAccFollowNode1" presStyleIdx="0" presStyleCnt="3">
        <dgm:presLayoutVars>
          <dgm:bulletEnabled val="1"/>
        </dgm:presLayoutVars>
      </dgm:prSet>
      <dgm:spPr/>
    </dgm:pt>
    <dgm:pt modelId="{9D05E557-8CEE-4254-9429-4A2EC9423E49}" type="pres">
      <dgm:prSet presAssocID="{2D70FF2D-5EA4-498A-AC89-4170539906E8}" presName="FourConn_2-3" presStyleLbl="fgAccFollowNode1" presStyleIdx="1" presStyleCnt="3">
        <dgm:presLayoutVars>
          <dgm:bulletEnabled val="1"/>
        </dgm:presLayoutVars>
      </dgm:prSet>
      <dgm:spPr/>
    </dgm:pt>
    <dgm:pt modelId="{308412D4-71B9-42D6-BDF8-A0F19AA484ED}" type="pres">
      <dgm:prSet presAssocID="{2D70FF2D-5EA4-498A-AC89-4170539906E8}" presName="FourConn_3-4" presStyleLbl="fgAccFollowNode1" presStyleIdx="2" presStyleCnt="3">
        <dgm:presLayoutVars>
          <dgm:bulletEnabled val="1"/>
        </dgm:presLayoutVars>
      </dgm:prSet>
      <dgm:spPr/>
    </dgm:pt>
    <dgm:pt modelId="{4A7F736C-957E-4DBD-832B-1A3DB88F169B}" type="pres">
      <dgm:prSet presAssocID="{2D70FF2D-5EA4-498A-AC89-4170539906E8}" presName="FourNodes_1_text" presStyleLbl="node1" presStyleIdx="3" presStyleCnt="4">
        <dgm:presLayoutVars>
          <dgm:bulletEnabled val="1"/>
        </dgm:presLayoutVars>
      </dgm:prSet>
      <dgm:spPr/>
    </dgm:pt>
    <dgm:pt modelId="{23A9D531-E511-4C8D-9666-0435E6FEB156}" type="pres">
      <dgm:prSet presAssocID="{2D70FF2D-5EA4-498A-AC89-4170539906E8}" presName="FourNodes_2_text" presStyleLbl="node1" presStyleIdx="3" presStyleCnt="4">
        <dgm:presLayoutVars>
          <dgm:bulletEnabled val="1"/>
        </dgm:presLayoutVars>
      </dgm:prSet>
      <dgm:spPr/>
    </dgm:pt>
    <dgm:pt modelId="{64C307EF-5236-46BB-93F3-9B7BF7C089F5}" type="pres">
      <dgm:prSet presAssocID="{2D70FF2D-5EA4-498A-AC89-4170539906E8}" presName="FourNodes_3_text" presStyleLbl="node1" presStyleIdx="3" presStyleCnt="4">
        <dgm:presLayoutVars>
          <dgm:bulletEnabled val="1"/>
        </dgm:presLayoutVars>
      </dgm:prSet>
      <dgm:spPr/>
    </dgm:pt>
    <dgm:pt modelId="{A5790A29-16E3-4690-83A5-A925149F1C47}" type="pres">
      <dgm:prSet presAssocID="{2D70FF2D-5EA4-498A-AC89-4170539906E8}" presName="FourNodes_4_text" presStyleLbl="node1" presStyleIdx="3" presStyleCnt="4">
        <dgm:presLayoutVars>
          <dgm:bulletEnabled val="1"/>
        </dgm:presLayoutVars>
      </dgm:prSet>
      <dgm:spPr/>
    </dgm:pt>
  </dgm:ptLst>
  <dgm:cxnLst>
    <dgm:cxn modelId="{185B700F-EEAF-42A0-AE6B-CF17636B8947}" type="presOf" srcId="{A17AB61F-94ED-4653-B873-ECDDE2C3F00B}" destId="{5A043EDB-8C15-420B-BA6F-B6A55A1BA3A4}" srcOrd="0" destOrd="0" presId="urn:microsoft.com/office/officeart/2005/8/layout/vProcess5"/>
    <dgm:cxn modelId="{2AA4581C-73AA-444F-9DE6-76ECB81247B7}" srcId="{2D70FF2D-5EA4-498A-AC89-4170539906E8}" destId="{1AE980DB-EF4B-45E4-AB5C-6D05068C3204}" srcOrd="2" destOrd="0" parTransId="{7F706923-4EAD-47D3-85E2-36BDC4D17EF1}" sibTransId="{A7AA60C7-AE9C-476F-A34D-AEF4951D0927}"/>
    <dgm:cxn modelId="{BBCBF51C-82DC-4323-AF2A-E689EBDD7A51}" type="presOf" srcId="{A7AA60C7-AE9C-476F-A34D-AEF4951D0927}" destId="{308412D4-71B9-42D6-BDF8-A0F19AA484ED}" srcOrd="0" destOrd="0" presId="urn:microsoft.com/office/officeart/2005/8/layout/vProcess5"/>
    <dgm:cxn modelId="{BA296E2B-2A2D-451C-B8F5-5DFE3C0A9A2E}" srcId="{2D70FF2D-5EA4-498A-AC89-4170539906E8}" destId="{11C0C3DA-A294-43AB-A24C-02D20805977B}" srcOrd="1" destOrd="0" parTransId="{4F81843D-B944-40D8-96B2-D14456F91D5B}" sibTransId="{9DBA2273-AF0D-4A55-86BE-1D093A41298A}"/>
    <dgm:cxn modelId="{F75D5A30-E122-46D7-AE01-CF487171AADC}" type="presOf" srcId="{57733D20-0DC5-44E4-BE5C-E4D984098B25}" destId="{CBC43538-57AB-4AD5-9AA5-DF67C1B85056}" srcOrd="0" destOrd="0" presId="urn:microsoft.com/office/officeart/2005/8/layout/vProcess5"/>
    <dgm:cxn modelId="{03EF8665-6F0C-44DF-9541-5EE5E5A4ACFB}" srcId="{2D70FF2D-5EA4-498A-AC89-4170539906E8}" destId="{46982A3A-422B-4AA9-B7E1-AAFD66A967C7}" srcOrd="0" destOrd="0" parTransId="{A0FA1015-E785-42E6-95A7-AAD90459F783}" sibTransId="{57733D20-0DC5-44E4-BE5C-E4D984098B25}"/>
    <dgm:cxn modelId="{58C88249-4158-4867-A63C-6F14D8B48753}" type="presOf" srcId="{46982A3A-422B-4AA9-B7E1-AAFD66A967C7}" destId="{ADB354DC-514A-4B68-B98A-56C978165181}" srcOrd="0" destOrd="0" presId="urn:microsoft.com/office/officeart/2005/8/layout/vProcess5"/>
    <dgm:cxn modelId="{1291734F-F649-44C9-84B5-D4D15FBC14E2}" type="presOf" srcId="{1AE980DB-EF4B-45E4-AB5C-6D05068C3204}" destId="{A315A5E9-D7CA-40D4-9F35-E1A35B86B081}" srcOrd="0" destOrd="0" presId="urn:microsoft.com/office/officeart/2005/8/layout/vProcess5"/>
    <dgm:cxn modelId="{A914B554-D60C-475E-ADB3-E2E5C3632DF1}" type="presOf" srcId="{A17AB61F-94ED-4653-B873-ECDDE2C3F00B}" destId="{A5790A29-16E3-4690-83A5-A925149F1C47}" srcOrd="1" destOrd="0" presId="urn:microsoft.com/office/officeart/2005/8/layout/vProcess5"/>
    <dgm:cxn modelId="{5DE4E35A-0D3B-425F-931F-29B9E1DB64D3}" type="presOf" srcId="{9DBA2273-AF0D-4A55-86BE-1D093A41298A}" destId="{9D05E557-8CEE-4254-9429-4A2EC9423E49}" srcOrd="0" destOrd="0" presId="urn:microsoft.com/office/officeart/2005/8/layout/vProcess5"/>
    <dgm:cxn modelId="{9B4E749F-3B81-4C43-856A-C90C8ACA97B3}" srcId="{2D70FF2D-5EA4-498A-AC89-4170539906E8}" destId="{A17AB61F-94ED-4653-B873-ECDDE2C3F00B}" srcOrd="3" destOrd="0" parTransId="{79D6A7D9-3266-4A80-8800-998C92DBDF34}" sibTransId="{FCB9C407-F61B-4835-A872-AB4576C6A29C}"/>
    <dgm:cxn modelId="{91A149A6-A24D-4C39-A789-F8D582893D45}" type="presOf" srcId="{11C0C3DA-A294-43AB-A24C-02D20805977B}" destId="{23A9D531-E511-4C8D-9666-0435E6FEB156}" srcOrd="1" destOrd="0" presId="urn:microsoft.com/office/officeart/2005/8/layout/vProcess5"/>
    <dgm:cxn modelId="{376731B3-9F46-47CE-94B8-39E0001FB871}" type="presOf" srcId="{11C0C3DA-A294-43AB-A24C-02D20805977B}" destId="{7B07B7FD-683E-4035-AA57-9A4BE78FE4C7}" srcOrd="0" destOrd="0" presId="urn:microsoft.com/office/officeart/2005/8/layout/vProcess5"/>
    <dgm:cxn modelId="{30015AB3-2B37-42C6-8920-8E06A53CF20C}" type="presOf" srcId="{2D70FF2D-5EA4-498A-AC89-4170539906E8}" destId="{FB6A1CC6-38A3-43C4-821C-9D509BFDF521}" srcOrd="0" destOrd="0" presId="urn:microsoft.com/office/officeart/2005/8/layout/vProcess5"/>
    <dgm:cxn modelId="{820B40BA-F57D-4C69-AF1D-EB11965E88DE}" type="presOf" srcId="{1AE980DB-EF4B-45E4-AB5C-6D05068C3204}" destId="{64C307EF-5236-46BB-93F3-9B7BF7C089F5}" srcOrd="1" destOrd="0" presId="urn:microsoft.com/office/officeart/2005/8/layout/vProcess5"/>
    <dgm:cxn modelId="{A49007EA-0230-4706-B079-E65EA5792377}" type="presOf" srcId="{46982A3A-422B-4AA9-B7E1-AAFD66A967C7}" destId="{4A7F736C-957E-4DBD-832B-1A3DB88F169B}" srcOrd="1" destOrd="0" presId="urn:microsoft.com/office/officeart/2005/8/layout/vProcess5"/>
    <dgm:cxn modelId="{542F228C-DDAC-4792-820F-28B487A72977}" type="presParOf" srcId="{FB6A1CC6-38A3-43C4-821C-9D509BFDF521}" destId="{B22C8EEE-CD94-43A4-A24A-235ABC717568}" srcOrd="0" destOrd="0" presId="urn:microsoft.com/office/officeart/2005/8/layout/vProcess5"/>
    <dgm:cxn modelId="{699AA663-14AE-458D-B749-665230CC1E7D}" type="presParOf" srcId="{FB6A1CC6-38A3-43C4-821C-9D509BFDF521}" destId="{ADB354DC-514A-4B68-B98A-56C978165181}" srcOrd="1" destOrd="0" presId="urn:microsoft.com/office/officeart/2005/8/layout/vProcess5"/>
    <dgm:cxn modelId="{78C53856-1E6F-4A07-8FC5-A1328EAC3F41}" type="presParOf" srcId="{FB6A1CC6-38A3-43C4-821C-9D509BFDF521}" destId="{7B07B7FD-683E-4035-AA57-9A4BE78FE4C7}" srcOrd="2" destOrd="0" presId="urn:microsoft.com/office/officeart/2005/8/layout/vProcess5"/>
    <dgm:cxn modelId="{9592811C-27CB-4199-92E3-F29BFC4DA952}" type="presParOf" srcId="{FB6A1CC6-38A3-43C4-821C-9D509BFDF521}" destId="{A315A5E9-D7CA-40D4-9F35-E1A35B86B081}" srcOrd="3" destOrd="0" presId="urn:microsoft.com/office/officeart/2005/8/layout/vProcess5"/>
    <dgm:cxn modelId="{B8A80AA5-831A-4359-9CE4-A41DF7532E10}" type="presParOf" srcId="{FB6A1CC6-38A3-43C4-821C-9D509BFDF521}" destId="{5A043EDB-8C15-420B-BA6F-B6A55A1BA3A4}" srcOrd="4" destOrd="0" presId="urn:microsoft.com/office/officeart/2005/8/layout/vProcess5"/>
    <dgm:cxn modelId="{7DDC8BF7-3936-41B5-AD74-A69D9D659630}" type="presParOf" srcId="{FB6A1CC6-38A3-43C4-821C-9D509BFDF521}" destId="{CBC43538-57AB-4AD5-9AA5-DF67C1B85056}" srcOrd="5" destOrd="0" presId="urn:microsoft.com/office/officeart/2005/8/layout/vProcess5"/>
    <dgm:cxn modelId="{0222689B-F4CA-472D-89B1-801F84428E8D}" type="presParOf" srcId="{FB6A1CC6-38A3-43C4-821C-9D509BFDF521}" destId="{9D05E557-8CEE-4254-9429-4A2EC9423E49}" srcOrd="6" destOrd="0" presId="urn:microsoft.com/office/officeart/2005/8/layout/vProcess5"/>
    <dgm:cxn modelId="{33A26B14-9EC3-429B-AD20-10A6C7FBA0F7}" type="presParOf" srcId="{FB6A1CC6-38A3-43C4-821C-9D509BFDF521}" destId="{308412D4-71B9-42D6-BDF8-A0F19AA484ED}" srcOrd="7" destOrd="0" presId="urn:microsoft.com/office/officeart/2005/8/layout/vProcess5"/>
    <dgm:cxn modelId="{359697A3-A529-4FC8-8B90-C8082F0F1EC6}" type="presParOf" srcId="{FB6A1CC6-38A3-43C4-821C-9D509BFDF521}" destId="{4A7F736C-957E-4DBD-832B-1A3DB88F169B}" srcOrd="8" destOrd="0" presId="urn:microsoft.com/office/officeart/2005/8/layout/vProcess5"/>
    <dgm:cxn modelId="{648B5653-4C19-4476-A1E7-5A1D57C142CA}" type="presParOf" srcId="{FB6A1CC6-38A3-43C4-821C-9D509BFDF521}" destId="{23A9D531-E511-4C8D-9666-0435E6FEB156}" srcOrd="9" destOrd="0" presId="urn:microsoft.com/office/officeart/2005/8/layout/vProcess5"/>
    <dgm:cxn modelId="{82CA11DD-A83E-44EA-9546-F1B9B6306502}" type="presParOf" srcId="{FB6A1CC6-38A3-43C4-821C-9D509BFDF521}" destId="{64C307EF-5236-46BB-93F3-9B7BF7C089F5}" srcOrd="10" destOrd="0" presId="urn:microsoft.com/office/officeart/2005/8/layout/vProcess5"/>
    <dgm:cxn modelId="{D1B26DA7-1861-460D-9ACA-17213F297A8A}" type="presParOf" srcId="{FB6A1CC6-38A3-43C4-821C-9D509BFDF521}" destId="{A5790A29-16E3-4690-83A5-A925149F1C47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DB354DC-514A-4B68-B98A-56C978165181}">
      <dsp:nvSpPr>
        <dsp:cNvPr id="0" name=""/>
        <dsp:cNvSpPr/>
      </dsp:nvSpPr>
      <dsp:spPr>
        <a:xfrm>
          <a:off x="0" y="0"/>
          <a:ext cx="8405164" cy="997793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/>
            <a:t>More than one in 100 people are autistic </a:t>
          </a:r>
          <a:endParaRPr lang="en-US" sz="2800" kern="1200" dirty="0"/>
        </a:p>
      </dsp:txBody>
      <dsp:txXfrm>
        <a:off x="29224" y="29224"/>
        <a:ext cx="7244155" cy="939345"/>
      </dsp:txXfrm>
    </dsp:sp>
    <dsp:sp modelId="{7B07B7FD-683E-4035-AA57-9A4BE78FE4C7}">
      <dsp:nvSpPr>
        <dsp:cNvPr id="0" name=""/>
        <dsp:cNvSpPr/>
      </dsp:nvSpPr>
      <dsp:spPr>
        <a:xfrm>
          <a:off x="703932" y="1179210"/>
          <a:ext cx="8405164" cy="997793"/>
        </a:xfrm>
        <a:prstGeom prst="roundRect">
          <a:avLst>
            <a:gd name="adj" fmla="val 10000"/>
          </a:avLst>
        </a:prstGeom>
        <a:solidFill>
          <a:schemeClr val="accent2">
            <a:hueOff val="-2768475"/>
            <a:satOff val="-13152"/>
            <a:lumOff val="-4118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/>
            <a:t>there are at least 700,000 autistic adults and children in the UK </a:t>
          </a:r>
          <a:endParaRPr lang="en-US" sz="2800" kern="1200" dirty="0"/>
        </a:p>
      </dsp:txBody>
      <dsp:txXfrm>
        <a:off x="733156" y="1208434"/>
        <a:ext cx="6994218" cy="939345"/>
      </dsp:txXfrm>
    </dsp:sp>
    <dsp:sp modelId="{A315A5E9-D7CA-40D4-9F35-E1A35B86B081}">
      <dsp:nvSpPr>
        <dsp:cNvPr id="0" name=""/>
        <dsp:cNvSpPr/>
      </dsp:nvSpPr>
      <dsp:spPr>
        <a:xfrm>
          <a:off x="1397358" y="2358420"/>
          <a:ext cx="8405164" cy="997793"/>
        </a:xfrm>
        <a:prstGeom prst="roundRect">
          <a:avLst>
            <a:gd name="adj" fmla="val 10000"/>
          </a:avLst>
        </a:prstGeom>
        <a:solidFill>
          <a:schemeClr val="accent2">
            <a:hueOff val="-5536951"/>
            <a:satOff val="-26303"/>
            <a:lumOff val="-8235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 dirty="0"/>
            <a:t>People of all ages and genders  can be autistic</a:t>
          </a:r>
          <a:endParaRPr lang="en-US" sz="3200" kern="1200" dirty="0"/>
        </a:p>
      </dsp:txBody>
      <dsp:txXfrm>
        <a:off x="1426582" y="2387644"/>
        <a:ext cx="7004725" cy="939345"/>
      </dsp:txXfrm>
    </dsp:sp>
    <dsp:sp modelId="{5A043EDB-8C15-420B-BA6F-B6A55A1BA3A4}">
      <dsp:nvSpPr>
        <dsp:cNvPr id="0" name=""/>
        <dsp:cNvSpPr/>
      </dsp:nvSpPr>
      <dsp:spPr>
        <a:xfrm>
          <a:off x="2101291" y="3537630"/>
          <a:ext cx="8405164" cy="997793"/>
        </a:xfrm>
        <a:prstGeom prst="roundRect">
          <a:avLst>
            <a:gd name="adj" fmla="val 10000"/>
          </a:avLst>
        </a:prstGeom>
        <a:solidFill>
          <a:schemeClr val="accent2">
            <a:hueOff val="-8305426"/>
            <a:satOff val="-39455"/>
            <a:lumOff val="-12353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Nearly two-thirds of autistic children between the ages of 6 and 15 have been bullied</a:t>
          </a:r>
          <a:endParaRPr lang="en-US" sz="2400" kern="1200" dirty="0"/>
        </a:p>
      </dsp:txBody>
      <dsp:txXfrm>
        <a:off x="2130515" y="3566854"/>
        <a:ext cx="6994218" cy="939345"/>
      </dsp:txXfrm>
    </dsp:sp>
    <dsp:sp modelId="{CBC43538-57AB-4AD5-9AA5-DF67C1B85056}">
      <dsp:nvSpPr>
        <dsp:cNvPr id="0" name=""/>
        <dsp:cNvSpPr/>
      </dsp:nvSpPr>
      <dsp:spPr>
        <a:xfrm>
          <a:off x="7756599" y="764218"/>
          <a:ext cx="648565" cy="648565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900" kern="1200"/>
        </a:p>
      </dsp:txBody>
      <dsp:txXfrm>
        <a:off x="7902526" y="764218"/>
        <a:ext cx="356711" cy="488045"/>
      </dsp:txXfrm>
    </dsp:sp>
    <dsp:sp modelId="{9D05E557-8CEE-4254-9429-4A2EC9423E49}">
      <dsp:nvSpPr>
        <dsp:cNvPr id="0" name=""/>
        <dsp:cNvSpPr/>
      </dsp:nvSpPr>
      <dsp:spPr>
        <a:xfrm>
          <a:off x="8460531" y="1943429"/>
          <a:ext cx="648565" cy="648565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-4100720"/>
            <a:satOff val="-22076"/>
            <a:lumOff val="-1893"/>
            <a:alphaOff val="0"/>
          </a:schemeClr>
        </a:solidFill>
        <a:ln w="19050" cap="rnd" cmpd="sng" algn="ctr">
          <a:solidFill>
            <a:schemeClr val="accent2">
              <a:tint val="40000"/>
              <a:alpha val="90000"/>
              <a:hueOff val="-4100720"/>
              <a:satOff val="-22076"/>
              <a:lumOff val="-189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900" kern="1200"/>
        </a:p>
      </dsp:txBody>
      <dsp:txXfrm>
        <a:off x="8606458" y="1943429"/>
        <a:ext cx="356711" cy="488045"/>
      </dsp:txXfrm>
    </dsp:sp>
    <dsp:sp modelId="{308412D4-71B9-42D6-BDF8-A0F19AA484ED}">
      <dsp:nvSpPr>
        <dsp:cNvPr id="0" name=""/>
        <dsp:cNvSpPr/>
      </dsp:nvSpPr>
      <dsp:spPr>
        <a:xfrm>
          <a:off x="9153957" y="3122639"/>
          <a:ext cx="648565" cy="648565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-8201440"/>
            <a:satOff val="-44153"/>
            <a:lumOff val="-3787"/>
            <a:alphaOff val="0"/>
          </a:schemeClr>
        </a:solidFill>
        <a:ln w="19050" cap="rnd" cmpd="sng" algn="ctr">
          <a:solidFill>
            <a:schemeClr val="accent2">
              <a:tint val="40000"/>
              <a:alpha val="90000"/>
              <a:hueOff val="-8201440"/>
              <a:satOff val="-44153"/>
              <a:lumOff val="-378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900" kern="1200"/>
        </a:p>
      </dsp:txBody>
      <dsp:txXfrm>
        <a:off x="9299884" y="3122639"/>
        <a:ext cx="356711" cy="48804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5/17/2025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338870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5/17/2025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37229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5/17/2025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61148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5/17/2025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29830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5/17/2025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5764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5/17/2025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77008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5/17/2025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09965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5/17/2025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10036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5/17/2025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87197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5/17/2025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99062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5/17/2025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748865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5/17/2025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96628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5/17/2025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710218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5/17/2025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767729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5/17/2025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745786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5/17/2025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881052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5/17/2025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64227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02AC24A9-CCB6-4F8D-B8DB-C2F3692CFA5A}" type="datetimeFigureOut">
              <a:rPr lang="en-US" smtClean="0"/>
              <a:t>5/17/2025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542311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32" r:id="rId1"/>
    <p:sldLayoutId id="2147483733" r:id="rId2"/>
    <p:sldLayoutId id="2147483734" r:id="rId3"/>
    <p:sldLayoutId id="2147483735" r:id="rId4"/>
    <p:sldLayoutId id="2147483736" r:id="rId5"/>
    <p:sldLayoutId id="2147483737" r:id="rId6"/>
    <p:sldLayoutId id="2147483738" r:id="rId7"/>
    <p:sldLayoutId id="2147483739" r:id="rId8"/>
    <p:sldLayoutId id="2147483740" r:id="rId9"/>
    <p:sldLayoutId id="2147483741" r:id="rId10"/>
    <p:sldLayoutId id="2147483742" r:id="rId11"/>
    <p:sldLayoutId id="2147483743" r:id="rId12"/>
    <p:sldLayoutId id="2147483744" r:id="rId13"/>
    <p:sldLayoutId id="2147483745" r:id="rId14"/>
    <p:sldLayoutId id="2147483746" r:id="rId15"/>
    <p:sldLayoutId id="2147483747" r:id="rId16"/>
    <p:sldLayoutId id="2147483748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Ezv85LMFx2E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youtu.be/iYLBYwJw-6s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yellow smiley face on a black surface&#10;&#10;AI-generated content may be incorrect.">
            <a:extLst>
              <a:ext uri="{FF2B5EF4-FFF2-40B4-BE49-F238E27FC236}">
                <a16:creationId xmlns:a16="http://schemas.microsoft.com/office/drawing/2014/main" id="{A7FE95A2-52A1-424D-F45E-DC00DCA4341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28900"/>
          <a:stretch/>
        </p:blipFill>
        <p:spPr>
          <a:xfrm>
            <a:off x="-2" y="10"/>
            <a:ext cx="8668512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56E32F6-4701-B725-3456-E2931BFEC8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48600" y="1122363"/>
            <a:ext cx="4023360" cy="3204134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800" dirty="0">
                <a:solidFill>
                  <a:schemeClr val="tx1">
                    <a:lumMod val="95000"/>
                  </a:schemeClr>
                </a:solidFill>
                <a:highlight>
                  <a:srgbClr val="000000"/>
                </a:highlight>
              </a:rPr>
              <a:t>HELLO </a:t>
            </a:r>
            <a:br>
              <a:rPr lang="en-US" sz="4800" dirty="0">
                <a:solidFill>
                  <a:schemeClr val="tx1">
                    <a:lumMod val="95000"/>
                  </a:schemeClr>
                </a:solidFill>
                <a:highlight>
                  <a:srgbClr val="000000"/>
                </a:highlight>
              </a:rPr>
            </a:br>
            <a:r>
              <a:rPr lang="en-US" sz="4800" dirty="0">
                <a:solidFill>
                  <a:schemeClr val="tx1">
                    <a:lumMod val="95000"/>
                  </a:schemeClr>
                </a:solidFill>
                <a:highlight>
                  <a:srgbClr val="000000"/>
                </a:highlight>
              </a:rPr>
              <a:t>My name is Nevaeh </a:t>
            </a:r>
          </a:p>
        </p:txBody>
      </p:sp>
    </p:spTree>
    <p:extLst>
      <p:ext uri="{BB962C8B-B14F-4D97-AF65-F5344CB8AC3E}">
        <p14:creationId xmlns:p14="http://schemas.microsoft.com/office/powerpoint/2010/main" val="36921272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F7024A-9C49-DB0E-07E4-C2E542351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7981" y="1122363"/>
            <a:ext cx="4023360" cy="320413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 dirty="0"/>
              <a:t>April is autism acceptance month!!! </a:t>
            </a:r>
          </a:p>
        </p:txBody>
      </p:sp>
      <p:pic>
        <p:nvPicPr>
          <p:cNvPr id="3" name="Picture 2" descr="A rainbow colored infinity symbol&#10;&#10;AI-generated content may be incorrect.">
            <a:extLst>
              <a:ext uri="{FF2B5EF4-FFF2-40B4-BE49-F238E27FC236}">
                <a16:creationId xmlns:a16="http://schemas.microsoft.com/office/drawing/2014/main" id="{EF3850FF-4BFC-2D86-7396-470C0307BD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64608" y="1075401"/>
            <a:ext cx="6846363" cy="4555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398101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7AEF1C-32D9-E5E6-D907-43039E38EC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7981" y="1122363"/>
            <a:ext cx="4023360" cy="3204134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 sz="3000" dirty="0"/>
              <a:t>Autism definition-a developmental condition which affects our experiences and how we see and hear things, it can also affect how we communicate.</a:t>
            </a:r>
          </a:p>
        </p:txBody>
      </p:sp>
      <p:pic>
        <p:nvPicPr>
          <p:cNvPr id="3" name="Picture 2" descr="A drawing of flowers on a white surface&#10;&#10;AI-generated content may be incorrect.">
            <a:extLst>
              <a:ext uri="{FF2B5EF4-FFF2-40B4-BE49-F238E27FC236}">
                <a16:creationId xmlns:a16="http://schemas.microsoft.com/office/drawing/2014/main" id="{8D1E53BB-933D-90EB-81E4-BD4D5C1052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64608" y="789291"/>
            <a:ext cx="6846363" cy="5128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73064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ins in a map">
            <a:extLst>
              <a:ext uri="{FF2B5EF4-FFF2-40B4-BE49-F238E27FC236}">
                <a16:creationId xmlns:a16="http://schemas.microsoft.com/office/drawing/2014/main" id="{D02EC908-9C93-8BE6-7DFD-9BD50EE8771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9699" b="6032"/>
          <a:stretch/>
        </p:blipFill>
        <p:spPr>
          <a:xfrm>
            <a:off x="20" y="10"/>
            <a:ext cx="12191979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5606887-08A6-CCC8-BF32-6CBA47EDD2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5488" y="1124712"/>
            <a:ext cx="4023360" cy="320040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1900" dirty="0">
                <a:solidFill>
                  <a:srgbClr val="FFFF00"/>
                </a:solidFill>
                <a:highlight>
                  <a:srgbClr val="000000"/>
                </a:highlight>
              </a:rPr>
              <a:t>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5359C9A-22E3-ED9F-94B2-94FA0646A9FD}"/>
              </a:ext>
            </a:extLst>
          </p:cNvPr>
          <p:cNvSpPr txBox="1"/>
          <p:nvPr/>
        </p:nvSpPr>
        <p:spPr>
          <a:xfrm>
            <a:off x="578652" y="3955780"/>
            <a:ext cx="6223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https://youtu.be/Ezv85LMFx2E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6643027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186A1E-07F9-81A8-41F3-6F055C8C6F1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11480" y="991443"/>
            <a:ext cx="4443154" cy="1087819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 sz="3400" dirty="0"/>
              <a:t>Things you can do this April :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C5FDF54-70F6-E65E-1963-88643E5538E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84463" y="2311414"/>
            <a:ext cx="4443154" cy="3492868"/>
          </a:xfrm>
        </p:spPr>
        <p:txBody>
          <a:bodyPr vert="horz" lIns="91440" tIns="45720" rIns="91440" bIns="45720" rtlCol="0">
            <a:noAutofit/>
          </a:bodyPr>
          <a:lstStyle/>
          <a:p>
            <a:pPr indent="-228600">
              <a:buFont typeface="Arial" panose="020B0604020202020204" pitchFamily="34" charset="0"/>
              <a:buChar char="•"/>
            </a:pPr>
            <a:r>
              <a:rPr lang="en-US" sz="1800" dirty="0"/>
              <a:t>Talk to people about autism in a </a:t>
            </a:r>
            <a:r>
              <a:rPr lang="en-US" sz="1800" b="1" u="sng" dirty="0"/>
              <a:t>NICE</a:t>
            </a:r>
            <a:r>
              <a:rPr lang="en-US" sz="1800" dirty="0"/>
              <a:t> way 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1800" dirty="0"/>
              <a:t>Be nice to those who see the world differently and may act different to you 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1800" dirty="0"/>
              <a:t>Be accepting, and allow them to be themselves 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1800" dirty="0"/>
              <a:t>Spread not only awareness but acceptance 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1800" dirty="0"/>
              <a:t>Support your family and friends who are autistic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1800" dirty="0"/>
              <a:t>Educate yourself about autism  </a:t>
            </a:r>
          </a:p>
        </p:txBody>
      </p:sp>
      <p:pic>
        <p:nvPicPr>
          <p:cNvPr id="16" name="Video 15" descr="Cherry Blossom Flowers">
            <a:extLst>
              <a:ext uri="{FF2B5EF4-FFF2-40B4-BE49-F238E27FC236}">
                <a16:creationId xmlns:a16="http://schemas.microsoft.com/office/drawing/2014/main" id="{C985582E-C2D1-D049-CCB4-CAE8945E0EA4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r="-1" b="283"/>
          <a:stretch/>
        </p:blipFill>
        <p:spPr>
          <a:xfrm>
            <a:off x="5385816" y="1595098"/>
            <a:ext cx="6440424" cy="3612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1366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000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46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video>
              <p:cMediaNode mute="1">
                <p:cTn id="47" repeatCount="indefinite" fill="hold" display="0">
                  <p:stCondLst>
                    <p:cond delay="indefinite"/>
                  </p:stCondLst>
                </p:cTn>
                <p:tgtEl>
                  <p:spTgt spid="16"/>
                </p:tgtEl>
              </p:cMediaNode>
            </p:video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55C128-956B-54F1-4A2D-6B8F1F8E30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8304" y="300443"/>
            <a:ext cx="10131425" cy="1456267"/>
          </a:xfrm>
        </p:spPr>
        <p:txBody>
          <a:bodyPr/>
          <a:lstStyle/>
          <a:p>
            <a:r>
              <a:rPr lang="en-GB" dirty="0"/>
              <a:t>Things that can help people with autism 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F872ED-1DA9-A05D-0A60-9B33D6251A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pPr marL="0" indent="0">
              <a:buNone/>
            </a:pPr>
            <a:r>
              <a:rPr lang="en-GB" dirty="0"/>
              <a:t>  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4D06004-CB8D-0D34-D70B-C212DEED93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8304" y="1836359"/>
            <a:ext cx="2257425" cy="225742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BAFA5CA-A662-8CD8-767B-0139D45FA4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65182" y="1836358"/>
            <a:ext cx="2257425" cy="225742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EA49809-2EAA-A74D-352B-5376D1F52BA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92061" y="1478348"/>
            <a:ext cx="2668424" cy="314522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1DF4F2C-7078-7907-352E-FD783F9D3B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47725" y="4325112"/>
            <a:ext cx="1591146" cy="233654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4768D3A-18C3-7973-2EFC-741D7137BEF2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25482" b="30866"/>
          <a:stretch/>
        </p:blipFill>
        <p:spPr>
          <a:xfrm>
            <a:off x="3246135" y="4735448"/>
            <a:ext cx="2505075" cy="154862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8BA78BB-28B2-BEA8-F53D-8322E37821A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67364" y="4238219"/>
            <a:ext cx="3048000" cy="2319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33295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90B421-A75B-6C94-DF70-8F11496ED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334644"/>
            <a:ext cx="10509504" cy="1076914"/>
          </a:xfrm>
        </p:spPr>
        <p:txBody>
          <a:bodyPr anchor="ctr">
            <a:normAutofit/>
          </a:bodyPr>
          <a:lstStyle/>
          <a:p>
            <a:r>
              <a:rPr lang="en-GB" dirty="0"/>
              <a:t>Facts about autism :</a:t>
            </a:r>
          </a:p>
        </p:txBody>
      </p:sp>
      <p:graphicFrame>
        <p:nvGraphicFramePr>
          <p:cNvPr id="18" name="Content Placeholder 2">
            <a:extLst>
              <a:ext uri="{FF2B5EF4-FFF2-40B4-BE49-F238E27FC236}">
                <a16:creationId xmlns:a16="http://schemas.microsoft.com/office/drawing/2014/main" id="{F6EFD5E5-332C-EBA7-C320-85C3BFDB190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80908195"/>
              </p:ext>
            </p:extLst>
          </p:nvPr>
        </p:nvGraphicFramePr>
        <p:xfrm>
          <a:off x="838200" y="1737360"/>
          <a:ext cx="10506456" cy="45354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806729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18" grpId="0">
        <p:bldAsOne/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2C0BDA-42F3-063D-1CB4-BBB4BF3DF1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How to be a good friend to someone with  autism 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178F3E-516F-29F3-C5CB-71112FBD95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https://youtu.be/iYLBYwJw-6s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764250136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244565-5E8E-BBAC-C3FF-BA0514CCFF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1" y="1972733"/>
            <a:ext cx="10131425" cy="1456267"/>
          </a:xfrm>
        </p:spPr>
        <p:txBody>
          <a:bodyPr>
            <a:normAutofit fontScale="90000"/>
          </a:bodyPr>
          <a:lstStyle/>
          <a:p>
            <a:pPr algn="ctr"/>
            <a:r>
              <a:rPr lang="en-GB" sz="7300" dirty="0"/>
              <a:t> </a:t>
            </a:r>
            <a:br>
              <a:rPr lang="en-GB" sz="7300" dirty="0"/>
            </a:br>
            <a:br>
              <a:rPr lang="en-GB" sz="7300" dirty="0"/>
            </a:br>
            <a:r>
              <a:rPr lang="en-GB" sz="6000" dirty="0"/>
              <a:t>feel free to ask any questions </a:t>
            </a:r>
            <a:r>
              <a:rPr lang="en-GB" sz="6000" dirty="0">
                <a:sym typeface="Wingdings" panose="05000000000000000000" pitchFamily="2" charset="2"/>
              </a:rPr>
              <a:t></a:t>
            </a:r>
            <a:endParaRPr lang="en-GB" sz="6000" dirty="0"/>
          </a:p>
        </p:txBody>
      </p:sp>
    </p:spTree>
    <p:extLst>
      <p:ext uri="{BB962C8B-B14F-4D97-AF65-F5344CB8AC3E}">
        <p14:creationId xmlns:p14="http://schemas.microsoft.com/office/powerpoint/2010/main" val="4226191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AFDE4F7-0E16-E76C-452D-324DBCB2AF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67092" y="289877"/>
            <a:ext cx="4959813" cy="6278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647700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3F296A"/>
      </a:dk2>
      <a:lt2>
        <a:srgbClr val="EBEBEB"/>
      </a:lt2>
      <a:accent1>
        <a:srgbClr val="E84574"/>
      </a:accent1>
      <a:accent2>
        <a:srgbClr val="798FF2"/>
      </a:accent2>
      <a:accent3>
        <a:srgbClr val="95C369"/>
      </a:accent3>
      <a:accent4>
        <a:srgbClr val="EE875A"/>
      </a:accent4>
      <a:accent5>
        <a:srgbClr val="C363E8"/>
      </a:accent5>
      <a:accent6>
        <a:srgbClr val="6AADC8"/>
      </a:accent6>
      <a:hlink>
        <a:srgbClr val="FE80C7"/>
      </a:hlink>
      <a:folHlink>
        <a:srgbClr val="FBA3EC"/>
      </a:folHlink>
    </a:clrScheme>
    <a:fontScheme name="Celestial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61DDDE80-2DFA-4F2A-B66F-72059846BDA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TM03457452[[fn=Celestial]]</Template>
  <TotalTime>0</TotalTime>
  <Words>187</Words>
  <Application>Microsoft Office PowerPoint</Application>
  <PresentationFormat>Widescreen</PresentationFormat>
  <Paragraphs>26</Paragraphs>
  <Slides>10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Wingdings</vt:lpstr>
      <vt:lpstr>Celestial</vt:lpstr>
      <vt:lpstr>HELLO  My name is Nevaeh </vt:lpstr>
      <vt:lpstr>April is autism acceptance month!!! </vt:lpstr>
      <vt:lpstr>Autism definition-a developmental condition which affects our experiences and how we see and hear things, it can also affect how we communicate.</vt:lpstr>
      <vt:lpstr> </vt:lpstr>
      <vt:lpstr>Things you can do this April :</vt:lpstr>
      <vt:lpstr>Things that can help people with autism :</vt:lpstr>
      <vt:lpstr>Facts about autism :</vt:lpstr>
      <vt:lpstr>How to be a good friend to someone with  autism ?</vt:lpstr>
      <vt:lpstr>   feel free to ask any questions 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Nevaeh Zylstra</dc:creator>
  <cp:lastModifiedBy>Claire Oyinloye</cp:lastModifiedBy>
  <cp:revision>6</cp:revision>
  <dcterms:created xsi:type="dcterms:W3CDTF">2025-03-20T22:08:34Z</dcterms:created>
  <dcterms:modified xsi:type="dcterms:W3CDTF">2025-05-17T10:45:52Z</dcterms:modified>
</cp:coreProperties>
</file>