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48" r:id="rId5"/>
  </p:sldMasterIdLst>
  <p:notesMasterIdLst>
    <p:notesMasterId r:id="rId37"/>
  </p:notesMasterIdLst>
  <p:sldIdLst>
    <p:sldId id="335" r:id="rId6"/>
    <p:sldId id="366" r:id="rId7"/>
    <p:sldId id="344" r:id="rId8"/>
    <p:sldId id="343" r:id="rId9"/>
    <p:sldId id="365" r:id="rId10"/>
    <p:sldId id="345" r:id="rId11"/>
    <p:sldId id="336" r:id="rId12"/>
    <p:sldId id="367" r:id="rId13"/>
    <p:sldId id="297" r:id="rId14"/>
    <p:sldId id="322" r:id="rId15"/>
    <p:sldId id="325" r:id="rId16"/>
    <p:sldId id="304" r:id="rId17"/>
    <p:sldId id="326" r:id="rId18"/>
    <p:sldId id="356" r:id="rId19"/>
    <p:sldId id="352" r:id="rId20"/>
    <p:sldId id="353" r:id="rId21"/>
    <p:sldId id="354" r:id="rId22"/>
    <p:sldId id="355" r:id="rId23"/>
    <p:sldId id="357" r:id="rId24"/>
    <p:sldId id="368" r:id="rId25"/>
    <p:sldId id="327" r:id="rId26"/>
    <p:sldId id="329" r:id="rId27"/>
    <p:sldId id="330" r:id="rId28"/>
    <p:sldId id="328" r:id="rId29"/>
    <p:sldId id="358" r:id="rId30"/>
    <p:sldId id="274" r:id="rId31"/>
    <p:sldId id="362" r:id="rId32"/>
    <p:sldId id="360" r:id="rId33"/>
    <p:sldId id="346" r:id="rId34"/>
    <p:sldId id="339" r:id="rId35"/>
    <p:sldId id="341" r:id="rId3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F43621D-7E64-466C-A0D4-6E07997A674C}">
          <p14:sldIdLst>
            <p14:sldId id="335"/>
            <p14:sldId id="366"/>
            <p14:sldId id="344"/>
            <p14:sldId id="343"/>
            <p14:sldId id="365"/>
            <p14:sldId id="345"/>
            <p14:sldId id="336"/>
            <p14:sldId id="367"/>
            <p14:sldId id="297"/>
            <p14:sldId id="322"/>
            <p14:sldId id="325"/>
            <p14:sldId id="304"/>
            <p14:sldId id="326"/>
            <p14:sldId id="356"/>
            <p14:sldId id="352"/>
            <p14:sldId id="353"/>
            <p14:sldId id="354"/>
            <p14:sldId id="355"/>
            <p14:sldId id="357"/>
            <p14:sldId id="368"/>
            <p14:sldId id="327"/>
            <p14:sldId id="329"/>
            <p14:sldId id="330"/>
            <p14:sldId id="328"/>
            <p14:sldId id="358"/>
            <p14:sldId id="274"/>
            <p14:sldId id="362"/>
            <p14:sldId id="360"/>
            <p14:sldId id="346"/>
          </p14:sldIdLst>
        </p14:section>
        <p14:section name="Untitled Section" id="{2AF78C47-833A-44D3-BB90-75D24FB2EF9B}">
          <p14:sldIdLst>
            <p14:sldId id="339"/>
            <p14:sldId id="34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4F0"/>
    <a:srgbClr val="82368C"/>
    <a:srgbClr val="FFF8AA"/>
    <a:srgbClr val="3E3F3E"/>
    <a:srgbClr val="191C51"/>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51F950-6D5C-73A9-8886-003A011DF630}" v="56" dt="2022-10-10T17:02:36.512"/>
    <p1510:client id="{3798F6DF-B3D5-ABBA-1E3C-2E3EA77B46A0}" v="61" dt="2022-10-10T17:32:18.283"/>
    <p1510:client id="{412AB5C3-2886-71C7-7A20-8829F5534412}" v="57" dt="2022-10-10T13:20:42.804"/>
    <p1510:client id="{5964102F-5254-13D1-90BE-D4D8A550E353}" v="567" dt="2022-10-10T18:02:20.411"/>
    <p1510:client id="{90A6E42F-81E5-6D97-1C36-A6A3FF1F085C}" v="11" dt="2022-10-11T15:49:22.838"/>
    <p1510:client id="{F95FDFBD-3FB2-4F69-8151-0211239FB4A2}" v="1613" dt="2022-10-10T22:01:51.8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129" autoAdjust="0"/>
  </p:normalViewPr>
  <p:slideViewPr>
    <p:cSldViewPr snapToGrid="0">
      <p:cViewPr varScale="1">
        <p:scale>
          <a:sx n="65" d="100"/>
          <a:sy n="65" d="100"/>
        </p:scale>
        <p:origin x="1954"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FAFDDC-8F9A-4C23-81B4-BE3B61936F55}" type="datetimeFigureOut">
              <a:rPr lang="en-GB" smtClean="0"/>
              <a:t>03/10/2025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B8491-8CC3-7037-BE5D-7E8F38114B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FBECEA-738C-C0AB-F913-C166FB4A9C41}"/>
              </a:ext>
            </a:extLst>
          </p:cNvPr>
          <p:cNvSpPr>
            <a:spLocks noGrp="1" noRot="1" noChangeAspect="1"/>
          </p:cNvSpPr>
          <p:nvPr>
            <p:ph type="sldImg"/>
          </p:nvPr>
        </p:nvSpPr>
        <p:spPr>
          <a:xfrm>
            <a:off x="1166813" y="1241425"/>
            <a:ext cx="4464050" cy="3349625"/>
          </a:xfrm>
        </p:spPr>
      </p:sp>
      <p:sp>
        <p:nvSpPr>
          <p:cNvPr id="3" name="Notes Placeholder 2">
            <a:extLst>
              <a:ext uri="{FF2B5EF4-FFF2-40B4-BE49-F238E27FC236}">
                <a16:creationId xmlns:a16="http://schemas.microsoft.com/office/drawing/2014/main" id="{D35421A3-447C-8EDC-CA92-620F3DFB5FDE}"/>
              </a:ext>
            </a:extLst>
          </p:cNvPr>
          <p:cNvSpPr>
            <a:spLocks noGrp="1"/>
          </p:cNvSpPr>
          <p:nvPr>
            <p:ph type="body" idx="1"/>
          </p:nvPr>
        </p:nvSpPr>
        <p:spPr/>
        <p:txBody>
          <a:bodyPr/>
          <a:lstStyle/>
          <a:p>
            <a:r>
              <a:rPr lang="en-US" dirty="0"/>
              <a:t>The EYFS curriculum is split into </a:t>
            </a:r>
            <a:r>
              <a:rPr lang="en-US" b="1" i="1" dirty="0"/>
              <a:t>Prime</a:t>
            </a:r>
            <a:r>
              <a:rPr lang="en-US" dirty="0"/>
              <a:t> and </a:t>
            </a:r>
            <a:r>
              <a:rPr lang="en-US" b="1" i="1" dirty="0"/>
              <a:t>Specific</a:t>
            </a:r>
            <a:r>
              <a:rPr lang="en-US" dirty="0"/>
              <a:t> areas. There's 3 prime areas (C&amp;L, PD, PSE) and 4 specific areas (L, M, UTW, EAD) - so 7 areas of learning all together. The prime areas are important because they lay the foundations for children’s progress in all other areas of learning/</a:t>
            </a:r>
          </a:p>
          <a:p>
            <a:r>
              <a:rPr lang="en-US" dirty="0">
                <a:cs typeface="Calibri"/>
              </a:rPr>
              <a:t>A large proportion of the meeting will be on “Word Reading.” However, all the areas are important!</a:t>
            </a:r>
          </a:p>
        </p:txBody>
      </p:sp>
      <p:sp>
        <p:nvSpPr>
          <p:cNvPr id="4" name="Slide Number Placeholder 3">
            <a:extLst>
              <a:ext uri="{FF2B5EF4-FFF2-40B4-BE49-F238E27FC236}">
                <a16:creationId xmlns:a16="http://schemas.microsoft.com/office/drawing/2014/main" id="{44D73F2C-9115-0411-18FA-DF5BF6CFCB82}"/>
              </a:ext>
            </a:extLst>
          </p:cNvPr>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3226372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Reception, learning takes place through play </a:t>
            </a:r>
            <a:r>
              <a:rPr lang="en-US" dirty="0">
                <a:cs typeface="Calibri"/>
              </a:rPr>
              <a:t>and through a mix of whole class teaching, small group work and one-to-one work. </a:t>
            </a:r>
            <a:endParaRPr lang="en-GB" dirty="0">
              <a:cs typeface="Calibri"/>
            </a:endParaRPr>
          </a:p>
          <a:p>
            <a:r>
              <a:rPr lang="en-GB" dirty="0">
                <a:cs typeface="Calibri"/>
              </a:rPr>
              <a:t>Our indoor and outdoor environment is set up in a way to promote child-led learning through all of the seven areas of learning. </a:t>
            </a:r>
          </a:p>
          <a:p>
            <a:endParaRPr lang="en-GB" dirty="0">
              <a:cs typeface="Calibri"/>
            </a:endParaRPr>
          </a:p>
          <a:p>
            <a:r>
              <a:rPr lang="en-GB" dirty="0">
                <a:cs typeface="Calibri"/>
              </a:rPr>
              <a:t>So for example, collaboration and communication skills are needed to lift and work with the large wooden blocks outside thus supporting the areas communication and language, personal, social emotional, as well as physical skills and mathematical skills (how many / which length). </a:t>
            </a:r>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1933125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our timetable (also on our website). We have designed our daily routine so that every moment is used as a learning opportunity from developing social skills at snack time to working on gross-motor skills during outdoor play.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666187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We also plan out our curriculum across the year and use the 7 areas of learning and development to guide the knowledge and skills that children will develop over the year. </a:t>
            </a:r>
            <a:endParaRPr lang="en-US" dirty="0"/>
          </a:p>
          <a:p>
            <a:endParaRPr lang="en-GB" dirty="0"/>
          </a:p>
          <a:p>
            <a:r>
              <a:rPr lang="en-GB" dirty="0"/>
              <a:t>This is a SNIPPET of a larger curriculum document (again, available on our class page). A key feature of our curriculum is that it is book-led. We use high quality texts as vehicles for learning about new concepts and about the world around us. E.g. one of the strands of learning is ‘past and present’ and we use books as a key method to explore the past. We start with our familiar history with our families, we expand outwards and learn about key roles in the community and then we explore what life was like in the past, toys / school / homelife and vehicles. </a:t>
            </a:r>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741130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How we teach </a:t>
            </a:r>
            <a:r>
              <a:rPr lang="en-US" dirty="0" err="1">
                <a:cs typeface="Calibri"/>
              </a:rPr>
              <a:t>maths</a:t>
            </a:r>
            <a:endParaRPr lang="en-US" dirty="0">
              <a:cs typeface="Calibri"/>
            </a:endParaRPr>
          </a:p>
          <a:p>
            <a:pPr marL="171450" indent="-171450">
              <a:buFontTx/>
              <a:buChar char="-"/>
            </a:pPr>
            <a:r>
              <a:rPr lang="en-US" dirty="0">
                <a:cs typeface="Calibri"/>
              </a:rPr>
              <a:t>NCETM for number (4 lessons a week)</a:t>
            </a:r>
          </a:p>
          <a:p>
            <a:pPr marL="171450" indent="-171450">
              <a:buFontTx/>
              <a:buChar char="-"/>
            </a:pPr>
            <a:r>
              <a:rPr lang="en-US" dirty="0">
                <a:cs typeface="Calibri"/>
              </a:rPr>
              <a:t>White Rose for shape, space, measure (one lesson a week)</a:t>
            </a:r>
          </a:p>
          <a:p>
            <a:pPr marL="171450" indent="-171450">
              <a:buFontTx/>
              <a:buChar char="-"/>
            </a:pPr>
            <a:r>
              <a:rPr lang="en-US" dirty="0">
                <a:cs typeface="Calibri"/>
              </a:rPr>
              <a:t>=&gt; Activities within the learning environment</a:t>
            </a:r>
          </a:p>
          <a:p>
            <a:pPr marL="171450" indent="-171450">
              <a:buFontTx/>
              <a:buChar char="-"/>
            </a:pPr>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27280690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6813" y="1241425"/>
            <a:ext cx="446405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Key resources we use to support learning and understanding</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cs typeface="Calibri"/>
              </a:rPr>
              <a:t>Multilink</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cs typeface="Calibri"/>
              </a:rPr>
              <a:t>Numberblocks (</a:t>
            </a:r>
            <a:r>
              <a:rPr lang="en-US" dirty="0" err="1">
                <a:cs typeface="Calibri"/>
              </a:rPr>
              <a:t>cbeebies</a:t>
            </a:r>
            <a:r>
              <a:rPr lang="en-US" dirty="0">
                <a:cs typeface="Calibri"/>
              </a:rPr>
              <a:t>)</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cs typeface="Calibri"/>
              </a:rPr>
              <a:t>Numicon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cs typeface="Calibri"/>
              </a:rPr>
              <a:t>5 frames and 10s frames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cs typeface="Calibri"/>
              </a:rPr>
              <a:t>Dice games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err="1">
                <a:cs typeface="Calibri"/>
              </a:rPr>
              <a:t>Rekenreks</a:t>
            </a:r>
            <a:r>
              <a:rPr lang="en-US" dirty="0">
                <a:cs typeface="Calibri"/>
              </a:rPr>
              <a:t>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cs typeface="Calibri"/>
              </a:rPr>
              <a:t>Resources for pattern making / comparison / sorting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Key words and definitions </a:t>
            </a:r>
          </a:p>
          <a:p>
            <a:pPr marL="171450" indent="-171450">
              <a:buFontTx/>
              <a:buChar char="-"/>
            </a:pPr>
            <a:r>
              <a:rPr lang="en-US" dirty="0" err="1">
                <a:cs typeface="Calibri"/>
              </a:rPr>
              <a:t>Subitising</a:t>
            </a:r>
            <a:r>
              <a:rPr lang="en-US" dirty="0">
                <a:cs typeface="Calibri"/>
              </a:rPr>
              <a:t> (don’t count, say the amount)</a:t>
            </a:r>
          </a:p>
          <a:p>
            <a:pPr marL="171450" indent="-171450">
              <a:buFontTx/>
              <a:buChar char="-"/>
            </a:pPr>
            <a:r>
              <a:rPr lang="en-US" dirty="0">
                <a:cs typeface="Calibri"/>
              </a:rPr>
              <a:t>Number bonds to 5 and 10</a:t>
            </a:r>
          </a:p>
          <a:p>
            <a:pPr marL="171450" indent="-171450">
              <a:buFontTx/>
              <a:buChar char="-"/>
            </a:pPr>
            <a:r>
              <a:rPr lang="en-US" dirty="0">
                <a:cs typeface="Calibri"/>
              </a:rPr>
              <a:t>Systematic counting using 1 to 1 correspondence </a:t>
            </a:r>
          </a:p>
          <a:p>
            <a:pPr marL="171450" indent="-171450">
              <a:buFontTx/>
              <a:buChar char="-"/>
            </a:pPr>
            <a:endParaRPr lang="en-US" dirty="0">
              <a:cs typeface="Calibri"/>
            </a:endParaRPr>
          </a:p>
        </p:txBody>
      </p:sp>
      <p:sp>
        <p:nvSpPr>
          <p:cNvPr id="4" name="Slide Number Placeholder 3"/>
          <p:cNvSpPr>
            <a:spLocks noGrp="1"/>
          </p:cNvSpPr>
          <p:nvPr>
            <p:ph type="sldNum" sz="quarter" idx="10"/>
          </p:nvPr>
        </p:nvSpPr>
        <p:spPr/>
        <p:txBody>
          <a:bodyPr/>
          <a:lstStyle/>
          <a:p>
            <a:fld id="{77542409-6A04-4DC6-AC3A-D3758287A8F2}" type="slidenum">
              <a:rPr lang="en-US" smtClean="0"/>
              <a:t>7</a:t>
            </a:fld>
            <a:endParaRPr lang="en-US"/>
          </a:p>
        </p:txBody>
      </p:sp>
    </p:spTree>
    <p:extLst>
      <p:ext uri="{BB962C8B-B14F-4D97-AF65-F5344CB8AC3E}">
        <p14:creationId xmlns:p14="http://schemas.microsoft.com/office/powerpoint/2010/main" val="660935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Dice games</a:t>
            </a:r>
          </a:p>
          <a:p>
            <a:pPr marL="171450" indent="-171450">
              <a:buFontTx/>
              <a:buChar char="-"/>
            </a:pPr>
            <a:r>
              <a:rPr lang="en-GB" dirty="0"/>
              <a:t>When baking / playing in the garden / playing with toys you have at home – spot patterns, describe arrangements (e.g. 3 bananas and 5 bananas – that’s 8 altogether), use all opportunities for counting </a:t>
            </a:r>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575933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phonics scheme is called  Essential Letters and Sounds. It’s been fully approved by the Department for Education, and it has been designed to support children in making quick progress to become fluent and confident readers.</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Phonics gives children the knowledge and skills to read well, quickly. </a:t>
            </a:r>
            <a:r>
              <a:rPr lang="en-US" dirty="0"/>
              <a:t>Phonics teaches the link between the spoken sounds of our language (44) and the written version of that sound. In effect, they learn the code of our language. </a:t>
            </a:r>
          </a:p>
          <a:p>
            <a:endParaRPr lang="en-US" dirty="0">
              <a:cs typeface="Calibri"/>
            </a:endParaRPr>
          </a:p>
          <a:p>
            <a:r>
              <a:rPr lang="en-US" dirty="0"/>
              <a:t>Our daily phonics lessons breaks this down into tiny steps which enables them to become decoders to read and encoders to spell. Phonics will enable the children, once they have learnt the code, to apply this to any word to be able to read it. </a:t>
            </a:r>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use phonemes and graphemes to teach children the code of our language. </a:t>
            </a:r>
            <a:endParaRPr lang="en-US" dirty="0">
              <a:cs typeface="Calibri"/>
            </a:endParaRPr>
          </a:p>
          <a:p>
            <a:endParaRPr lang="en-US" dirty="0">
              <a:cs typeface="Calibri"/>
            </a:endParaRPr>
          </a:p>
          <a:p>
            <a:r>
              <a:rPr lang="en-US" dirty="0">
                <a:cs typeface="Calibri"/>
              </a:rPr>
              <a:t>Use flashcards to put this into context (c, k, ck). Same sound, different spelling</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457200" indent="-457200">
              <a:buFont typeface="Arial,Sans-Serif"/>
              <a:buChar char="•"/>
            </a:pPr>
            <a:r>
              <a:rPr lang="en-US" dirty="0"/>
              <a:t>We use a simple, consistent approach to  teaching phonics.</a:t>
            </a:r>
            <a:r>
              <a:rPr lang="en-US" dirty="0">
                <a:cs typeface="Calibri"/>
              </a:rPr>
              <a:t> For example, we use the same flashcards, friezes and workbooks each day.</a:t>
            </a:r>
          </a:p>
          <a:p>
            <a:pPr marL="457200" indent="-457200">
              <a:buFont typeface="Arial,Sans-Serif"/>
              <a:buChar char="•"/>
            </a:pPr>
            <a:r>
              <a:rPr lang="en-US" dirty="0"/>
              <a:t>We teach phonics every day and we all go at the same pace.</a:t>
            </a:r>
          </a:p>
          <a:p>
            <a:pPr marL="457200" indent="-457200">
              <a:buFont typeface="Arial,Sans-Serif"/>
              <a:buChar char="•"/>
            </a:pPr>
            <a:r>
              <a:rPr lang="en-US" dirty="0"/>
              <a:t>We use the same routine in each lesson which reduces cognitive load.</a:t>
            </a:r>
            <a:endParaRPr lang="en-US" dirty="0">
              <a:cs typeface="Calibri"/>
            </a:endParaRPr>
          </a:p>
          <a:p>
            <a:pPr marL="457200" indent="-457200">
              <a:buFont typeface="Arial,Sans-Serif"/>
              <a:buChar char="•"/>
            </a:pPr>
            <a:r>
              <a:rPr lang="en-US" dirty="0"/>
              <a:t>All children are supported to </a:t>
            </a:r>
            <a:r>
              <a:rPr lang="en-US" u="sng" dirty="0"/>
              <a:t>apply</a:t>
            </a:r>
            <a:r>
              <a:rPr lang="en-US" dirty="0"/>
              <a:t> their new phonic knowledge.</a:t>
            </a:r>
            <a:endParaRPr lang="en-US" dirty="0">
              <a:cs typeface="Calibri"/>
            </a:endParaRPr>
          </a:p>
          <a:p>
            <a:pPr marL="0" indent="0">
              <a:buFont typeface="Arial,Sans-Serif"/>
              <a:buNone/>
            </a:pPr>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endParaRPr lang="en-US" dirty="0">
              <a:cs typeface="Calibri"/>
            </a:endParaRP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cs typeface="Calibri"/>
            </a:endParaRPr>
          </a:p>
          <a:p>
            <a:r>
              <a:rPr lang="en-US" b="1" dirty="0"/>
              <a:t>Model orally blending words</a:t>
            </a:r>
            <a:r>
              <a:rPr lang="en-US" dirty="0"/>
              <a:t>. Say: </a:t>
            </a:r>
            <a:r>
              <a:rPr lang="en-US" b="1" dirty="0"/>
              <a:t>Me, then you</a:t>
            </a:r>
            <a:r>
              <a:rPr lang="en-US" dirty="0"/>
              <a:t>. I am going to sound-talk some words. Can you repeat the sounds, blend them together and say the word? Robot arms and blending hands.</a:t>
            </a:r>
            <a:endParaRPr lang="en-US" dirty="0">
              <a:cs typeface="Calibri"/>
            </a:endParaRPr>
          </a:p>
          <a:p>
            <a:r>
              <a:rPr lang="en-US" dirty="0">
                <a:cs typeface="Calibri"/>
              </a:rPr>
              <a:t>Ch-</a:t>
            </a:r>
            <a:r>
              <a:rPr lang="en-US" dirty="0" err="1">
                <a:cs typeface="Calibri"/>
              </a:rPr>
              <a:t>i</a:t>
            </a:r>
            <a:r>
              <a:rPr lang="en-US" dirty="0">
                <a:cs typeface="Calibri"/>
              </a:rPr>
              <a:t>-n</a:t>
            </a:r>
          </a:p>
          <a:p>
            <a:r>
              <a:rPr lang="en-US" dirty="0">
                <a:cs typeface="Calibri"/>
              </a:rPr>
              <a:t>B-o-x </a:t>
            </a:r>
          </a:p>
          <a:p>
            <a:r>
              <a:rPr lang="en-US" dirty="0" err="1">
                <a:cs typeface="Calibri"/>
              </a:rPr>
              <a:t>Sh</a:t>
            </a:r>
            <a:r>
              <a:rPr lang="en-US" dirty="0">
                <a:cs typeface="Calibri"/>
              </a:rPr>
              <a:t>-</a:t>
            </a:r>
            <a:r>
              <a:rPr lang="en-US" dirty="0" err="1">
                <a:cs typeface="Calibri"/>
              </a:rPr>
              <a:t>ee</a:t>
            </a:r>
            <a:r>
              <a:rPr lang="en-US" dirty="0">
                <a:cs typeface="Calibri"/>
              </a:rPr>
              <a:t>-p</a:t>
            </a: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 learn 4 new sounds a week. </a:t>
            </a:r>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1749791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where we introduce the grapheme to match the phoneme. </a:t>
            </a:r>
            <a:r>
              <a:rPr lang="en-US" dirty="0"/>
              <a:t>This is the grapheme. Using ‘Me, then you’, repeat the sound multiple times. Show the picture – for example, ‘c for camel’. Use ‘Me, then you’ and repeat three times: c camel, camel c, c camel. </a:t>
            </a:r>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1784642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633788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know the letters (grapheme recognition) and the sound they make, and have developed our auditory skills to help us to orally blend words, we can now apply these skills to read words on the page. Using ‘Me, then you’, model the word: </a:t>
            </a:r>
          </a:p>
          <a:p>
            <a:r>
              <a:rPr lang="en-US" dirty="0"/>
              <a:t>sound out, blend and say the whole word; use the new word in context within a sentence</a:t>
            </a:r>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5214209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1 – decode </a:t>
            </a:r>
          </a:p>
          <a:p>
            <a:r>
              <a:rPr lang="en-US" dirty="0">
                <a:cs typeface="Calibri"/>
              </a:rPr>
              <a:t>2 – more fluently</a:t>
            </a:r>
          </a:p>
          <a:p>
            <a:r>
              <a:rPr lang="en-US" dirty="0">
                <a:cs typeface="Calibri"/>
              </a:rPr>
              <a:t>3 – with expression ‘make it sound like talking’</a:t>
            </a:r>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41599939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Letter formation - anti clockwise movement (the basis for many letters incl. d, g, s, o)</a:t>
            </a: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4203338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7C081-6DA7-A8AF-8CE5-B91233C7E7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D4369-293D-459C-F6F3-E24B7D25E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CF32C-1B96-518D-360B-E7246980FCBA}"/>
              </a:ext>
            </a:extLst>
          </p:cNvPr>
          <p:cNvSpPr>
            <a:spLocks noGrp="1"/>
          </p:cNvSpPr>
          <p:nvPr>
            <p:ph type="body" idx="1"/>
          </p:nvPr>
        </p:nvSpPr>
        <p:spPr/>
        <p:txBody>
          <a:bodyPr/>
          <a:lstStyle/>
          <a:p>
            <a:r>
              <a:rPr lang="en-GB" sz="1200" b="1" i="0" kern="1200" dirty="0">
                <a:solidFill>
                  <a:schemeClr val="tx1"/>
                </a:solidFill>
                <a:effectLst/>
                <a:latin typeface="+mn-lt"/>
                <a:ea typeface="+mn-ea"/>
                <a:cs typeface="+mn-cs"/>
              </a:rPr>
              <a:t>Developing gross motor skills in preparation for the writing journey</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Children learn to control their bodies from the centre outwards and from the top downwards.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Arm and finger control follows this pattern: at first a child will be able to manipulate the arm from the shoulder joint; gradually they understand how to control the hands; finally they learn how to make the fine finger movements needed to write.</a:t>
            </a:r>
          </a:p>
          <a:p>
            <a:pPr marL="171450" indent="-171450">
              <a:buFont typeface="Arial" panose="020B0604020202020204" pitchFamily="34" charset="0"/>
              <a:buChar char="•"/>
            </a:pPr>
            <a:endParaRPr lang="en-GB" sz="12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To develop gross motor skills, it is important to provide a rich diet of physical activities, including: crawling, digging, climbing, playing in the prone position, Also include activities that encourage crossing the midline to develop coordination, allowing the two sides of the brain and body to work together effectively.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As well as building up their gross motor skills, children need to develop the fine motor control required to hold and manipulate a writing tool.</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Some of the key actions required are: grip strength; pinch strength; and hand-eye coordination.</a:t>
            </a:r>
          </a:p>
          <a:p>
            <a:r>
              <a:rPr lang="en-GB" sz="1200" b="0" i="0" kern="1200" dirty="0">
                <a:solidFill>
                  <a:schemeClr val="tx1"/>
                </a:solidFill>
                <a:effectLst/>
                <a:latin typeface="+mn-lt"/>
                <a:ea typeface="+mn-ea"/>
                <a:cs typeface="+mn-cs"/>
              </a:rPr>
              <a:t>Many of the games and activities your children do at home and school will help them develop these movements, such as wringing out wet sponges, developing pincer grip through activities such as Lego and mark making on vertical surfaces is great for developing wrist strength. Squashing and squishing activities such as playdough, gloop, pastry etc.</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physical skill of writing can take time to develop, and so don’t feel the need to rush it and instead continue to provide different opportunities to develop physical skills. </a:t>
            </a:r>
          </a:p>
          <a:p>
            <a:endParaRPr lang="en-US" dirty="0">
              <a:cs typeface="Calibri"/>
            </a:endParaRPr>
          </a:p>
        </p:txBody>
      </p:sp>
      <p:sp>
        <p:nvSpPr>
          <p:cNvPr id="4" name="Slide Number Placeholder 3">
            <a:extLst>
              <a:ext uri="{FF2B5EF4-FFF2-40B4-BE49-F238E27FC236}">
                <a16:creationId xmlns:a16="http://schemas.microsoft.com/office/drawing/2014/main" id="{FB7BBC20-10E5-CE04-0E84-37EDD260D14B}"/>
              </a:ext>
            </a:extLst>
          </p:cNvPr>
          <p:cNvSpPr>
            <a:spLocks noGrp="1"/>
          </p:cNvSpPr>
          <p:nvPr>
            <p:ph type="sldNum" sz="quarter" idx="5"/>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182481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'map'</a:t>
            </a:r>
          </a:p>
          <a:p>
            <a:endParaRPr lang="en-GB" dirty="0"/>
          </a:p>
          <a:p>
            <a:r>
              <a:rPr lang="en-GB" dirty="0"/>
              <a:t>Writing involves lots of processes - letter formations, speaking skills, segmenting – using a spelling sequence to support writing at home</a:t>
            </a:r>
            <a:endParaRPr lang="en-US" dirty="0">
              <a:cs typeface="Calibri"/>
            </a:endParaRPr>
          </a:p>
          <a:p>
            <a:endParaRPr lang="en-US" dirty="0"/>
          </a:p>
          <a:p>
            <a:r>
              <a:rPr lang="en-US" dirty="0"/>
              <a:t>Say the word – warm it up – stretch the word – robot talk the word – blend the word – count the sounds within the word – say the word &gt;&gt;&gt; </a:t>
            </a:r>
            <a:r>
              <a:rPr lang="en-US" b="1" dirty="0"/>
              <a:t>MODEL WRITING THE WORD. This is with a word that can be sounded out correctly. What about when your child wants to start writing any words they wish to write?  </a:t>
            </a:r>
          </a:p>
          <a:p>
            <a:endParaRPr lang="en-US" b="1" dirty="0">
              <a:cs typeface="Calibri"/>
            </a:endParaRPr>
          </a:p>
          <a:p>
            <a:r>
              <a:rPr lang="en-US" b="1" dirty="0">
                <a:cs typeface="Calibri"/>
              </a:rPr>
              <a:t>Also, we love to see PHONETICALLY PLAUSIBLE ATTEMPTS at words. So, for example, a shopping list that your child might make when playing in the home corner might look like this by the end of Phase 3: </a:t>
            </a:r>
            <a:r>
              <a:rPr lang="en-US" b="1" dirty="0" err="1">
                <a:cs typeface="Calibri"/>
              </a:rPr>
              <a:t>orinj</a:t>
            </a:r>
            <a:r>
              <a:rPr lang="en-US" b="1" dirty="0">
                <a:cs typeface="Calibri"/>
              </a:rPr>
              <a:t>, </a:t>
            </a:r>
            <a:r>
              <a:rPr lang="en-US" b="1" dirty="0" err="1">
                <a:cs typeface="Calibri"/>
              </a:rPr>
              <a:t>apl</a:t>
            </a:r>
            <a:r>
              <a:rPr lang="en-US" b="1" dirty="0">
                <a:cs typeface="Calibri"/>
              </a:rPr>
              <a:t>, pair, </a:t>
            </a:r>
            <a:r>
              <a:rPr lang="en-US" b="1" dirty="0" err="1">
                <a:cs typeface="Calibri"/>
              </a:rPr>
              <a:t>bnarna</a:t>
            </a:r>
            <a:r>
              <a:rPr lang="en-US" b="1" dirty="0">
                <a:cs typeface="Calibri"/>
              </a:rPr>
              <a:t>, bred, milk, </a:t>
            </a:r>
            <a:r>
              <a:rPr lang="en-US" b="1" dirty="0" err="1">
                <a:cs typeface="Calibri"/>
              </a:rPr>
              <a:t>soop</a:t>
            </a:r>
            <a:r>
              <a:rPr lang="en-US" b="1" dirty="0">
                <a:cs typeface="Calibri"/>
              </a:rPr>
              <a:t>. This is wonderful – because it is your child independently applying the code they have learnt. (Don’t worry – in Phase 5 they will learn alternative spellings for these sounds, and also the more they read, the more they will remember spellings) In Year 1 and beyond they will learn spelling patterns for all words.</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21</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Phase</a:t>
            </a:r>
            <a:r>
              <a:rPr lang="en-GB" altLang="en-US" sz="1200" b="1" dirty="0"/>
              <a:t> 1 </a:t>
            </a:r>
            <a:r>
              <a:rPr lang="en-GB" altLang="en-US" sz="1200" dirty="0"/>
              <a:t>– </a:t>
            </a:r>
            <a:r>
              <a:rPr lang="en-GB" sz="1200" dirty="0"/>
              <a:t>The emphasis is on developing listening skills, encouraging children to tune in to sounds.</a:t>
            </a:r>
            <a:endParaRPr lang="en-GB" altLang="en-US" sz="1200" dirty="0"/>
          </a:p>
          <a:p>
            <a:r>
              <a:rPr lang="en-GB" altLang="en-US" sz="1200" dirty="0"/>
              <a:t>Phase </a:t>
            </a:r>
            <a:r>
              <a:rPr lang="en-GB" altLang="en-US" sz="1200" b="1" dirty="0"/>
              <a:t>2</a:t>
            </a:r>
            <a:r>
              <a:rPr lang="en-GB" altLang="en-US" sz="1200" dirty="0"/>
              <a:t> – Introduces 19 letter-sound correspondences</a:t>
            </a:r>
          </a:p>
          <a:p>
            <a:r>
              <a:rPr lang="en-GB" altLang="en-US" sz="1200" dirty="0"/>
              <a:t>Phase </a:t>
            </a:r>
            <a:r>
              <a:rPr lang="en-GB" altLang="en-US" sz="1200" b="1" dirty="0"/>
              <a:t>3</a:t>
            </a:r>
            <a:r>
              <a:rPr lang="en-GB" altLang="en-US" sz="1200" dirty="0"/>
              <a:t> – Introduces ‘digraphs’ and ‘trigraphs.’</a:t>
            </a:r>
          </a:p>
          <a:p>
            <a:endParaRPr lang="en-US" dirty="0">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22</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dirty="0"/>
              <a:t>Phase </a:t>
            </a:r>
            <a:r>
              <a:rPr lang="en-GB" altLang="en-US" sz="1200" b="1" dirty="0"/>
              <a:t>4</a:t>
            </a:r>
            <a:r>
              <a:rPr lang="en-GB" altLang="en-US" sz="1200" dirty="0"/>
              <a:t> – Introduces words containing adjacent consonants and polysyllabic words (e.g. CCVC and CVCC words)</a:t>
            </a:r>
          </a:p>
          <a:p>
            <a:r>
              <a:rPr lang="en-US" dirty="0">
                <a:cs typeface="Calibri"/>
              </a:rPr>
              <a:t>We touch on Phase 5 at the end of Reception in preparation for Year 1. This is where we learn alternative spellings for sounds. E.g. in Phase 3, we learn that the /ai/ sound is made by ai digraph, in Phase 5 we learn it can also be made by the ay digraph. </a:t>
            </a:r>
          </a:p>
        </p:txBody>
      </p:sp>
      <p:sp>
        <p:nvSpPr>
          <p:cNvPr id="4" name="Slide Number Placeholder 3"/>
          <p:cNvSpPr>
            <a:spLocks noGrp="1"/>
          </p:cNvSpPr>
          <p:nvPr>
            <p:ph type="sldNum" sz="quarter" idx="5"/>
          </p:nvPr>
        </p:nvSpPr>
        <p:spPr/>
        <p:txBody>
          <a:bodyPr/>
          <a:lstStyle/>
          <a:p>
            <a:fld id="{70D71329-A199-4908-BD08-4D20F961A9E6}" type="slidenum">
              <a:rPr lang="en-GB" smtClean="0"/>
              <a:t>23</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24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 note about the importance of continuing with story time. Even though we are focusing on your child learning to read, it is so important that you continue to read to your child. We want the children to be exposed to vocabulary and concepts higher than their reading level. Also, we want to children to enjoy stories and encourage reading for pleasure. </a:t>
            </a:r>
          </a:p>
          <a:p>
            <a:r>
              <a:rPr lang="en-US" dirty="0">
                <a:cs typeface="Calibri"/>
              </a:rPr>
              <a:t>To support this, alongside their phonics book, children will also be able to select a reading for pleasure book from our classroom library. That is there for families to read to their children and simply enjoy the story together. </a:t>
            </a: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25</a:t>
            </a:fld>
            <a:endParaRPr lang="en-GB"/>
          </a:p>
        </p:txBody>
      </p:sp>
    </p:spTree>
    <p:extLst>
      <p:ext uri="{BB962C8B-B14F-4D97-AF65-F5344CB8AC3E}">
        <p14:creationId xmlns:p14="http://schemas.microsoft.com/office/powerpoint/2010/main" val="12011071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New parent resources are available to buy – if you do wish to purchase them, make sure they are the ELS ones. However, we will send home the exact same flashcards and the reading books are the same ones that we will send home from school – so, please, absolutely no pressure to buy!!</a:t>
            </a:r>
          </a:p>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26</a:t>
            </a:fld>
            <a:endParaRPr lang="en-GB"/>
          </a:p>
        </p:txBody>
      </p:sp>
    </p:spTree>
    <p:extLst>
      <p:ext uri="{BB962C8B-B14F-4D97-AF65-F5344CB8AC3E}">
        <p14:creationId xmlns:p14="http://schemas.microsoft.com/office/powerpoint/2010/main" val="24716420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27</a:t>
            </a:fld>
            <a:endParaRPr lang="en-GB"/>
          </a:p>
        </p:txBody>
      </p:sp>
    </p:spTree>
    <p:extLst>
      <p:ext uri="{BB962C8B-B14F-4D97-AF65-F5344CB8AC3E}">
        <p14:creationId xmlns:p14="http://schemas.microsoft.com/office/powerpoint/2010/main" val="25905857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For some children this will be a few pages a</a:t>
            </a:r>
            <a:r>
              <a:rPr lang="en-US" baseline="0" dirty="0">
                <a:cs typeface="Calibri"/>
              </a:rPr>
              <a:t> day.  For others it may be the whole book.  Or it may vary from day to day.</a:t>
            </a:r>
            <a:endParaRPr lang="en-US" dirty="0">
              <a:cs typeface="Calibri"/>
            </a:endParaRPr>
          </a:p>
          <a:p>
            <a:endParaRPr lang="en-US" dirty="0"/>
          </a:p>
          <a:p>
            <a:r>
              <a:rPr lang="en-GB" dirty="0"/>
              <a:t>Reading</a:t>
            </a:r>
            <a:r>
              <a:rPr lang="en-GB" baseline="0" dirty="0"/>
              <a:t> daily </a:t>
            </a:r>
            <a:r>
              <a:rPr lang="en-GB" dirty="0"/>
              <a:t>with your child will hugely support them on their journey to becoming an independent reader.</a:t>
            </a:r>
            <a:endParaRPr lang="en-US" dirty="0"/>
          </a:p>
          <a:p>
            <a:r>
              <a:rPr lang="en-GB" dirty="0"/>
              <a:t>For children, re-reading words and sentences that they can decode (sound out) until they are fluent (read with ease and precision) is a key part of learning to read. By reading texts several times, children have the greatest opportunity to achieve this fluency.</a:t>
            </a:r>
            <a:endParaRPr lang="en-GB" dirty="0">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28</a:t>
            </a:fld>
            <a:endParaRPr lang="en-GB"/>
          </a:p>
        </p:txBody>
      </p:sp>
    </p:spTree>
    <p:extLst>
      <p:ext uri="{BB962C8B-B14F-4D97-AF65-F5344CB8AC3E}">
        <p14:creationId xmlns:p14="http://schemas.microsoft.com/office/powerpoint/2010/main" val="33220555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cs typeface="Calibri"/>
              </a:rPr>
              <a:t>We are providing access to a greater range of phonetically decodable books matched to your child’s phonics learning.  The Little Blending books are a great place to start.</a:t>
            </a:r>
          </a:p>
          <a:p>
            <a:r>
              <a:rPr lang="en-US" baseline="0" dirty="0">
                <a:cs typeface="Calibri"/>
              </a:rPr>
              <a:t>Reading log to show with instructions and demo online live.</a:t>
            </a:r>
          </a:p>
          <a:p>
            <a:r>
              <a:rPr lang="en-US" baseline="0" dirty="0">
                <a:cs typeface="Calibri"/>
              </a:rPr>
              <a:t>Homework sheet to hold up and show how it says not to go beyond the e-book set that week.  </a:t>
            </a:r>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29</a:t>
            </a:fld>
            <a:endParaRPr lang="en-GB"/>
          </a:p>
        </p:txBody>
      </p:sp>
    </p:spTree>
    <p:extLst>
      <p:ext uri="{BB962C8B-B14F-4D97-AF65-F5344CB8AC3E}">
        <p14:creationId xmlns:p14="http://schemas.microsoft.com/office/powerpoint/2010/main" val="38450615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 would be delighted for your child to even just read one sentence / one page each night if this is the level they are at. We need to know how they're getting on – please write in their reading log. </a:t>
            </a:r>
          </a:p>
        </p:txBody>
      </p:sp>
      <p:sp>
        <p:nvSpPr>
          <p:cNvPr id="4" name="Slide Number Placeholder 3"/>
          <p:cNvSpPr>
            <a:spLocks noGrp="1"/>
          </p:cNvSpPr>
          <p:nvPr>
            <p:ph type="sldNum" sz="quarter" idx="5"/>
          </p:nvPr>
        </p:nvSpPr>
        <p:spPr/>
        <p:txBody>
          <a:bodyPr/>
          <a:lstStyle/>
          <a:p>
            <a:fld id="{70D71329-A199-4908-BD08-4D20F961A9E6}" type="slidenum">
              <a:rPr lang="en-GB" smtClean="0"/>
              <a:t>30</a:t>
            </a:fld>
            <a:endParaRPr lang="en-GB"/>
          </a:p>
        </p:txBody>
      </p:sp>
    </p:spTree>
    <p:extLst>
      <p:ext uri="{BB962C8B-B14F-4D97-AF65-F5344CB8AC3E}">
        <p14:creationId xmlns:p14="http://schemas.microsoft.com/office/powerpoint/2010/main" val="21048535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31</a:t>
            </a:fld>
            <a:endParaRPr lang="en-GB"/>
          </a:p>
        </p:txBody>
      </p:sp>
    </p:spTree>
    <p:extLst>
      <p:ext uri="{BB962C8B-B14F-4D97-AF65-F5344CB8AC3E}">
        <p14:creationId xmlns:p14="http://schemas.microsoft.com/office/powerpoint/2010/main" val="3007781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03/10/2025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28209" y="2277477"/>
            <a:ext cx="2057401" cy="2322178"/>
          </a:xfrm>
        </p:spPr>
        <p:txBody>
          <a:bodyPr anchor="b">
            <a:normAutofit/>
          </a:bodyPr>
          <a:lstStyle>
            <a:lvl1pPr>
              <a:defRPr sz="195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970360" y="533400"/>
            <a:ext cx="5143500" cy="4800600"/>
          </a:xfrm>
        </p:spPr>
        <p:txBody>
          <a:bodyPr>
            <a:normAutofit/>
          </a:bodyPr>
          <a:lstStyle>
            <a:lvl1pPr>
              <a:defRPr sz="1800"/>
            </a:lvl1pPr>
            <a:lvl2pPr>
              <a:defRPr sz="1500"/>
            </a:lvl2pPr>
            <a:lvl3pPr>
              <a:defRPr sz="1350"/>
            </a:lvl3pPr>
            <a:lvl4pPr>
              <a:defRPr sz="1200"/>
            </a:lvl4pPr>
            <a:lvl5pPr>
              <a:defRPr sz="1050"/>
            </a:lvl5pPr>
            <a:lvl6pPr>
              <a:defRPr sz="1050"/>
            </a:lvl6pPr>
            <a:lvl7pPr>
              <a:defRPr sz="1050"/>
            </a:lvl7pPr>
            <a:lvl8pPr>
              <a:defRPr sz="1050"/>
            </a:lvl8pPr>
            <a:lvl9pPr>
              <a:defRPr sz="10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628211" y="4583188"/>
            <a:ext cx="2057400" cy="1131813"/>
          </a:xfrm>
        </p:spPr>
        <p:txBody>
          <a:bodyPr>
            <a:normAutofit/>
          </a:bodyPr>
          <a:lstStyle>
            <a:lvl1pPr marL="0" indent="0">
              <a:spcBef>
                <a:spcPts val="750"/>
              </a:spcBef>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085CD17-C377-4DE5-9FCA-CC7471605C58}" type="datetime1">
              <a:rPr lang="en-US"/>
              <a:t>10/3/2025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28209" y="2277477"/>
            <a:ext cx="2057401" cy="2322178"/>
          </a:xfrm>
        </p:spPr>
        <p:txBody>
          <a:bodyPr anchor="b">
            <a:normAutofit/>
          </a:bodyPr>
          <a:lstStyle>
            <a:lvl1pPr>
              <a:defRPr sz="1950">
                <a:solidFill>
                  <a:schemeClr val="accent2"/>
                </a:solidFill>
              </a:defRPr>
            </a:lvl1pPr>
          </a:lstStyle>
          <a:p>
            <a:r>
              <a:rPr lang="en-US"/>
              <a:t>Click to edit Master title style</a:t>
            </a:r>
            <a:endParaRPr/>
          </a:p>
        </p:txBody>
      </p:sp>
      <p:sp>
        <p:nvSpPr>
          <p:cNvPr id="8" name="Rounded Rectangle 7"/>
          <p:cNvSpPr/>
          <p:nvPr/>
        </p:nvSpPr>
        <p:spPr>
          <a:xfrm>
            <a:off x="970359" y="533400"/>
            <a:ext cx="51435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sp>
        <p:nvSpPr>
          <p:cNvPr id="3" name="Picture Placeholder 2" descr="An empty placeholder to add an image. Click on the placeholder and select the image that you wish to add."/>
          <p:cNvSpPr>
            <a:spLocks noGrp="1"/>
          </p:cNvSpPr>
          <p:nvPr>
            <p:ph type="pic" idx="1"/>
          </p:nvPr>
        </p:nvSpPr>
        <p:spPr>
          <a:xfrm>
            <a:off x="1056084" y="647700"/>
            <a:ext cx="4972050" cy="4572000"/>
          </a:xfrm>
          <a:prstGeom prst="roundRect">
            <a:avLst>
              <a:gd name="adj" fmla="val 3725"/>
            </a:avLst>
          </a:prstGeom>
        </p:spPr>
        <p:txBody>
          <a:bodyPr tIns="914400">
            <a:normAutofit/>
          </a:bodyPr>
          <a:lstStyle>
            <a:lvl1pPr marL="0" indent="0" algn="ctr">
              <a:buNone/>
              <a:defRPr sz="18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a:p>
        </p:txBody>
      </p:sp>
      <p:sp>
        <p:nvSpPr>
          <p:cNvPr id="4" name="Text Placeholder 3"/>
          <p:cNvSpPr>
            <a:spLocks noGrp="1"/>
          </p:cNvSpPr>
          <p:nvPr>
            <p:ph type="body" sz="half" idx="2"/>
          </p:nvPr>
        </p:nvSpPr>
        <p:spPr>
          <a:xfrm>
            <a:off x="6628211" y="4583188"/>
            <a:ext cx="2057400" cy="1131813"/>
          </a:xfrm>
        </p:spPr>
        <p:txBody>
          <a:bodyPr>
            <a:normAutofit/>
          </a:bodyPr>
          <a:lstStyle>
            <a:lvl1pPr marL="0" indent="0">
              <a:spcBef>
                <a:spcPts val="750"/>
              </a:spcBef>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A9BE9F02-BE96-4BAE-86A5-1FA60D24CAE2}" type="datetime1">
              <a:rPr lang="en-US"/>
              <a:t>10/3/2025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10/3/2025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98910" y="304800"/>
            <a:ext cx="5318521" cy="2793906"/>
          </a:xfrm>
        </p:spPr>
        <p:txBody>
          <a:bodyPr anchor="b">
            <a:normAutofit/>
          </a:bodyPr>
          <a:lstStyle>
            <a:lvl1pPr algn="l">
              <a:lnSpc>
                <a:spcPct val="80000"/>
              </a:lnSpc>
              <a:defRPr sz="4950"/>
            </a:lvl1pPr>
          </a:lstStyle>
          <a:p>
            <a:r>
              <a:rPr lang="en-US"/>
              <a:t>Click to edit Master title style</a:t>
            </a:r>
            <a:endParaRPr/>
          </a:p>
        </p:txBody>
      </p:sp>
      <p:sp>
        <p:nvSpPr>
          <p:cNvPr id="3" name="Subtitle 2"/>
          <p:cNvSpPr>
            <a:spLocks noGrp="1"/>
          </p:cNvSpPr>
          <p:nvPr>
            <p:ph type="subTitle" idx="1"/>
          </p:nvPr>
        </p:nvSpPr>
        <p:spPr>
          <a:xfrm>
            <a:off x="798910" y="3108804"/>
            <a:ext cx="5318521" cy="838200"/>
          </a:xfrm>
        </p:spPr>
        <p:txBody>
          <a:bodyPr/>
          <a:lstStyle>
            <a:lvl1pPr marL="0" indent="0" algn="l">
              <a:spcBef>
                <a:spcPts val="0"/>
              </a:spcBef>
              <a:buNone/>
              <a:defRPr sz="18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10/3/2025</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51" r:id="rId3"/>
    <p:sldLayoutId id="2147483652" r:id="rId4"/>
    <p:sldLayoutId id="2147483653" r:id="rId5"/>
    <p:sldLayoutId id="2147483654" r:id="rId6"/>
    <p:sldLayoutId id="2147483655" r:id="rId7"/>
    <p:sldLayoutId id="2147483664" r:id="rId8"/>
    <p:sldLayoutId id="2147483663"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56160" y="304800"/>
            <a:ext cx="7029450" cy="1200416"/>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656160" y="1600200"/>
            <a:ext cx="702945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90182" y="6505078"/>
            <a:ext cx="723027" cy="228600"/>
          </a:xfrm>
          <a:prstGeom prst="rect">
            <a:avLst/>
          </a:prstGeom>
        </p:spPr>
        <p:txBody>
          <a:bodyPr vert="horz" lIns="91440" tIns="45720" rIns="91440" bIns="45720" rtlCol="0" anchor="ctr"/>
          <a:lstStyle>
            <a:lvl1pPr algn="l">
              <a:defRPr sz="825">
                <a:solidFill>
                  <a:schemeClr val="tx2"/>
                </a:solidFill>
              </a:defRPr>
            </a:lvl1pPr>
          </a:lstStyle>
          <a:p>
            <a:fld id="{9D3B9702-7FBF-4720-8670-571C5E7EEDDE}" type="datetime1">
              <a:rPr lang="en-US" smtClean="0"/>
              <a:pPr/>
              <a:t>10/3/2025</a:t>
            </a:fld>
            <a:endParaRPr lang="en-US"/>
          </a:p>
        </p:txBody>
      </p:sp>
      <p:sp>
        <p:nvSpPr>
          <p:cNvPr id="5" name="Footer Placeholder 4"/>
          <p:cNvSpPr>
            <a:spLocks noGrp="1"/>
          </p:cNvSpPr>
          <p:nvPr>
            <p:ph type="ftr" sz="quarter" idx="3"/>
          </p:nvPr>
        </p:nvSpPr>
        <p:spPr>
          <a:xfrm>
            <a:off x="960120" y="6505078"/>
            <a:ext cx="5157311" cy="228600"/>
          </a:xfrm>
          <a:prstGeom prst="rect">
            <a:avLst/>
          </a:prstGeom>
        </p:spPr>
        <p:txBody>
          <a:bodyPr vert="horz" lIns="91440" tIns="45720" rIns="91440" bIns="45720" rtlCol="0" anchor="ctr"/>
          <a:lstStyle>
            <a:lvl1pPr algn="l">
              <a:defRPr sz="825">
                <a:solidFill>
                  <a:schemeClr val="tx2"/>
                </a:solidFill>
              </a:defRPr>
            </a:lvl1pPr>
          </a:lstStyle>
          <a:p>
            <a:endParaRPr lang="en-US"/>
          </a:p>
        </p:txBody>
      </p:sp>
      <p:sp>
        <p:nvSpPr>
          <p:cNvPr id="6" name="Slide Number Placeholder 5"/>
          <p:cNvSpPr>
            <a:spLocks noGrp="1"/>
          </p:cNvSpPr>
          <p:nvPr>
            <p:ph type="sldNum" sz="quarter" idx="4"/>
          </p:nvPr>
        </p:nvSpPr>
        <p:spPr>
          <a:xfrm>
            <a:off x="8685611" y="6280299"/>
            <a:ext cx="400049" cy="349101"/>
          </a:xfrm>
          <a:prstGeom prst="rect">
            <a:avLst/>
          </a:prstGeom>
        </p:spPr>
        <p:txBody>
          <a:bodyPr vert="horz" lIns="91440" tIns="45720" rIns="91440" bIns="45720" rtlCol="0" anchor="ctr"/>
          <a:lstStyle>
            <a:lvl1pPr algn="ctr">
              <a:defRPr sz="825"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50" r:id="rId3"/>
    <p:sldLayoutId id="2147483649" r:id="rId4"/>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jpeg"/><Relationship Id="rId4" Type="http://schemas.openxmlformats.org/officeDocument/2006/relationships/image" Target="../media/image16.png"/><Relationship Id="rId9"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eg"/><Relationship Id="rId9"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hyperlink" Target="https://www.youtube.com/watch?v=UCI2mu7URBc"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5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52.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53.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0461" y="1034787"/>
            <a:ext cx="5318521" cy="1379005"/>
          </a:xfrm>
        </p:spPr>
        <p:txBody>
          <a:bodyPr>
            <a:normAutofit fontScale="90000"/>
          </a:bodyPr>
          <a:lstStyle/>
          <a:p>
            <a:r>
              <a:rPr lang="en-US" dirty="0"/>
              <a:t>EYFS Curriculum and Reading Meeting</a:t>
            </a:r>
            <a:br>
              <a:rPr lang="en-US" dirty="0"/>
            </a:br>
            <a:r>
              <a:rPr lang="en-US" sz="2000" dirty="0"/>
              <a:t>Wednesday 1</a:t>
            </a:r>
            <a:r>
              <a:rPr lang="en-US" sz="2000" baseline="30000" dirty="0"/>
              <a:t>st</a:t>
            </a:r>
            <a:r>
              <a:rPr lang="en-US" sz="2000" dirty="0"/>
              <a:t> October 2025 5.30-6.30pm </a:t>
            </a:r>
            <a:endParaRPr lang="en-US" dirty="0"/>
          </a:p>
        </p:txBody>
      </p:sp>
      <p:pic>
        <p:nvPicPr>
          <p:cNvPr id="1026" name="Picture 2" descr="EYFS | St Matthew's Primary">
            <a:extLst>
              <a:ext uri="{FF2B5EF4-FFF2-40B4-BE49-F238E27FC236}">
                <a16:creationId xmlns:a16="http://schemas.microsoft.com/office/drawing/2014/main" id="{8691149E-F721-061B-D371-DAD5863343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581539"/>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AEEF4-0C71-3F66-A5B9-542ED9348C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86B65C-B925-2C61-AD4E-9A9AD3EEC459}"/>
              </a:ext>
            </a:extLst>
          </p:cNvPr>
          <p:cNvSpPr>
            <a:spLocks noGrp="1"/>
          </p:cNvSpPr>
          <p:nvPr>
            <p:ph type="title"/>
          </p:nvPr>
        </p:nvSpPr>
        <p:spPr>
          <a:xfrm>
            <a:off x="323528" y="654776"/>
            <a:ext cx="8277173" cy="571006"/>
          </a:xfrm>
        </p:spPr>
        <p:txBody>
          <a:bodyPr>
            <a:normAutofit fontScale="90000"/>
          </a:bodyPr>
          <a:lstStyle/>
          <a:p>
            <a:r>
              <a:rPr lang="fr-FR" b="1" err="1"/>
              <a:t>Early</a:t>
            </a:r>
            <a:r>
              <a:rPr lang="fr-FR" b="1"/>
              <a:t> </a:t>
            </a:r>
            <a:r>
              <a:rPr lang="fr-FR" b="1" err="1"/>
              <a:t>Years</a:t>
            </a:r>
            <a:r>
              <a:rPr lang="fr-FR" b="1"/>
              <a:t> </a:t>
            </a:r>
            <a:r>
              <a:rPr lang="fr-FR" b="1" err="1"/>
              <a:t>Foundation</a:t>
            </a:r>
            <a:r>
              <a:rPr lang="fr-FR" b="1"/>
              <a:t> Stage Curriculum</a:t>
            </a:r>
            <a:endParaRPr lang="en-US" b="1"/>
          </a:p>
        </p:txBody>
      </p:sp>
      <p:sp>
        <p:nvSpPr>
          <p:cNvPr id="3" name="Content Placeholder 2">
            <a:extLst>
              <a:ext uri="{FF2B5EF4-FFF2-40B4-BE49-F238E27FC236}">
                <a16:creationId xmlns:a16="http://schemas.microsoft.com/office/drawing/2014/main" id="{8F97FCAE-4751-C6F8-DDE5-525F0A955F7D}"/>
              </a:ext>
            </a:extLst>
          </p:cNvPr>
          <p:cNvSpPr>
            <a:spLocks noGrp="1"/>
          </p:cNvSpPr>
          <p:nvPr>
            <p:ph idx="1"/>
          </p:nvPr>
        </p:nvSpPr>
        <p:spPr>
          <a:xfrm>
            <a:off x="584947" y="1616677"/>
            <a:ext cx="3932810" cy="2857501"/>
          </a:xfrm>
          <a:solidFill>
            <a:schemeClr val="accent3">
              <a:lumMod val="20000"/>
              <a:lumOff val="80000"/>
            </a:schemeClr>
          </a:solidFill>
        </p:spPr>
        <p:txBody>
          <a:bodyPr vert="horz" lIns="68580" tIns="34290" rIns="68580" bIns="34290" rtlCol="0" anchor="t">
            <a:noAutofit/>
          </a:bodyPr>
          <a:lstStyle/>
          <a:p>
            <a:pPr marL="0" indent="0">
              <a:spcBef>
                <a:spcPts val="0"/>
              </a:spcBef>
              <a:buNone/>
            </a:pPr>
            <a:r>
              <a:rPr lang="en-US" sz="1350" b="1" u="sng">
                <a:solidFill>
                  <a:schemeClr val="accent2">
                    <a:lumMod val="75000"/>
                  </a:schemeClr>
                </a:solidFill>
              </a:rPr>
              <a:t>3 Prime Areas of Learning</a:t>
            </a:r>
            <a:endParaRPr lang="en-GB" sz="1350" b="1" u="sng">
              <a:solidFill>
                <a:schemeClr val="accent2">
                  <a:lumMod val="75000"/>
                </a:schemeClr>
              </a:solidFill>
            </a:endParaRPr>
          </a:p>
          <a:p>
            <a:pPr marL="0" indent="0">
              <a:lnSpc>
                <a:spcPct val="100000"/>
              </a:lnSpc>
              <a:spcBef>
                <a:spcPts val="0"/>
              </a:spcBef>
              <a:buNone/>
            </a:pPr>
            <a:endParaRPr lang="en-GB" sz="1350">
              <a:solidFill>
                <a:schemeClr val="accent2">
                  <a:lumMod val="75000"/>
                </a:schemeClr>
              </a:solidFill>
            </a:endParaRPr>
          </a:p>
          <a:p>
            <a:pPr marL="0" indent="0">
              <a:lnSpc>
                <a:spcPct val="100000"/>
              </a:lnSpc>
              <a:spcBef>
                <a:spcPts val="0"/>
              </a:spcBef>
              <a:buNone/>
            </a:pPr>
            <a:r>
              <a:rPr lang="en-GB" sz="1350">
                <a:solidFill>
                  <a:schemeClr val="accent2">
                    <a:lumMod val="75000"/>
                  </a:schemeClr>
                </a:solidFill>
              </a:rPr>
              <a:t>1. Communication &amp; Language – </a:t>
            </a:r>
          </a:p>
          <a:p>
            <a:pPr marL="0" indent="0">
              <a:lnSpc>
                <a:spcPct val="100000"/>
              </a:lnSpc>
              <a:spcBef>
                <a:spcPts val="0"/>
              </a:spcBef>
              <a:buNone/>
            </a:pPr>
            <a:r>
              <a:rPr lang="en-GB" sz="1350"/>
              <a:t>Listening, Attention and Understanding</a:t>
            </a:r>
          </a:p>
          <a:p>
            <a:pPr marL="0" indent="0">
              <a:lnSpc>
                <a:spcPct val="100000"/>
              </a:lnSpc>
              <a:spcBef>
                <a:spcPts val="0"/>
              </a:spcBef>
              <a:buFont typeface="Arial" panose="020B0604020202020204" pitchFamily="34" charset="0"/>
              <a:buNone/>
            </a:pPr>
            <a:r>
              <a:rPr lang="en-US" sz="1350"/>
              <a:t>Speaking</a:t>
            </a:r>
          </a:p>
          <a:p>
            <a:pPr marL="0" indent="0">
              <a:lnSpc>
                <a:spcPct val="100000"/>
              </a:lnSpc>
              <a:spcBef>
                <a:spcPts val="0"/>
              </a:spcBef>
              <a:buFont typeface="Arial" panose="020B0604020202020204" pitchFamily="34" charset="0"/>
              <a:buNone/>
            </a:pPr>
            <a:endParaRPr lang="en-GB" sz="1350"/>
          </a:p>
          <a:p>
            <a:pPr marL="0" indent="0">
              <a:lnSpc>
                <a:spcPct val="100000"/>
              </a:lnSpc>
              <a:spcBef>
                <a:spcPts val="0"/>
              </a:spcBef>
              <a:buFont typeface="Arial" panose="020B0604020202020204" pitchFamily="34" charset="0"/>
              <a:buNone/>
            </a:pPr>
            <a:r>
              <a:rPr lang="en-GB" sz="1350">
                <a:solidFill>
                  <a:schemeClr val="accent2">
                    <a:lumMod val="75000"/>
                  </a:schemeClr>
                </a:solidFill>
              </a:rPr>
              <a:t>2. Physical Development –</a:t>
            </a:r>
          </a:p>
          <a:p>
            <a:pPr marL="0" indent="0">
              <a:lnSpc>
                <a:spcPct val="100000"/>
              </a:lnSpc>
              <a:spcBef>
                <a:spcPts val="0"/>
              </a:spcBef>
              <a:buFont typeface="Arial" panose="020B0604020202020204" pitchFamily="34" charset="0"/>
              <a:buNone/>
            </a:pPr>
            <a:r>
              <a:rPr lang="en-GB" sz="1350">
                <a:solidFill>
                  <a:schemeClr val="bg2">
                    <a:lumMod val="25000"/>
                  </a:schemeClr>
                </a:solidFill>
              </a:rPr>
              <a:t>Gross Motor Skills</a:t>
            </a:r>
          </a:p>
          <a:p>
            <a:pPr marL="0" indent="0">
              <a:lnSpc>
                <a:spcPct val="100000"/>
              </a:lnSpc>
              <a:spcBef>
                <a:spcPts val="0"/>
              </a:spcBef>
              <a:buFont typeface="Arial" panose="020B0604020202020204" pitchFamily="34" charset="0"/>
              <a:buNone/>
            </a:pPr>
            <a:r>
              <a:rPr lang="en-GB" sz="1350">
                <a:solidFill>
                  <a:schemeClr val="bg2">
                    <a:lumMod val="25000"/>
                  </a:schemeClr>
                </a:solidFill>
              </a:rPr>
              <a:t>Fine Motor Skills</a:t>
            </a:r>
          </a:p>
          <a:p>
            <a:pPr marL="0" indent="0">
              <a:lnSpc>
                <a:spcPct val="100000"/>
              </a:lnSpc>
              <a:spcBef>
                <a:spcPts val="0"/>
              </a:spcBef>
              <a:buFont typeface="Arial" panose="020B0604020202020204" pitchFamily="34" charset="0"/>
              <a:buNone/>
            </a:pPr>
            <a:endParaRPr lang="en-GB" sz="1350">
              <a:solidFill>
                <a:schemeClr val="bg2">
                  <a:lumMod val="25000"/>
                </a:schemeClr>
              </a:solidFill>
            </a:endParaRPr>
          </a:p>
          <a:p>
            <a:pPr marL="34290" indent="0">
              <a:lnSpc>
                <a:spcPct val="100000"/>
              </a:lnSpc>
              <a:spcBef>
                <a:spcPts val="0"/>
              </a:spcBef>
              <a:buNone/>
            </a:pPr>
            <a:r>
              <a:rPr lang="en-GB" sz="1350">
                <a:solidFill>
                  <a:schemeClr val="accent2">
                    <a:lumMod val="75000"/>
                  </a:schemeClr>
                </a:solidFill>
              </a:rPr>
              <a:t>3. Personal, Social &amp; Emotional Development </a:t>
            </a:r>
            <a:r>
              <a:rPr lang="en-GB" sz="1350">
                <a:solidFill>
                  <a:schemeClr val="bg2">
                    <a:lumMod val="25000"/>
                  </a:schemeClr>
                </a:solidFill>
              </a:rPr>
              <a:t>Self Regulation</a:t>
            </a:r>
          </a:p>
          <a:p>
            <a:pPr marL="0" indent="0">
              <a:lnSpc>
                <a:spcPct val="100000"/>
              </a:lnSpc>
              <a:spcBef>
                <a:spcPts val="0"/>
              </a:spcBef>
              <a:buNone/>
            </a:pPr>
            <a:r>
              <a:rPr lang="en-GB" sz="1350">
                <a:solidFill>
                  <a:schemeClr val="bg2">
                    <a:lumMod val="25000"/>
                  </a:schemeClr>
                </a:solidFill>
              </a:rPr>
              <a:t>Managing Self     </a:t>
            </a:r>
          </a:p>
          <a:p>
            <a:pPr marL="0" indent="0">
              <a:lnSpc>
                <a:spcPct val="100000"/>
              </a:lnSpc>
              <a:spcBef>
                <a:spcPts val="0"/>
              </a:spcBef>
              <a:buNone/>
            </a:pPr>
            <a:r>
              <a:rPr lang="en-GB" sz="1350">
                <a:solidFill>
                  <a:schemeClr val="bg2">
                    <a:lumMod val="25000"/>
                  </a:schemeClr>
                </a:solidFill>
              </a:rPr>
              <a:t>Building Relationships</a:t>
            </a:r>
          </a:p>
        </p:txBody>
      </p:sp>
      <p:sp>
        <p:nvSpPr>
          <p:cNvPr id="5" name="Rectangle 4">
            <a:extLst>
              <a:ext uri="{FF2B5EF4-FFF2-40B4-BE49-F238E27FC236}">
                <a16:creationId xmlns:a16="http://schemas.microsoft.com/office/drawing/2014/main" id="{1AF5D9CC-6A1C-E1AF-6FEB-42EA0AA8C92D}"/>
              </a:ext>
            </a:extLst>
          </p:cNvPr>
          <p:cNvSpPr/>
          <p:nvPr/>
        </p:nvSpPr>
        <p:spPr>
          <a:xfrm>
            <a:off x="4902220" y="1615734"/>
            <a:ext cx="3800101" cy="4016484"/>
          </a:xfrm>
          <a:prstGeom prst="rect">
            <a:avLst/>
          </a:prstGeom>
          <a:solidFill>
            <a:schemeClr val="accent1">
              <a:lumMod val="20000"/>
              <a:lumOff val="80000"/>
            </a:schemeClr>
          </a:solidFill>
        </p:spPr>
        <p:txBody>
          <a:bodyPr wrap="square" lIns="68580" tIns="34290" rIns="68580" bIns="34290" anchor="t">
            <a:spAutoFit/>
          </a:bodyPr>
          <a:lstStyle/>
          <a:p>
            <a:r>
              <a:rPr lang="en-US" sz="1350" b="1" u="sng">
                <a:solidFill>
                  <a:srgbClr val="00B050"/>
                </a:solidFill>
              </a:rPr>
              <a:t>4 Specific Areas of Learning</a:t>
            </a:r>
          </a:p>
          <a:p>
            <a:endParaRPr lang="en-GB" sz="1350">
              <a:solidFill>
                <a:srgbClr val="00B050"/>
              </a:solidFill>
            </a:endParaRPr>
          </a:p>
          <a:p>
            <a:r>
              <a:rPr lang="en-GB" sz="1350">
                <a:solidFill>
                  <a:srgbClr val="00B050"/>
                </a:solidFill>
              </a:rPr>
              <a:t>1. Literacy –</a:t>
            </a:r>
          </a:p>
          <a:p>
            <a:r>
              <a:rPr lang="en-GB" sz="1350"/>
              <a:t>         Comprehension            </a:t>
            </a:r>
          </a:p>
          <a:p>
            <a:r>
              <a:rPr lang="en-GB" sz="1350"/>
              <a:t>         Word Reading</a:t>
            </a:r>
          </a:p>
          <a:p>
            <a:r>
              <a:rPr lang="en-GB" sz="1350"/>
              <a:t>         Writing</a:t>
            </a:r>
          </a:p>
          <a:p>
            <a:endParaRPr lang="en-GB" sz="1350"/>
          </a:p>
          <a:p>
            <a:r>
              <a:rPr lang="en-GB" sz="1350">
                <a:solidFill>
                  <a:srgbClr val="00B050"/>
                </a:solidFill>
              </a:rPr>
              <a:t>2. Mathematics–</a:t>
            </a:r>
          </a:p>
          <a:p>
            <a:r>
              <a:rPr lang="en-GB" sz="1350">
                <a:solidFill>
                  <a:srgbClr val="00B050"/>
                </a:solidFill>
              </a:rPr>
              <a:t>         </a:t>
            </a:r>
            <a:r>
              <a:rPr lang="en-GB" sz="1350"/>
              <a:t>Number</a:t>
            </a:r>
          </a:p>
          <a:p>
            <a:r>
              <a:rPr lang="en-GB" sz="1350"/>
              <a:t>         Numerical Patterns</a:t>
            </a:r>
          </a:p>
          <a:p>
            <a:endParaRPr lang="en-GB" sz="1350"/>
          </a:p>
          <a:p>
            <a:r>
              <a:rPr lang="en-GB" sz="1350">
                <a:solidFill>
                  <a:srgbClr val="00B050"/>
                </a:solidFill>
              </a:rPr>
              <a:t>3. Understanding the World </a:t>
            </a:r>
            <a:r>
              <a:rPr lang="en-GB" sz="1350"/>
              <a:t>–</a:t>
            </a:r>
          </a:p>
          <a:p>
            <a:r>
              <a:rPr lang="en-GB" sz="1350"/>
              <a:t>         Past and Present</a:t>
            </a:r>
          </a:p>
          <a:p>
            <a:r>
              <a:rPr lang="en-GB" sz="1350"/>
              <a:t>         People, Culture and Communities</a:t>
            </a:r>
          </a:p>
          <a:p>
            <a:r>
              <a:rPr lang="en-US" sz="1350"/>
              <a:t>         The Natural World</a:t>
            </a:r>
          </a:p>
          <a:p>
            <a:endParaRPr lang="en-GB" sz="1350"/>
          </a:p>
          <a:p>
            <a:r>
              <a:rPr lang="en-GB" sz="1350">
                <a:solidFill>
                  <a:srgbClr val="00B050"/>
                </a:solidFill>
              </a:rPr>
              <a:t>4. Expressive Arts &amp; Design </a:t>
            </a:r>
            <a:r>
              <a:rPr lang="en-GB" sz="1350"/>
              <a:t>–</a:t>
            </a:r>
          </a:p>
          <a:p>
            <a:r>
              <a:rPr lang="en-GB" sz="1350"/>
              <a:t>          Creating with Materials</a:t>
            </a:r>
          </a:p>
          <a:p>
            <a:r>
              <a:rPr lang="en-GB" sz="1350"/>
              <a:t>          Being Imaginative and Expressive</a:t>
            </a:r>
          </a:p>
        </p:txBody>
      </p:sp>
      <p:sp>
        <p:nvSpPr>
          <p:cNvPr id="4" name="TextBox 3">
            <a:extLst>
              <a:ext uri="{FF2B5EF4-FFF2-40B4-BE49-F238E27FC236}">
                <a16:creationId xmlns:a16="http://schemas.microsoft.com/office/drawing/2014/main" id="{5D8280DD-9FC2-D063-9D9F-D7AB5603E47B}"/>
              </a:ext>
            </a:extLst>
          </p:cNvPr>
          <p:cNvSpPr txBox="1"/>
          <p:nvPr/>
        </p:nvSpPr>
        <p:spPr>
          <a:xfrm>
            <a:off x="1870364" y="4753841"/>
            <a:ext cx="2421081" cy="1107996"/>
          </a:xfrm>
          <a:prstGeom prst="rect">
            <a:avLst/>
          </a:prstGeom>
          <a:solidFill>
            <a:schemeClr val="accent1">
              <a:lumMod val="60000"/>
              <a:lumOff val="40000"/>
            </a:schemeClr>
          </a:solid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dirty="0">
                <a:solidFill>
                  <a:srgbClr val="202124"/>
                </a:solidFill>
                <a:latin typeface="arial"/>
                <a:cs typeface="arial"/>
              </a:rPr>
              <a:t>The Specific Areas of Learning cannot be developed alone, and rely on the skills gained in the Prime Areas of Learning</a:t>
            </a:r>
            <a:endParaRPr lang="en-US" sz="1350" dirty="0"/>
          </a:p>
        </p:txBody>
      </p:sp>
    </p:spTree>
    <p:extLst>
      <p:ext uri="{BB962C8B-B14F-4D97-AF65-F5344CB8AC3E}">
        <p14:creationId xmlns:p14="http://schemas.microsoft.com/office/powerpoint/2010/main" val="1759052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5A675EE-D560-425D-1B54-1DDDDAD0A79B}"/>
              </a:ext>
            </a:extLst>
          </p:cNvPr>
          <p:cNvSpPr>
            <a:spLocks noGrp="1"/>
          </p:cNvSpPr>
          <p:nvPr>
            <p:ph type="pic" idx="1"/>
          </p:nvPr>
        </p:nvSpPr>
        <p:spPr>
          <a:xfrm>
            <a:off x="1043608" y="837030"/>
            <a:ext cx="4972050" cy="4572000"/>
          </a:xfrm>
        </p:spPr>
        <p:txBody>
          <a:bodyPr/>
          <a:lstStyle/>
          <a:p>
            <a:endParaRPr lang="en-GB"/>
          </a:p>
        </p:txBody>
      </p:sp>
      <p:pic>
        <p:nvPicPr>
          <p:cNvPr id="12" name="Picture 11">
            <a:extLst>
              <a:ext uri="{FF2B5EF4-FFF2-40B4-BE49-F238E27FC236}">
                <a16:creationId xmlns:a16="http://schemas.microsoft.com/office/drawing/2014/main" id="{BAB7BAE9-6206-A803-847B-9B70D5D5250F}"/>
              </a:ext>
            </a:extLst>
          </p:cNvPr>
          <p:cNvPicPr>
            <a:picLocks noChangeAspect="1"/>
          </p:cNvPicPr>
          <p:nvPr/>
        </p:nvPicPr>
        <p:blipFill>
          <a:blip r:embed="rId3"/>
          <a:stretch>
            <a:fillRect/>
          </a:stretch>
        </p:blipFill>
        <p:spPr>
          <a:xfrm>
            <a:off x="31516" y="366196"/>
            <a:ext cx="4503886" cy="3130590"/>
          </a:xfrm>
          <a:prstGeom prst="rect">
            <a:avLst/>
          </a:prstGeom>
        </p:spPr>
      </p:pic>
      <p:pic>
        <p:nvPicPr>
          <p:cNvPr id="13" name="Picture 12">
            <a:extLst>
              <a:ext uri="{FF2B5EF4-FFF2-40B4-BE49-F238E27FC236}">
                <a16:creationId xmlns:a16="http://schemas.microsoft.com/office/drawing/2014/main" id="{DA29D722-C167-F8D6-A16E-83FF7E285C62}"/>
              </a:ext>
            </a:extLst>
          </p:cNvPr>
          <p:cNvPicPr>
            <a:picLocks noChangeAspect="1"/>
          </p:cNvPicPr>
          <p:nvPr/>
        </p:nvPicPr>
        <p:blipFill>
          <a:blip r:embed="rId4"/>
          <a:stretch>
            <a:fillRect/>
          </a:stretch>
        </p:blipFill>
        <p:spPr>
          <a:xfrm>
            <a:off x="4413760" y="368850"/>
            <a:ext cx="4716126" cy="3130590"/>
          </a:xfrm>
          <a:prstGeom prst="rect">
            <a:avLst/>
          </a:prstGeom>
        </p:spPr>
      </p:pic>
      <p:pic>
        <p:nvPicPr>
          <p:cNvPr id="2050" name="Picture 2">
            <a:extLst>
              <a:ext uri="{FF2B5EF4-FFF2-40B4-BE49-F238E27FC236}">
                <a16:creationId xmlns:a16="http://schemas.microsoft.com/office/drawing/2014/main" id="{F67FF658-E26A-7AB7-6BE0-9BCAB5E1ECC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3496786"/>
            <a:ext cx="4481619" cy="336121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86B12BE5-44DA-A2D8-A4E1-40F8791854FF}"/>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4257" b="8393"/>
          <a:stretch/>
        </p:blipFill>
        <p:spPr bwMode="auto">
          <a:xfrm>
            <a:off x="4481619" y="3482691"/>
            <a:ext cx="4683986" cy="3361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2825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1F6B9EC-6FB3-1F22-BFB6-BB54BEFFF7AD}"/>
              </a:ext>
            </a:extLst>
          </p:cNvPr>
          <p:cNvPicPr>
            <a:picLocks noChangeAspect="1"/>
          </p:cNvPicPr>
          <p:nvPr/>
        </p:nvPicPr>
        <p:blipFill>
          <a:blip r:embed="rId3"/>
          <a:srcRect l="1286" r="2220" b="2553"/>
          <a:stretch>
            <a:fillRect/>
          </a:stretch>
        </p:blipFill>
        <p:spPr>
          <a:xfrm>
            <a:off x="55659" y="802341"/>
            <a:ext cx="9032682" cy="5253317"/>
          </a:xfrm>
          <a:prstGeom prst="rect">
            <a:avLst/>
          </a:prstGeom>
        </p:spPr>
      </p:pic>
    </p:spTree>
    <p:extLst>
      <p:ext uri="{BB962C8B-B14F-4D97-AF65-F5344CB8AC3E}">
        <p14:creationId xmlns:p14="http://schemas.microsoft.com/office/powerpoint/2010/main" val="4007136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103AF01-52DC-3955-9717-70BB29316BB2}"/>
              </a:ext>
            </a:extLst>
          </p:cNvPr>
          <p:cNvPicPr>
            <a:picLocks noChangeAspect="1"/>
          </p:cNvPicPr>
          <p:nvPr/>
        </p:nvPicPr>
        <p:blipFill>
          <a:blip r:embed="rId3"/>
          <a:stretch>
            <a:fillRect/>
          </a:stretch>
        </p:blipFill>
        <p:spPr>
          <a:xfrm>
            <a:off x="720153" y="555813"/>
            <a:ext cx="8423847" cy="4805082"/>
          </a:xfrm>
          <a:prstGeom prst="rect">
            <a:avLst/>
          </a:prstGeom>
        </p:spPr>
      </p:pic>
    </p:spTree>
    <p:extLst>
      <p:ext uri="{BB962C8B-B14F-4D97-AF65-F5344CB8AC3E}">
        <p14:creationId xmlns:p14="http://schemas.microsoft.com/office/powerpoint/2010/main" val="2335386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B9E45B7-0EA0-23E6-12AD-D42EA13660E8}"/>
              </a:ext>
            </a:extLst>
          </p:cNvPr>
          <p:cNvPicPr>
            <a:picLocks noChangeAspect="1"/>
          </p:cNvPicPr>
          <p:nvPr/>
        </p:nvPicPr>
        <p:blipFill>
          <a:blip r:embed="rId3"/>
          <a:stretch>
            <a:fillRect/>
          </a:stretch>
        </p:blipFill>
        <p:spPr>
          <a:xfrm>
            <a:off x="0" y="221002"/>
            <a:ext cx="9162747" cy="6415996"/>
          </a:xfrm>
          <a:prstGeom prst="rect">
            <a:avLst/>
          </a:prstGeom>
        </p:spPr>
      </p:pic>
      <p:pic>
        <p:nvPicPr>
          <p:cNvPr id="5" name="Picture 4">
            <a:extLst>
              <a:ext uri="{FF2B5EF4-FFF2-40B4-BE49-F238E27FC236}">
                <a16:creationId xmlns:a16="http://schemas.microsoft.com/office/drawing/2014/main" id="{DBB9D9D1-7D7B-86F6-574C-73F3F5E70CEC}"/>
              </a:ext>
            </a:extLst>
          </p:cNvPr>
          <p:cNvPicPr>
            <a:picLocks noChangeAspect="1"/>
          </p:cNvPicPr>
          <p:nvPr/>
        </p:nvPicPr>
        <p:blipFill rotWithShape="1">
          <a:blip r:embed="rId4"/>
          <a:srcRect b="13193"/>
          <a:stretch/>
        </p:blipFill>
        <p:spPr>
          <a:xfrm>
            <a:off x="5490339" y="0"/>
            <a:ext cx="3672408" cy="1196752"/>
          </a:xfrm>
          <a:prstGeom prst="rect">
            <a:avLst/>
          </a:prstGeom>
          <a:ln w="57150">
            <a:solidFill>
              <a:schemeClr val="accent1"/>
            </a:solidFill>
          </a:ln>
        </p:spPr>
      </p:pic>
      <p:pic>
        <p:nvPicPr>
          <p:cNvPr id="2" name="Picture 2" descr="Graphical user interface, text, application&#10;&#10;Description automatically generated">
            <a:extLst>
              <a:ext uri="{FF2B5EF4-FFF2-40B4-BE49-F238E27FC236}">
                <a16:creationId xmlns:a16="http://schemas.microsoft.com/office/drawing/2014/main" id="{950267EF-BC6E-B65C-0340-07F0E1EA5E12}"/>
              </a:ext>
            </a:extLst>
          </p:cNvPr>
          <p:cNvPicPr>
            <a:picLocks noChangeAspect="1"/>
          </p:cNvPicPr>
          <p:nvPr/>
        </p:nvPicPr>
        <p:blipFill rotWithShape="1">
          <a:blip r:embed="rId5"/>
          <a:srcRect l="86991" t="63488" r="3811" b="17907"/>
          <a:stretch/>
        </p:blipFill>
        <p:spPr>
          <a:xfrm>
            <a:off x="2115127" y="2911475"/>
            <a:ext cx="1095979" cy="1248943"/>
          </a:xfrm>
          <a:prstGeom prst="rect">
            <a:avLst/>
          </a:prstGeom>
        </p:spPr>
      </p:pic>
    </p:spTree>
    <p:extLst>
      <p:ext uri="{BB962C8B-B14F-4D97-AF65-F5344CB8AC3E}">
        <p14:creationId xmlns:p14="http://schemas.microsoft.com/office/powerpoint/2010/main" val="3607899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A39CB1C-49E0-E31F-D24E-9F6BEDF71326}"/>
              </a:ext>
            </a:extLst>
          </p:cNvPr>
          <p:cNvPicPr>
            <a:picLocks noChangeAspect="1"/>
          </p:cNvPicPr>
          <p:nvPr/>
        </p:nvPicPr>
        <p:blipFill>
          <a:blip r:embed="rId3"/>
          <a:stretch>
            <a:fillRect/>
          </a:stretch>
        </p:blipFill>
        <p:spPr>
          <a:xfrm>
            <a:off x="6367188" y="543267"/>
            <a:ext cx="2257093" cy="2285574"/>
          </a:xfrm>
          <a:prstGeom prst="rect">
            <a:avLst/>
          </a:prstGeom>
        </p:spPr>
      </p:pic>
      <p:pic>
        <p:nvPicPr>
          <p:cNvPr id="15" name="Picture 14">
            <a:extLst>
              <a:ext uri="{FF2B5EF4-FFF2-40B4-BE49-F238E27FC236}">
                <a16:creationId xmlns:a16="http://schemas.microsoft.com/office/drawing/2014/main" id="{B900E3C5-66C6-D7B3-B449-DE49273DA2A9}"/>
              </a:ext>
            </a:extLst>
          </p:cNvPr>
          <p:cNvPicPr>
            <a:picLocks noChangeAspect="1"/>
          </p:cNvPicPr>
          <p:nvPr/>
        </p:nvPicPr>
        <p:blipFill>
          <a:blip r:embed="rId4"/>
          <a:stretch>
            <a:fillRect/>
          </a:stretch>
        </p:blipFill>
        <p:spPr>
          <a:xfrm>
            <a:off x="569887" y="3695737"/>
            <a:ext cx="2206927" cy="1013016"/>
          </a:xfrm>
          <a:prstGeom prst="rect">
            <a:avLst/>
          </a:prstGeom>
        </p:spPr>
      </p:pic>
      <p:pic>
        <p:nvPicPr>
          <p:cNvPr id="17" name="Picture 16">
            <a:extLst>
              <a:ext uri="{FF2B5EF4-FFF2-40B4-BE49-F238E27FC236}">
                <a16:creationId xmlns:a16="http://schemas.microsoft.com/office/drawing/2014/main" id="{A8155972-1890-5B57-2C94-57BFEAD870FB}"/>
              </a:ext>
            </a:extLst>
          </p:cNvPr>
          <p:cNvPicPr>
            <a:picLocks noChangeAspect="1"/>
          </p:cNvPicPr>
          <p:nvPr/>
        </p:nvPicPr>
        <p:blipFill>
          <a:blip r:embed="rId5"/>
          <a:stretch>
            <a:fillRect/>
          </a:stretch>
        </p:blipFill>
        <p:spPr>
          <a:xfrm>
            <a:off x="692138" y="2828841"/>
            <a:ext cx="1962424" cy="666843"/>
          </a:xfrm>
          <a:prstGeom prst="rect">
            <a:avLst/>
          </a:prstGeom>
        </p:spPr>
      </p:pic>
      <p:pic>
        <p:nvPicPr>
          <p:cNvPr id="19" name="Picture 18">
            <a:extLst>
              <a:ext uri="{FF2B5EF4-FFF2-40B4-BE49-F238E27FC236}">
                <a16:creationId xmlns:a16="http://schemas.microsoft.com/office/drawing/2014/main" id="{F314DFAD-5E59-7E3A-8575-713CC56B6201}"/>
              </a:ext>
            </a:extLst>
          </p:cNvPr>
          <p:cNvPicPr>
            <a:picLocks noChangeAspect="1"/>
          </p:cNvPicPr>
          <p:nvPr/>
        </p:nvPicPr>
        <p:blipFill>
          <a:blip r:embed="rId6"/>
          <a:stretch>
            <a:fillRect/>
          </a:stretch>
        </p:blipFill>
        <p:spPr>
          <a:xfrm>
            <a:off x="2654562" y="5030430"/>
            <a:ext cx="3511820" cy="1438420"/>
          </a:xfrm>
          <a:prstGeom prst="rect">
            <a:avLst/>
          </a:prstGeom>
        </p:spPr>
      </p:pic>
      <p:pic>
        <p:nvPicPr>
          <p:cNvPr id="21" name="Picture 20">
            <a:extLst>
              <a:ext uri="{FF2B5EF4-FFF2-40B4-BE49-F238E27FC236}">
                <a16:creationId xmlns:a16="http://schemas.microsoft.com/office/drawing/2014/main" id="{42855E03-E954-9E8D-29F4-FA4CA215B2FE}"/>
              </a:ext>
            </a:extLst>
          </p:cNvPr>
          <p:cNvPicPr>
            <a:picLocks noChangeAspect="1"/>
          </p:cNvPicPr>
          <p:nvPr/>
        </p:nvPicPr>
        <p:blipFill>
          <a:blip r:embed="rId7"/>
          <a:stretch>
            <a:fillRect/>
          </a:stretch>
        </p:blipFill>
        <p:spPr>
          <a:xfrm>
            <a:off x="3058665" y="2846610"/>
            <a:ext cx="2873725" cy="1843662"/>
          </a:xfrm>
          <a:prstGeom prst="rect">
            <a:avLst/>
          </a:prstGeom>
        </p:spPr>
      </p:pic>
      <p:pic>
        <p:nvPicPr>
          <p:cNvPr id="23" name="Picture 22">
            <a:extLst>
              <a:ext uri="{FF2B5EF4-FFF2-40B4-BE49-F238E27FC236}">
                <a16:creationId xmlns:a16="http://schemas.microsoft.com/office/drawing/2014/main" id="{970A6F6C-FD1B-81D8-C144-78CDD06DA026}"/>
              </a:ext>
            </a:extLst>
          </p:cNvPr>
          <p:cNvPicPr>
            <a:picLocks noChangeAspect="1"/>
          </p:cNvPicPr>
          <p:nvPr/>
        </p:nvPicPr>
        <p:blipFill>
          <a:blip r:embed="rId8"/>
          <a:stretch>
            <a:fillRect/>
          </a:stretch>
        </p:blipFill>
        <p:spPr>
          <a:xfrm>
            <a:off x="6367188" y="3229456"/>
            <a:ext cx="2565515" cy="1319219"/>
          </a:xfrm>
          <a:prstGeom prst="rect">
            <a:avLst/>
          </a:prstGeom>
        </p:spPr>
      </p:pic>
      <p:pic>
        <p:nvPicPr>
          <p:cNvPr id="1026" name="Picture 2" descr="Math Link Cubes">
            <a:extLst>
              <a:ext uri="{FF2B5EF4-FFF2-40B4-BE49-F238E27FC236}">
                <a16:creationId xmlns:a16="http://schemas.microsoft.com/office/drawing/2014/main" id="{226978F5-DEA2-0413-E82C-49B5E9D9635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9887" y="281238"/>
            <a:ext cx="2285574" cy="22855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the Numberblocks - Apps on Google Play">
            <a:extLst>
              <a:ext uri="{FF2B5EF4-FFF2-40B4-BE49-F238E27FC236}">
                <a16:creationId xmlns:a16="http://schemas.microsoft.com/office/drawing/2014/main" id="{B6D529B3-DA4D-AF3C-0214-4026721C45D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518034" y="520770"/>
            <a:ext cx="1985682" cy="1985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928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52165-F36F-DACC-1DA4-AF974A87FA63}"/>
            </a:ext>
          </a:extLst>
        </p:cNvPr>
        <p:cNvGrpSpPr/>
        <p:nvPr/>
      </p:nvGrpSpPr>
      <p:grpSpPr>
        <a:xfrm>
          <a:off x="0" y="0"/>
          <a:ext cx="0" cy="0"/>
          <a:chOff x="0" y="0"/>
          <a:chExt cx="0" cy="0"/>
        </a:xfrm>
      </p:grpSpPr>
      <p:pic>
        <p:nvPicPr>
          <p:cNvPr id="3074" name="Picture 2">
            <a:extLst>
              <a:ext uri="{FF2B5EF4-FFF2-40B4-BE49-F238E27FC236}">
                <a16:creationId xmlns:a16="http://schemas.microsoft.com/office/drawing/2014/main" id="{FBD3421A-C2D4-39EE-DA28-371E065E7E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61" t="4851" b="8672"/>
          <a:stretch>
            <a:fillRect/>
          </a:stretch>
        </p:blipFill>
        <p:spPr bwMode="auto">
          <a:xfrm>
            <a:off x="197224" y="243029"/>
            <a:ext cx="2889781" cy="206188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6FCE15F5-44C8-D357-2A2F-C8E5ACBC3E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9110" y="139092"/>
            <a:ext cx="3179778" cy="258323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09949C97-2A60-C070-EB87-DF5709EC14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3770" y="229720"/>
            <a:ext cx="2113006" cy="22876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DC3E144-D69C-D1F9-894E-67A6B73318FA}"/>
              </a:ext>
            </a:extLst>
          </p:cNvPr>
          <p:cNvPicPr>
            <a:picLocks noChangeAspect="1"/>
          </p:cNvPicPr>
          <p:nvPr/>
        </p:nvPicPr>
        <p:blipFill>
          <a:blip r:embed="rId6"/>
          <a:stretch>
            <a:fillRect/>
          </a:stretch>
        </p:blipFill>
        <p:spPr>
          <a:xfrm>
            <a:off x="2668826" y="2926536"/>
            <a:ext cx="1600567" cy="1638008"/>
          </a:xfrm>
          <a:prstGeom prst="rect">
            <a:avLst/>
          </a:prstGeom>
        </p:spPr>
      </p:pic>
      <p:pic>
        <p:nvPicPr>
          <p:cNvPr id="8" name="Picture 7">
            <a:extLst>
              <a:ext uri="{FF2B5EF4-FFF2-40B4-BE49-F238E27FC236}">
                <a16:creationId xmlns:a16="http://schemas.microsoft.com/office/drawing/2014/main" id="{D94CBF3A-FF10-4744-C6C8-2CCAE7BD93FE}"/>
              </a:ext>
            </a:extLst>
          </p:cNvPr>
          <p:cNvPicPr>
            <a:picLocks noChangeAspect="1"/>
          </p:cNvPicPr>
          <p:nvPr/>
        </p:nvPicPr>
        <p:blipFill>
          <a:blip r:embed="rId7"/>
          <a:stretch>
            <a:fillRect/>
          </a:stretch>
        </p:blipFill>
        <p:spPr>
          <a:xfrm>
            <a:off x="161365" y="5114852"/>
            <a:ext cx="4410635" cy="1638008"/>
          </a:xfrm>
          <a:prstGeom prst="rect">
            <a:avLst/>
          </a:prstGeom>
        </p:spPr>
      </p:pic>
      <p:pic>
        <p:nvPicPr>
          <p:cNvPr id="10" name="Picture 9">
            <a:extLst>
              <a:ext uri="{FF2B5EF4-FFF2-40B4-BE49-F238E27FC236}">
                <a16:creationId xmlns:a16="http://schemas.microsoft.com/office/drawing/2014/main" id="{E55CD9D3-3AD1-62ED-8C29-1B268A14C56F}"/>
              </a:ext>
            </a:extLst>
          </p:cNvPr>
          <p:cNvPicPr>
            <a:picLocks noChangeAspect="1"/>
          </p:cNvPicPr>
          <p:nvPr/>
        </p:nvPicPr>
        <p:blipFill>
          <a:blip r:embed="rId8"/>
          <a:stretch>
            <a:fillRect/>
          </a:stretch>
        </p:blipFill>
        <p:spPr>
          <a:xfrm>
            <a:off x="161365" y="2550440"/>
            <a:ext cx="2390200" cy="2390200"/>
          </a:xfrm>
          <a:prstGeom prst="rect">
            <a:avLst/>
          </a:prstGeom>
        </p:spPr>
      </p:pic>
      <p:pic>
        <p:nvPicPr>
          <p:cNvPr id="12" name="Picture 11">
            <a:extLst>
              <a:ext uri="{FF2B5EF4-FFF2-40B4-BE49-F238E27FC236}">
                <a16:creationId xmlns:a16="http://schemas.microsoft.com/office/drawing/2014/main" id="{2E484A29-6B1B-D8BB-AC2E-A4CF1AA208F6}"/>
              </a:ext>
            </a:extLst>
          </p:cNvPr>
          <p:cNvPicPr>
            <a:picLocks noChangeAspect="1"/>
          </p:cNvPicPr>
          <p:nvPr/>
        </p:nvPicPr>
        <p:blipFill>
          <a:blip r:embed="rId9"/>
          <a:stretch>
            <a:fillRect/>
          </a:stretch>
        </p:blipFill>
        <p:spPr>
          <a:xfrm>
            <a:off x="4745243" y="3462200"/>
            <a:ext cx="1334655" cy="912781"/>
          </a:xfrm>
          <a:prstGeom prst="rect">
            <a:avLst/>
          </a:prstGeom>
        </p:spPr>
      </p:pic>
      <p:sp>
        <p:nvSpPr>
          <p:cNvPr id="13" name="TextBox 12">
            <a:extLst>
              <a:ext uri="{FF2B5EF4-FFF2-40B4-BE49-F238E27FC236}">
                <a16:creationId xmlns:a16="http://schemas.microsoft.com/office/drawing/2014/main" id="{9C013E1E-0D9E-E612-BE63-BB812FF596DC}"/>
              </a:ext>
            </a:extLst>
          </p:cNvPr>
          <p:cNvSpPr txBox="1"/>
          <p:nvPr/>
        </p:nvSpPr>
        <p:spPr>
          <a:xfrm>
            <a:off x="5058999" y="6166615"/>
            <a:ext cx="3582977" cy="461665"/>
          </a:xfrm>
          <a:prstGeom prst="rect">
            <a:avLst/>
          </a:prstGeom>
          <a:noFill/>
        </p:spPr>
        <p:txBody>
          <a:bodyPr wrap="square" rtlCol="0">
            <a:spAutoFit/>
          </a:bodyPr>
          <a:lstStyle/>
          <a:p>
            <a:r>
              <a:rPr lang="en-GB" sz="2400" b="1" dirty="0">
                <a:solidFill>
                  <a:schemeClr val="tx2"/>
                </a:solidFill>
              </a:rPr>
              <a:t>Maths is all around us!</a:t>
            </a:r>
          </a:p>
        </p:txBody>
      </p:sp>
    </p:spTree>
    <p:extLst>
      <p:ext uri="{BB962C8B-B14F-4D97-AF65-F5344CB8AC3E}">
        <p14:creationId xmlns:p14="http://schemas.microsoft.com/office/powerpoint/2010/main" val="2679373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a:solidFill>
                  <a:srgbClr val="FFF8AA"/>
                </a:solidFill>
              </a:rPr>
              <a:t>Getting all children to </a:t>
            </a:r>
            <a:br>
              <a:rPr lang="en-US" sz="3200" b="1">
                <a:solidFill>
                  <a:srgbClr val="FFF8AA"/>
                </a:solidFill>
              </a:rPr>
            </a:br>
            <a:r>
              <a:rPr lang="en-US" sz="3200" b="1">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0" y="908720"/>
            <a:ext cx="9144000"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4154984"/>
          </a:xfrm>
          <a:prstGeom prst="rect">
            <a:avLst/>
          </a:prstGeom>
        </p:spPr>
        <p:txBody>
          <a:bodyPr wrap="square" lIns="91440" tIns="45720" rIns="91440" bIns="45720" anchor="t">
            <a:spAutoFit/>
          </a:bodyPr>
          <a:lstStyle/>
          <a:p>
            <a:pPr fontAlgn="auto">
              <a:spcAft>
                <a:spcPts val="0"/>
              </a:spcAft>
              <a:buFont typeface="Wingdings 3" charset="2"/>
              <a:buChar char=""/>
              <a:defRPr/>
            </a:pPr>
            <a:r>
              <a:rPr lang="en-GB" sz="2400" dirty="0">
                <a:solidFill>
                  <a:schemeClr val="tx1">
                    <a:lumMod val="75000"/>
                    <a:lumOff val="25000"/>
                  </a:schemeClr>
                </a:solidFill>
              </a:rPr>
              <a:t>Phonics is a way of teaching children to read quickly and skilfully.</a:t>
            </a:r>
          </a:p>
          <a:p>
            <a:pPr fontAlgn="auto">
              <a:spcAft>
                <a:spcPts val="0"/>
              </a:spcAft>
              <a:buFont typeface="Wingdings 3" charset="2"/>
              <a:buChar char=""/>
              <a:defRPr/>
            </a:pPr>
            <a:endParaRPr lang="en-GB" sz="2400" dirty="0">
              <a:solidFill>
                <a:schemeClr val="tx1">
                  <a:lumMod val="75000"/>
                  <a:lumOff val="25000"/>
                </a:schemeClr>
              </a:solidFill>
            </a:endParaRPr>
          </a:p>
          <a:p>
            <a:pPr fontAlgn="auto">
              <a:spcAft>
                <a:spcPts val="0"/>
              </a:spcAft>
              <a:buFont typeface="Wingdings 3" charset="2"/>
              <a:buChar char=""/>
              <a:defRPr/>
            </a:pPr>
            <a:r>
              <a:rPr lang="en-GB" sz="2400" dirty="0">
                <a:solidFill>
                  <a:schemeClr val="tx1">
                    <a:lumMod val="75000"/>
                    <a:lumOff val="25000"/>
                  </a:schemeClr>
                </a:solidFill>
              </a:rPr>
              <a:t>Children are taught how to recognise the sounds that each individual letter makes.</a:t>
            </a:r>
          </a:p>
          <a:p>
            <a:pPr fontAlgn="auto">
              <a:spcAft>
                <a:spcPts val="0"/>
              </a:spcAft>
              <a:buFont typeface="Wingdings 3" charset="2"/>
              <a:buChar char=""/>
              <a:defRPr/>
            </a:pPr>
            <a:endParaRPr lang="en-GB" sz="2400" dirty="0">
              <a:solidFill>
                <a:schemeClr val="tx1">
                  <a:lumMod val="75000"/>
                  <a:lumOff val="25000"/>
                </a:schemeClr>
              </a:solidFill>
            </a:endParaRPr>
          </a:p>
          <a:p>
            <a:pPr fontAlgn="auto">
              <a:spcAft>
                <a:spcPts val="0"/>
              </a:spcAft>
              <a:buFont typeface="Wingdings 3" charset="2"/>
              <a:buChar char=""/>
              <a:defRPr/>
            </a:pPr>
            <a:r>
              <a:rPr lang="en-GB" sz="2400" dirty="0">
                <a:solidFill>
                  <a:schemeClr val="tx1">
                    <a:lumMod val="75000"/>
                    <a:lumOff val="25000"/>
                  </a:schemeClr>
                </a:solidFill>
              </a:rPr>
              <a:t>Children will learn the 44 sounds of the English language</a:t>
            </a:r>
          </a:p>
          <a:p>
            <a:pPr fontAlgn="auto">
              <a:spcAft>
                <a:spcPts val="0"/>
              </a:spcAft>
              <a:buFont typeface="Wingdings 3" charset="2"/>
              <a:buChar char=""/>
              <a:defRPr/>
            </a:pPr>
            <a:endParaRPr lang="en-GB" sz="2400" dirty="0">
              <a:solidFill>
                <a:schemeClr val="tx1">
                  <a:lumMod val="75000"/>
                  <a:lumOff val="25000"/>
                </a:schemeClr>
              </a:solidFill>
            </a:endParaRPr>
          </a:p>
          <a:p>
            <a:pPr fontAlgn="auto">
              <a:spcAft>
                <a:spcPts val="0"/>
              </a:spcAft>
              <a:buFont typeface="Wingdings 3" charset="2"/>
              <a:buChar char=""/>
              <a:defRPr/>
            </a:pPr>
            <a:r>
              <a:rPr lang="en-GB" sz="2400" dirty="0">
                <a:solidFill>
                  <a:schemeClr val="tx1">
                    <a:lumMod val="75000"/>
                    <a:lumOff val="25000"/>
                  </a:schemeClr>
                </a:solidFill>
              </a:rPr>
              <a:t>A key focus is on the application of this phonic knowledge to ‘de-code’ new words that the children see or hear. </a:t>
            </a:r>
            <a:endParaRPr lang="en-GB" sz="2400" dirty="0">
              <a:cs typeface="Calibri"/>
            </a:endParaRP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Terminology used in Phonics  </a:t>
            </a:r>
            <a:endParaRPr lang="en-GB" sz="160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719814"/>
            <a:ext cx="8464489" cy="4431983"/>
          </a:xfrm>
          <a:prstGeom prst="rect">
            <a:avLst/>
          </a:prstGeom>
        </p:spPr>
        <p:txBody>
          <a:bodyPr wrap="square" lIns="91440" tIns="45720" rIns="91440" bIns="45720" anchor="t">
            <a:spAutoFit/>
          </a:bodyPr>
          <a:lstStyle/>
          <a:p>
            <a:r>
              <a:rPr lang="en-GB" sz="2400" b="1" dirty="0">
                <a:cs typeface="Calibri"/>
              </a:rPr>
              <a:t>Phoneme: a single sound</a:t>
            </a:r>
          </a:p>
          <a:p>
            <a:r>
              <a:rPr lang="en-GB" sz="2400" dirty="0">
                <a:cs typeface="Calibri"/>
              </a:rPr>
              <a:t>For example, in the word ‘rock' there are three phonemes r/o/ck.</a:t>
            </a:r>
          </a:p>
          <a:p>
            <a:endParaRPr lang="en-GB" dirty="0"/>
          </a:p>
          <a:p>
            <a:r>
              <a:rPr lang="en-GB" sz="2400" b="1" dirty="0">
                <a:cs typeface="Calibri"/>
              </a:rPr>
              <a:t>Grapheme: the written representation of a sound. </a:t>
            </a:r>
          </a:p>
          <a:p>
            <a:r>
              <a:rPr lang="en-GB" sz="2400" dirty="0">
                <a:cs typeface="Calibri"/>
              </a:rPr>
              <a:t>For example, in the word ‘rock’ there are three graphemes r , o, ck</a:t>
            </a:r>
          </a:p>
          <a:p>
            <a:endParaRPr lang="en-GB" sz="2400" dirty="0">
              <a:cs typeface="Calibri"/>
            </a:endParaRPr>
          </a:p>
          <a:p>
            <a:r>
              <a:rPr lang="en-GB" sz="2400" b="1" dirty="0">
                <a:cs typeface="Calibri"/>
              </a:rPr>
              <a:t>Digraph:</a:t>
            </a:r>
            <a:r>
              <a:rPr lang="en-GB" sz="2400" dirty="0">
                <a:cs typeface="Calibri"/>
              </a:rPr>
              <a:t> </a:t>
            </a:r>
            <a:r>
              <a:rPr lang="en-GB" sz="2400" b="1" dirty="0">
                <a:cs typeface="Calibri"/>
              </a:rPr>
              <a:t>two letters making one sound. </a:t>
            </a:r>
          </a:p>
          <a:p>
            <a:r>
              <a:rPr lang="en-GB" sz="2400" dirty="0">
                <a:cs typeface="Calibri"/>
              </a:rPr>
              <a:t>For example, /</a:t>
            </a:r>
            <a:r>
              <a:rPr lang="en-GB" sz="2400" dirty="0" err="1">
                <a:cs typeface="Calibri"/>
              </a:rPr>
              <a:t>sh</a:t>
            </a:r>
            <a:r>
              <a:rPr lang="en-GB" sz="2400" dirty="0">
                <a:cs typeface="Calibri"/>
              </a:rPr>
              <a:t>/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a:t>
            </a:r>
            <a:r>
              <a:rPr lang="en-GB" sz="2400" b="1" dirty="0">
                <a:cs typeface="Calibri"/>
              </a:rPr>
              <a:t>three letters making one sound. </a:t>
            </a:r>
          </a:p>
          <a:p>
            <a:r>
              <a:rPr lang="en-GB" sz="2400" dirty="0">
                <a:cs typeface="Calibri"/>
              </a:rPr>
              <a:t>For example, /</a:t>
            </a:r>
            <a:r>
              <a:rPr lang="en-GB" sz="2400" dirty="0" err="1">
                <a:cs typeface="Calibri"/>
              </a:rPr>
              <a:t>igh</a:t>
            </a:r>
            <a:r>
              <a:rPr lang="en-GB" sz="2400" dirty="0">
                <a:cs typeface="Calibri"/>
              </a:rPr>
              <a:t>/ in the word 'n</a:t>
            </a:r>
            <a:r>
              <a:rPr lang="en-GB" sz="2400" b="1" dirty="0">
                <a:solidFill>
                  <a:srgbClr val="82368C"/>
                </a:solidFill>
                <a:cs typeface="Calibri"/>
              </a:rPr>
              <a:t>igh</a:t>
            </a:r>
            <a:r>
              <a:rPr lang="en-GB" sz="2400" dirty="0">
                <a:cs typeface="Calibri"/>
              </a:rPr>
              <a:t>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a:solidFill>
                  <a:srgbClr val="82368C"/>
                </a:solidFill>
                <a:effectLst/>
              </a:rPr>
              <a:t>How do we teach phonics? </a:t>
            </a:r>
            <a:endParaRPr lang="en-GB" sz="160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465633"/>
            <a:ext cx="8288642" cy="4893647"/>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flashcards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as a class, and we all go at the same pace.</a:t>
            </a:r>
            <a:endParaRPr lang="en-US" sz="2600" dirty="0">
              <a:cs typeface="Calibri"/>
            </a:endParaRP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Reinforced and supported in smaller groups as needed</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Regular review and revise sessions</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755455" y="1211735"/>
            <a:ext cx="7929067" cy="4585871"/>
          </a:xfrm>
          <a:prstGeom prst="rect">
            <a:avLst/>
          </a:prstGeom>
          <a:noFill/>
        </p:spPr>
        <p:txBody>
          <a:bodyPr wrap="square" lIns="91440" tIns="45720" rIns="91440" bIns="45720" rtlCol="0" anchor="t">
            <a:spAutoFit/>
          </a:bodyPr>
          <a:lstStyle/>
          <a:p>
            <a:r>
              <a:rPr lang="en-GB" sz="2400"/>
              <a:t>We must use pure sounds when we are pronouncing the sounds and supporting children in reading words.</a:t>
            </a:r>
          </a:p>
          <a:p>
            <a:pPr algn="ctr"/>
            <a:r>
              <a:rPr lang="en-GB" sz="2800" b="1">
                <a:solidFill>
                  <a:srgbClr val="7030A0"/>
                </a:solidFill>
              </a:rPr>
              <a:t>c  a  t		    </a:t>
            </a:r>
            <a:r>
              <a:rPr lang="en-GB" sz="2800" b="1"/>
              <a:t>not		</a:t>
            </a:r>
            <a:r>
              <a:rPr lang="en-GB" sz="2800" b="1" err="1">
                <a:solidFill>
                  <a:srgbClr val="0070C0"/>
                </a:solidFill>
              </a:rPr>
              <a:t>cuh</a:t>
            </a:r>
            <a:r>
              <a:rPr lang="en-GB" sz="2800" b="1">
                <a:solidFill>
                  <a:srgbClr val="0070C0"/>
                </a:solidFill>
              </a:rPr>
              <a:t> a </a:t>
            </a:r>
            <a:r>
              <a:rPr lang="en-GB" sz="2800" b="1" err="1">
                <a:solidFill>
                  <a:srgbClr val="0070C0"/>
                </a:solidFill>
              </a:rPr>
              <a:t>tuh</a:t>
            </a:r>
            <a:endParaRPr lang="en-GB" sz="2800" b="1">
              <a:solidFill>
                <a:srgbClr val="0070C0"/>
              </a:solidFill>
            </a:endParaRPr>
          </a:p>
          <a:p>
            <a:endParaRPr lang="en-GB" sz="2400"/>
          </a:p>
          <a:p>
            <a:r>
              <a:rPr lang="en-GB" sz="2400"/>
              <a:t>If we mispronounce these sounds we will make reading harder for our children.</a:t>
            </a:r>
            <a:endParaRPr lang="en-GB" sz="2400">
              <a:cs typeface="Calibri"/>
            </a:endParaRPr>
          </a:p>
          <a:p>
            <a:endParaRPr lang="en-GB" sz="2400"/>
          </a:p>
          <a:p>
            <a:r>
              <a:rPr lang="en-GB" sz="2400" err="1"/>
              <a:t>Youtube</a:t>
            </a:r>
            <a:r>
              <a:rPr lang="en-GB" sz="2400"/>
              <a:t> Video: Phonics: How to pronounce pure sounds | Oxford Owl where you can hear the correct pronunciation of the sounds </a:t>
            </a:r>
            <a:r>
              <a:rPr lang="en-GB" sz="2400">
                <a:ea typeface="+mn-lt"/>
                <a:cs typeface="+mn-lt"/>
                <a:hlinkClick r:id="rId7"/>
              </a:rPr>
              <a:t>https://www.youtube.com/watch?v=UCI2</a:t>
            </a:r>
            <a:br>
              <a:rPr lang="en-GB" sz="2400">
                <a:ea typeface="+mn-lt"/>
                <a:cs typeface="+mn-lt"/>
                <a:hlinkClick r:id="rId7"/>
              </a:rPr>
            </a:br>
            <a:r>
              <a:rPr lang="en-GB" sz="2400">
                <a:ea typeface="+mn-lt"/>
                <a:cs typeface="+mn-lt"/>
                <a:hlinkClick r:id="rId7"/>
              </a:rPr>
              <a:t>mu7URBc</a:t>
            </a:r>
            <a:endParaRPr lang="en-GB" sz="2400">
              <a:ea typeface="+mn-lt"/>
              <a:cs typeface="+mn-lt"/>
            </a:endParaRPr>
          </a:p>
          <a:p>
            <a:endParaRPr lang="en-GB" sz="2400">
              <a:cs typeface="Calibri"/>
            </a:endParaRPr>
          </a:p>
        </p:txBody>
      </p:sp>
    </p:spTree>
    <p:extLst>
      <p:ext uri="{BB962C8B-B14F-4D97-AF65-F5344CB8AC3E}">
        <p14:creationId xmlns:p14="http://schemas.microsoft.com/office/powerpoint/2010/main" val="1702797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application, PowerPoint&#10;&#10;Description automatically generated">
            <a:extLst>
              <a:ext uri="{FF2B5EF4-FFF2-40B4-BE49-F238E27FC236}">
                <a16:creationId xmlns:a16="http://schemas.microsoft.com/office/drawing/2014/main" id="{7529408D-9E59-8FD2-C1A3-F12CCFAD6D58}"/>
              </a:ext>
            </a:extLst>
          </p:cNvPr>
          <p:cNvPicPr>
            <a:picLocks noChangeAspect="1"/>
          </p:cNvPicPr>
          <p:nvPr/>
        </p:nvPicPr>
        <p:blipFill rotWithShape="1">
          <a:blip r:embed="rId3"/>
          <a:srcRect l="23595" t="17450" r="22472" b="10067"/>
          <a:stretch/>
        </p:blipFill>
        <p:spPr>
          <a:xfrm>
            <a:off x="461320" y="350881"/>
            <a:ext cx="7997668" cy="6071453"/>
          </a:xfrm>
          <a:prstGeom prst="rect">
            <a:avLst/>
          </a:prstGeom>
        </p:spPr>
      </p:pic>
    </p:spTree>
    <p:extLst>
      <p:ext uri="{BB962C8B-B14F-4D97-AF65-F5344CB8AC3E}">
        <p14:creationId xmlns:p14="http://schemas.microsoft.com/office/powerpoint/2010/main" val="1857738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Graphical user interface, application&#10;&#10;Description automatically generated">
            <a:extLst>
              <a:ext uri="{FF2B5EF4-FFF2-40B4-BE49-F238E27FC236}">
                <a16:creationId xmlns:a16="http://schemas.microsoft.com/office/drawing/2014/main" id="{151599BA-BDFA-0362-C1F3-5B8E6A2CFC37}"/>
              </a:ext>
            </a:extLst>
          </p:cNvPr>
          <p:cNvPicPr>
            <a:picLocks noChangeAspect="1"/>
          </p:cNvPicPr>
          <p:nvPr/>
        </p:nvPicPr>
        <p:blipFill rotWithShape="1">
          <a:blip r:embed="rId3"/>
          <a:srcRect l="23331" t="19098" r="23331" b="13233"/>
          <a:stretch/>
        </p:blipFill>
        <p:spPr>
          <a:xfrm>
            <a:off x="113291" y="124851"/>
            <a:ext cx="8705398" cy="6215332"/>
          </a:xfrm>
          <a:prstGeom prst="rect">
            <a:avLst/>
          </a:prstGeom>
        </p:spPr>
      </p:pic>
    </p:spTree>
    <p:extLst>
      <p:ext uri="{BB962C8B-B14F-4D97-AF65-F5344CB8AC3E}">
        <p14:creationId xmlns:p14="http://schemas.microsoft.com/office/powerpoint/2010/main" val="7767583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Graphical user interface, application, PowerPoint&#10;&#10;Description automatically generated">
            <a:extLst>
              <a:ext uri="{FF2B5EF4-FFF2-40B4-BE49-F238E27FC236}">
                <a16:creationId xmlns:a16="http://schemas.microsoft.com/office/drawing/2014/main" id="{E955EBC3-0658-F625-6B18-61B31013B852}"/>
              </a:ext>
            </a:extLst>
          </p:cNvPr>
          <p:cNvPicPr>
            <a:picLocks noChangeAspect="1"/>
          </p:cNvPicPr>
          <p:nvPr/>
        </p:nvPicPr>
        <p:blipFill rotWithShape="1">
          <a:blip r:embed="rId3"/>
          <a:srcRect l="23838" t="18797" r="23922" b="14286"/>
          <a:stretch/>
        </p:blipFill>
        <p:spPr>
          <a:xfrm>
            <a:off x="175074" y="382282"/>
            <a:ext cx="8674419" cy="6246156"/>
          </a:xfrm>
          <a:prstGeom prst="rect">
            <a:avLst/>
          </a:prstGeom>
        </p:spPr>
      </p:pic>
    </p:spTree>
    <p:extLst>
      <p:ext uri="{BB962C8B-B14F-4D97-AF65-F5344CB8AC3E}">
        <p14:creationId xmlns:p14="http://schemas.microsoft.com/office/powerpoint/2010/main" val="345005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application&#10;&#10;Description automatically generated">
            <a:extLst>
              <a:ext uri="{FF2B5EF4-FFF2-40B4-BE49-F238E27FC236}">
                <a16:creationId xmlns:a16="http://schemas.microsoft.com/office/drawing/2014/main" id="{1F923058-00FE-D64A-C885-7320FDCD207B}"/>
              </a:ext>
            </a:extLst>
          </p:cNvPr>
          <p:cNvPicPr>
            <a:picLocks noChangeAspect="1"/>
          </p:cNvPicPr>
          <p:nvPr/>
        </p:nvPicPr>
        <p:blipFill rotWithShape="1">
          <a:blip r:embed="rId3"/>
          <a:srcRect l="28550" t="45248" r="58670" b="40294"/>
          <a:stretch/>
        </p:blipFill>
        <p:spPr>
          <a:xfrm>
            <a:off x="615780" y="309693"/>
            <a:ext cx="7281761" cy="4604232"/>
          </a:xfrm>
          <a:prstGeom prst="rect">
            <a:avLst/>
          </a:prstGeom>
        </p:spPr>
      </p:pic>
    </p:spTree>
    <p:extLst>
      <p:ext uri="{BB962C8B-B14F-4D97-AF65-F5344CB8AC3E}">
        <p14:creationId xmlns:p14="http://schemas.microsoft.com/office/powerpoint/2010/main" val="112519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aphical user interface, text, application&#10;&#10;Description automatically generated">
            <a:extLst>
              <a:ext uri="{FF2B5EF4-FFF2-40B4-BE49-F238E27FC236}">
                <a16:creationId xmlns:a16="http://schemas.microsoft.com/office/drawing/2014/main" id="{5240C127-96E1-043B-53F9-C23C64593F25}"/>
              </a:ext>
            </a:extLst>
          </p:cNvPr>
          <p:cNvPicPr>
            <a:picLocks noChangeAspect="1"/>
          </p:cNvPicPr>
          <p:nvPr/>
        </p:nvPicPr>
        <p:blipFill rotWithShape="1">
          <a:blip r:embed="rId3"/>
          <a:srcRect l="20928" t="32193" r="54459" b="47700"/>
          <a:stretch/>
        </p:blipFill>
        <p:spPr>
          <a:xfrm>
            <a:off x="399536" y="577421"/>
            <a:ext cx="7706589" cy="3515137"/>
          </a:xfrm>
          <a:prstGeom prst="rect">
            <a:avLst/>
          </a:prstGeom>
        </p:spPr>
      </p:pic>
    </p:spTree>
    <p:extLst>
      <p:ext uri="{BB962C8B-B14F-4D97-AF65-F5344CB8AC3E}">
        <p14:creationId xmlns:p14="http://schemas.microsoft.com/office/powerpoint/2010/main" val="1962967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C478B8B3-54DA-FF59-D63A-8D83BDBA526F}"/>
              </a:ext>
            </a:extLst>
          </p:cNvPr>
          <p:cNvPicPr>
            <a:picLocks noChangeAspect="1"/>
          </p:cNvPicPr>
          <p:nvPr/>
        </p:nvPicPr>
        <p:blipFill>
          <a:blip r:embed="rId3"/>
          <a:stretch>
            <a:fillRect/>
          </a:stretch>
        </p:blipFill>
        <p:spPr>
          <a:xfrm>
            <a:off x="224482" y="225187"/>
            <a:ext cx="8777415" cy="6469411"/>
          </a:xfrm>
          <a:prstGeom prst="rect">
            <a:avLst/>
          </a:prstGeom>
        </p:spPr>
      </p:pic>
    </p:spTree>
    <p:extLst>
      <p:ext uri="{BB962C8B-B14F-4D97-AF65-F5344CB8AC3E}">
        <p14:creationId xmlns:p14="http://schemas.microsoft.com/office/powerpoint/2010/main" val="3922537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0743F-BFBC-A3D6-4207-D688A0A16DBB}"/>
            </a:ext>
          </a:extLst>
        </p:cNvPr>
        <p:cNvGrpSpPr/>
        <p:nvPr/>
      </p:nvGrpSpPr>
      <p:grpSpPr>
        <a:xfrm>
          <a:off x="0" y="0"/>
          <a:ext cx="0" cy="0"/>
          <a:chOff x="0" y="0"/>
          <a:chExt cx="0" cy="0"/>
        </a:xfrm>
      </p:grpSpPr>
      <p:pic>
        <p:nvPicPr>
          <p:cNvPr id="2050" name="Picture 2" descr="A diagram of different shapes&#10;&#10;AI-generated content may be incorrect.">
            <a:extLst>
              <a:ext uri="{FF2B5EF4-FFF2-40B4-BE49-F238E27FC236}">
                <a16:creationId xmlns:a16="http://schemas.microsoft.com/office/drawing/2014/main" id="{93219117-B075-7F2F-F660-D9F02E40A9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460"/>
          <a:stretch>
            <a:fillRect/>
          </a:stretch>
        </p:blipFill>
        <p:spPr bwMode="auto">
          <a:xfrm>
            <a:off x="286030" y="927847"/>
            <a:ext cx="4448175" cy="250115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B0C70A0-0684-8FE8-10EA-902F70746772}"/>
              </a:ext>
            </a:extLst>
          </p:cNvPr>
          <p:cNvSpPr txBox="1"/>
          <p:nvPr/>
        </p:nvSpPr>
        <p:spPr>
          <a:xfrm>
            <a:off x="636495" y="236675"/>
            <a:ext cx="4572000" cy="369332"/>
          </a:xfrm>
          <a:prstGeom prst="rect">
            <a:avLst/>
          </a:prstGeom>
          <a:noFill/>
        </p:spPr>
        <p:txBody>
          <a:bodyPr wrap="square">
            <a:spAutoFit/>
          </a:bodyPr>
          <a:lstStyle/>
          <a:p>
            <a:pPr marL="0" indent="0">
              <a:buNone/>
            </a:pPr>
            <a:r>
              <a:rPr lang="en-GB" sz="1800" b="1" dirty="0">
                <a:solidFill>
                  <a:srgbClr val="82368C"/>
                </a:solidFill>
                <a:effectLst/>
                <a:cs typeface="Calibri"/>
              </a:rPr>
              <a:t>Supporting writing at school and home</a:t>
            </a:r>
          </a:p>
        </p:txBody>
      </p:sp>
      <p:pic>
        <p:nvPicPr>
          <p:cNvPr id="11" name="Picture 10">
            <a:extLst>
              <a:ext uri="{FF2B5EF4-FFF2-40B4-BE49-F238E27FC236}">
                <a16:creationId xmlns:a16="http://schemas.microsoft.com/office/drawing/2014/main" id="{10936990-FBAB-F6B1-978A-9C0B4774937A}"/>
              </a:ext>
            </a:extLst>
          </p:cNvPr>
          <p:cNvPicPr>
            <a:picLocks noChangeAspect="1"/>
          </p:cNvPicPr>
          <p:nvPr/>
        </p:nvPicPr>
        <p:blipFill>
          <a:blip r:embed="rId4"/>
          <a:stretch>
            <a:fillRect/>
          </a:stretch>
        </p:blipFill>
        <p:spPr>
          <a:xfrm>
            <a:off x="60091" y="3654445"/>
            <a:ext cx="2305372" cy="3105583"/>
          </a:xfrm>
          <a:prstGeom prst="rect">
            <a:avLst/>
          </a:prstGeom>
        </p:spPr>
      </p:pic>
      <p:pic>
        <p:nvPicPr>
          <p:cNvPr id="13" name="Picture 12">
            <a:extLst>
              <a:ext uri="{FF2B5EF4-FFF2-40B4-BE49-F238E27FC236}">
                <a16:creationId xmlns:a16="http://schemas.microsoft.com/office/drawing/2014/main" id="{55E40E85-EF9F-A7F5-A093-F4AE8DBF96E4}"/>
              </a:ext>
            </a:extLst>
          </p:cNvPr>
          <p:cNvPicPr>
            <a:picLocks noChangeAspect="1"/>
          </p:cNvPicPr>
          <p:nvPr/>
        </p:nvPicPr>
        <p:blipFill>
          <a:blip r:embed="rId5"/>
          <a:stretch>
            <a:fillRect/>
          </a:stretch>
        </p:blipFill>
        <p:spPr>
          <a:xfrm>
            <a:off x="5667825" y="321840"/>
            <a:ext cx="3126426" cy="1541040"/>
          </a:xfrm>
          <a:prstGeom prst="rect">
            <a:avLst/>
          </a:prstGeom>
        </p:spPr>
      </p:pic>
      <p:pic>
        <p:nvPicPr>
          <p:cNvPr id="15" name="Picture 14">
            <a:extLst>
              <a:ext uri="{FF2B5EF4-FFF2-40B4-BE49-F238E27FC236}">
                <a16:creationId xmlns:a16="http://schemas.microsoft.com/office/drawing/2014/main" id="{63237759-8DAB-AB3E-0EF1-6FA48E39268B}"/>
              </a:ext>
            </a:extLst>
          </p:cNvPr>
          <p:cNvPicPr>
            <a:picLocks noChangeAspect="1"/>
          </p:cNvPicPr>
          <p:nvPr/>
        </p:nvPicPr>
        <p:blipFill>
          <a:blip r:embed="rId6"/>
          <a:stretch>
            <a:fillRect/>
          </a:stretch>
        </p:blipFill>
        <p:spPr>
          <a:xfrm>
            <a:off x="2433339" y="3869161"/>
            <a:ext cx="2876951" cy="2657846"/>
          </a:xfrm>
          <a:prstGeom prst="rect">
            <a:avLst/>
          </a:prstGeom>
        </p:spPr>
      </p:pic>
      <p:pic>
        <p:nvPicPr>
          <p:cNvPr id="17" name="Picture 16">
            <a:extLst>
              <a:ext uri="{FF2B5EF4-FFF2-40B4-BE49-F238E27FC236}">
                <a16:creationId xmlns:a16="http://schemas.microsoft.com/office/drawing/2014/main" id="{DD91BBDE-8D4B-22AC-9F0E-DEADEDD8581F}"/>
              </a:ext>
            </a:extLst>
          </p:cNvPr>
          <p:cNvPicPr>
            <a:picLocks noChangeAspect="1"/>
          </p:cNvPicPr>
          <p:nvPr/>
        </p:nvPicPr>
        <p:blipFill>
          <a:blip r:embed="rId7"/>
          <a:stretch>
            <a:fillRect/>
          </a:stretch>
        </p:blipFill>
        <p:spPr>
          <a:xfrm>
            <a:off x="5208495" y="1957182"/>
            <a:ext cx="1895740" cy="1471818"/>
          </a:xfrm>
          <a:prstGeom prst="rect">
            <a:avLst/>
          </a:prstGeom>
        </p:spPr>
      </p:pic>
      <p:pic>
        <p:nvPicPr>
          <p:cNvPr id="19" name="Picture 18">
            <a:extLst>
              <a:ext uri="{FF2B5EF4-FFF2-40B4-BE49-F238E27FC236}">
                <a16:creationId xmlns:a16="http://schemas.microsoft.com/office/drawing/2014/main" id="{0EA12D46-3683-626E-B559-E868A2D231BD}"/>
              </a:ext>
            </a:extLst>
          </p:cNvPr>
          <p:cNvPicPr>
            <a:picLocks noChangeAspect="1"/>
          </p:cNvPicPr>
          <p:nvPr/>
        </p:nvPicPr>
        <p:blipFill>
          <a:blip r:embed="rId8"/>
          <a:stretch>
            <a:fillRect/>
          </a:stretch>
        </p:blipFill>
        <p:spPr>
          <a:xfrm>
            <a:off x="5378167" y="3654445"/>
            <a:ext cx="3705742" cy="2715004"/>
          </a:xfrm>
          <a:prstGeom prst="rect">
            <a:avLst/>
          </a:prstGeom>
        </p:spPr>
      </p:pic>
      <p:pic>
        <p:nvPicPr>
          <p:cNvPr id="21" name="Picture 20">
            <a:extLst>
              <a:ext uri="{FF2B5EF4-FFF2-40B4-BE49-F238E27FC236}">
                <a16:creationId xmlns:a16="http://schemas.microsoft.com/office/drawing/2014/main" id="{77557422-FBC2-6712-948B-D137A0550324}"/>
              </a:ext>
            </a:extLst>
          </p:cNvPr>
          <p:cNvPicPr>
            <a:picLocks noChangeAspect="1"/>
          </p:cNvPicPr>
          <p:nvPr/>
        </p:nvPicPr>
        <p:blipFill>
          <a:blip r:embed="rId9"/>
          <a:stretch>
            <a:fillRect/>
          </a:stretch>
        </p:blipFill>
        <p:spPr>
          <a:xfrm>
            <a:off x="7364087" y="1957181"/>
            <a:ext cx="1430164" cy="1471819"/>
          </a:xfrm>
          <a:prstGeom prst="rect">
            <a:avLst/>
          </a:prstGeom>
        </p:spPr>
      </p:pic>
    </p:spTree>
    <p:extLst>
      <p:ext uri="{BB962C8B-B14F-4D97-AF65-F5344CB8AC3E}">
        <p14:creationId xmlns:p14="http://schemas.microsoft.com/office/powerpoint/2010/main" val="550754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01969" y="273617"/>
            <a:ext cx="5908534" cy="560007"/>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writing at school and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002721" y="1313832"/>
            <a:ext cx="3667423" cy="4154984"/>
          </a:xfrm>
          <a:prstGeom prst="rect">
            <a:avLst/>
          </a:prstGeom>
          <a:noFill/>
        </p:spPr>
        <p:txBody>
          <a:bodyPr wrap="square" lIns="91440" tIns="45720" rIns="91440" bIns="45720" rtlCol="0" anchor="t">
            <a:spAutoFit/>
          </a:bodyPr>
          <a:lstStyle/>
          <a:p>
            <a:r>
              <a:rPr lang="en-GB" sz="2400" u="sng">
                <a:cs typeface="Calibri"/>
              </a:rPr>
              <a:t>The Spelling Sequence</a:t>
            </a:r>
          </a:p>
          <a:p>
            <a:endParaRPr lang="en-GB" sz="2400"/>
          </a:p>
          <a:p>
            <a:r>
              <a:rPr lang="en-GB" sz="2400"/>
              <a:t>Let’s try this with the word: 'map'</a:t>
            </a:r>
            <a:endParaRPr lang="en-GB" sz="2400">
              <a:cs typeface="Calibri"/>
            </a:endParaRPr>
          </a:p>
          <a:p>
            <a:endParaRPr lang="en-GB" sz="2400"/>
          </a:p>
          <a:p>
            <a:r>
              <a:rPr lang="en-GB" sz="2400"/>
              <a:t>We also practise saying our sentences before we write them to make sure we write the sentence we have planned and to ensure it makes sense!</a:t>
            </a:r>
            <a:endParaRPr lang="en-GB" sz="2400">
              <a:cs typeface="Calibri"/>
            </a:endParaRPr>
          </a:p>
        </p:txBody>
      </p:sp>
      <p:pic>
        <p:nvPicPr>
          <p:cNvPr id="6" name="Picture 9" descr="Graphical user interface, text, application&#10;&#10;Description automatically generated">
            <a:extLst>
              <a:ext uri="{FF2B5EF4-FFF2-40B4-BE49-F238E27FC236}">
                <a16:creationId xmlns:a16="http://schemas.microsoft.com/office/drawing/2014/main" id="{68D1500A-A03F-2AB1-CAB1-7B4AA4BA4650}"/>
              </a:ext>
            </a:extLst>
          </p:cNvPr>
          <p:cNvPicPr>
            <a:picLocks noChangeAspect="1"/>
          </p:cNvPicPr>
          <p:nvPr/>
        </p:nvPicPr>
        <p:blipFill>
          <a:blip r:embed="rId7"/>
          <a:stretch>
            <a:fillRect/>
          </a:stretch>
        </p:blipFill>
        <p:spPr>
          <a:xfrm>
            <a:off x="181155" y="1383106"/>
            <a:ext cx="4899803" cy="4077411"/>
          </a:xfrm>
          <a:prstGeom prst="rect">
            <a:avLst/>
          </a:prstGeom>
        </p:spPr>
      </p:pic>
    </p:spTree>
    <p:extLst>
      <p:ext uri="{BB962C8B-B14F-4D97-AF65-F5344CB8AC3E}">
        <p14:creationId xmlns:p14="http://schemas.microsoft.com/office/powerpoint/2010/main" val="1396320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ELS Progression</a:t>
            </a:r>
            <a:endParaRPr lang="en-GB" sz="3500" b="1">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a:cs typeface="Calibri"/>
            </a:endParaRPr>
          </a:p>
          <a:p>
            <a:pPr marL="457200" indent="-457200">
              <a:buFont typeface="Arial" panose="020B0604020202020204" pitchFamily="34" charset="0"/>
              <a:buChar char="•"/>
            </a:pPr>
            <a:endParaRPr lang="en-US" sz="260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ELS Progression</a:t>
            </a:r>
            <a:endParaRPr lang="en-GB" sz="3500" b="1">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a:cs typeface="Calibri"/>
            </a:endParaRPr>
          </a:p>
          <a:p>
            <a:pPr marL="457200" indent="-457200">
              <a:buFont typeface="Arial" panose="020B0604020202020204" pitchFamily="34" charset="0"/>
              <a:buChar char="•"/>
            </a:pPr>
            <a:endParaRPr lang="en-US" sz="260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30725" y="489277"/>
            <a:ext cx="8237666" cy="4700686"/>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Reading at School</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258197" y="1003663"/>
            <a:ext cx="8302999" cy="5262979"/>
          </a:xfrm>
          <a:prstGeom prst="rect">
            <a:avLst/>
          </a:prstGeom>
          <a:noFill/>
        </p:spPr>
        <p:txBody>
          <a:bodyPr wrap="square" lIns="91440" tIns="45720" rIns="91440" bIns="45720" rtlCol="0" anchor="t">
            <a:spAutoFit/>
          </a:bodyPr>
          <a:lstStyle/>
          <a:p>
            <a:r>
              <a:rPr lang="en-GB" sz="2400" dirty="0"/>
              <a:t>Your child will read a </a:t>
            </a:r>
            <a:r>
              <a:rPr lang="en-GB" sz="2400" u="sng" dirty="0"/>
              <a:t>phonetically decodable </a:t>
            </a:r>
            <a:r>
              <a:rPr lang="en-GB" sz="2400" dirty="0"/>
              <a:t>book with their teacher each week as part of a 'guided reading' group. Your child will only read from books containing the sounds they have been taught.</a:t>
            </a:r>
            <a:endParaRPr lang="en-US" sz="2400" dirty="0">
              <a:cs typeface="Calibri"/>
            </a:endParaRPr>
          </a:p>
          <a:p>
            <a:endParaRPr lang="en-GB" sz="2400" dirty="0"/>
          </a:p>
          <a:p>
            <a:r>
              <a:rPr lang="en-GB" sz="2400" dirty="0"/>
              <a:t>The teacher will note the book title, date, add a comment and sign your child's Reading Log.</a:t>
            </a:r>
            <a:r>
              <a:rPr lang="en-US" sz="2400" dirty="0"/>
              <a:t>​ </a:t>
            </a:r>
            <a:r>
              <a:rPr lang="en-GB" sz="2400" dirty="0"/>
              <a:t>Please keep your child's book and log in their bag and bring it to school every day! </a:t>
            </a:r>
            <a:endParaRPr lang="en-US" sz="2400" dirty="0"/>
          </a:p>
          <a:p>
            <a:endParaRPr lang="en-GB" sz="2400" dirty="0"/>
          </a:p>
          <a:p>
            <a:r>
              <a:rPr lang="en-GB" sz="2400" dirty="0"/>
              <a:t>Children will also read e-books as part of their Review sessions in phonics. E-books will also be set as homework.  You will have access to all the books relating to the sounds learned so far.. </a:t>
            </a:r>
          </a:p>
          <a:p>
            <a:endParaRPr lang="en-GB" sz="2400" dirty="0">
              <a:cs typeface="Calibri"/>
            </a:endParaRPr>
          </a:p>
          <a:p>
            <a:pPr algn="ctr"/>
            <a:r>
              <a:rPr lang="en-GB" sz="2400" dirty="0">
                <a:cs typeface="Calibri"/>
              </a:rPr>
              <a:t>Storytime is a priority and takes place every day. </a:t>
            </a:r>
          </a:p>
        </p:txBody>
      </p:sp>
    </p:spTree>
    <p:extLst>
      <p:ext uri="{BB962C8B-B14F-4D97-AF65-F5344CB8AC3E}">
        <p14:creationId xmlns:p14="http://schemas.microsoft.com/office/powerpoint/2010/main" val="28266584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45102" y="374258"/>
            <a:ext cx="8223289" cy="481570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72670" y="874371"/>
            <a:ext cx="8338307" cy="4524315"/>
          </a:xfrm>
          <a:prstGeom prst="rect">
            <a:avLst/>
          </a:prstGeom>
          <a:noFill/>
        </p:spPr>
        <p:txBody>
          <a:bodyPr wrap="square" lIns="91440" tIns="45720" rIns="91440" bIns="45720" rtlCol="0" anchor="t">
            <a:spAutoFit/>
          </a:bodyPr>
          <a:lstStyle/>
          <a:p>
            <a:r>
              <a:rPr lang="en-US" sz="2400" dirty="0"/>
              <a:t>We will send home a copy of the flashcards of the sounds we have learnt that week as homework. Use the strategies we have shown you to review the sounds. (Keep the flashcards at home to review regularly). We will send home HRSWs and activity sheets during “review” weeks. </a:t>
            </a:r>
          </a:p>
          <a:p>
            <a:endParaRPr lang="en-GB" sz="2400" dirty="0"/>
          </a:p>
          <a:p>
            <a:r>
              <a:rPr lang="en-GB" sz="2400" dirty="0">
                <a:ea typeface="+mn-lt"/>
                <a:cs typeface="+mn-lt"/>
              </a:rPr>
              <a:t>Also, please remember that sharing in stories together is very important. Even when your child can read to you, please keep reading stories to your child. </a:t>
            </a:r>
            <a:endParaRPr lang="en-GB" sz="2400" dirty="0"/>
          </a:p>
          <a:p>
            <a:endParaRPr lang="en-GB" sz="2400" dirty="0"/>
          </a:p>
          <a:p>
            <a:endParaRPr lang="en-GB" sz="2400" dirty="0"/>
          </a:p>
          <a:p>
            <a:endParaRPr lang="en-US" sz="2400" dirty="0">
              <a:cs typeface="Calibri"/>
            </a:endParaRPr>
          </a:p>
        </p:txBody>
      </p:sp>
    </p:spTree>
    <p:extLst>
      <p:ext uri="{BB962C8B-B14F-4D97-AF65-F5344CB8AC3E}">
        <p14:creationId xmlns:p14="http://schemas.microsoft.com/office/powerpoint/2010/main" val="509531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A149BA-5150-1DBA-B49A-35F8AAE338B1}"/>
              </a:ext>
            </a:extLst>
          </p:cNvPr>
          <p:cNvPicPr>
            <a:picLocks noChangeAspect="1"/>
          </p:cNvPicPr>
          <p:nvPr/>
        </p:nvPicPr>
        <p:blipFill>
          <a:blip r:embed="rId3"/>
          <a:srcRect t="7099"/>
          <a:stretch>
            <a:fillRect/>
          </a:stretch>
        </p:blipFill>
        <p:spPr>
          <a:xfrm>
            <a:off x="0" y="2043953"/>
            <a:ext cx="8864573" cy="4814047"/>
          </a:xfrm>
          <a:prstGeom prst="rect">
            <a:avLst/>
          </a:prstGeom>
        </p:spPr>
      </p:pic>
      <p:pic>
        <p:nvPicPr>
          <p:cNvPr id="9" name="Picture 8">
            <a:extLst>
              <a:ext uri="{FF2B5EF4-FFF2-40B4-BE49-F238E27FC236}">
                <a16:creationId xmlns:a16="http://schemas.microsoft.com/office/drawing/2014/main" id="{4FE7961E-6BCE-F3FC-45FD-2ACEDA4FFCAF}"/>
              </a:ext>
            </a:extLst>
          </p:cNvPr>
          <p:cNvPicPr>
            <a:picLocks noChangeAspect="1"/>
          </p:cNvPicPr>
          <p:nvPr/>
        </p:nvPicPr>
        <p:blipFill>
          <a:blip r:embed="rId4"/>
          <a:stretch>
            <a:fillRect/>
          </a:stretch>
        </p:blipFill>
        <p:spPr>
          <a:xfrm>
            <a:off x="281740" y="148566"/>
            <a:ext cx="3856808" cy="1644375"/>
          </a:xfrm>
          <a:prstGeom prst="rect">
            <a:avLst/>
          </a:prstGeom>
        </p:spPr>
      </p:pic>
      <p:sp>
        <p:nvSpPr>
          <p:cNvPr id="2" name="TextBox 1">
            <a:extLst>
              <a:ext uri="{FF2B5EF4-FFF2-40B4-BE49-F238E27FC236}">
                <a16:creationId xmlns:a16="http://schemas.microsoft.com/office/drawing/2014/main" id="{1AAB17DB-9AD4-E38D-7696-16AE97B4C3F6}"/>
              </a:ext>
            </a:extLst>
          </p:cNvPr>
          <p:cNvSpPr txBox="1"/>
          <p:nvPr/>
        </p:nvSpPr>
        <p:spPr>
          <a:xfrm>
            <a:off x="4446494" y="394447"/>
            <a:ext cx="4697506" cy="1477328"/>
          </a:xfrm>
          <a:prstGeom prst="rect">
            <a:avLst/>
          </a:prstGeom>
          <a:noFill/>
        </p:spPr>
        <p:txBody>
          <a:bodyPr wrap="square" rtlCol="0">
            <a:spAutoFit/>
          </a:bodyPr>
          <a:lstStyle/>
          <a:p>
            <a:r>
              <a:rPr lang="en-GB" dirty="0"/>
              <a:t>ELS Parent resources are available to buy (flashcards, activity booklets and blending books) if you wish. Available from WH Smiths, Waterstones and Amazon. </a:t>
            </a:r>
          </a:p>
          <a:p>
            <a:endParaRPr lang="en-GB" dirty="0"/>
          </a:p>
        </p:txBody>
      </p:sp>
    </p:spTree>
    <p:extLst>
      <p:ext uri="{BB962C8B-B14F-4D97-AF65-F5344CB8AC3E}">
        <p14:creationId xmlns:p14="http://schemas.microsoft.com/office/powerpoint/2010/main" val="11959141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45102" y="374258"/>
            <a:ext cx="8223289" cy="4815705"/>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73857" y="1118681"/>
            <a:ext cx="8338307" cy="4154984"/>
          </a:xfrm>
          <a:prstGeom prst="rect">
            <a:avLst/>
          </a:prstGeom>
          <a:noFill/>
        </p:spPr>
        <p:txBody>
          <a:bodyPr wrap="square" lIns="91440" tIns="45720" rIns="91440" bIns="45720" rtlCol="0" anchor="t">
            <a:spAutoFit/>
          </a:bodyPr>
          <a:lstStyle/>
          <a:p>
            <a:r>
              <a:rPr lang="en-GB" sz="2400" u="sng" dirty="0">
                <a:cs typeface="Calibri"/>
              </a:rPr>
              <a:t>I've got a book!</a:t>
            </a:r>
          </a:p>
          <a:p>
            <a:r>
              <a:rPr lang="en-GB" sz="2400" dirty="0"/>
              <a:t>​</a:t>
            </a:r>
            <a:endParaRPr lang="en-GB" sz="2400" dirty="0">
              <a:cs typeface="Calibri"/>
            </a:endParaRPr>
          </a:p>
          <a:p>
            <a:r>
              <a:rPr lang="en-GB" sz="2400" dirty="0"/>
              <a:t>Start with a walk through:</a:t>
            </a:r>
            <a:r>
              <a:rPr lang="en-US" sz="2400" dirty="0"/>
              <a:t>​</a:t>
            </a:r>
            <a:endParaRPr lang="en-US" dirty="0"/>
          </a:p>
          <a:p>
            <a:pPr>
              <a:buChar char="•"/>
            </a:pPr>
            <a:r>
              <a:rPr lang="en-GB" sz="2400" dirty="0"/>
              <a:t>Look at the front cover and the title - what might the book be about?</a:t>
            </a:r>
            <a:r>
              <a:rPr lang="en-US" sz="2400" dirty="0"/>
              <a:t>​</a:t>
            </a:r>
            <a:endParaRPr lang="en-US" sz="2400" dirty="0">
              <a:cs typeface="Calibri"/>
            </a:endParaRPr>
          </a:p>
          <a:p>
            <a:endParaRPr lang="en-GB" sz="2400" dirty="0">
              <a:cs typeface="Calibri"/>
            </a:endParaRPr>
          </a:p>
          <a:p>
            <a:r>
              <a:rPr lang="en-GB" sz="2400" dirty="0"/>
              <a:t>Prepare using the inside cover:</a:t>
            </a:r>
            <a:r>
              <a:rPr lang="en-US" sz="2400" dirty="0"/>
              <a:t>​</a:t>
            </a:r>
            <a:endParaRPr lang="en-US" dirty="0"/>
          </a:p>
          <a:p>
            <a:pPr>
              <a:buChar char="•"/>
            </a:pPr>
            <a:r>
              <a:rPr lang="en-GB" sz="2400" dirty="0"/>
              <a:t>Look at the inside cover and practise the sounds and words given (explain that these are the sounds that will be in the book)</a:t>
            </a:r>
          </a:p>
          <a:p>
            <a:pPr>
              <a:buChar char="•"/>
            </a:pPr>
            <a:r>
              <a:rPr lang="en-GB" sz="2400" dirty="0"/>
              <a:t>There may be some 'Harder to Read and Spell Words' contained within the book.</a:t>
            </a:r>
            <a:endParaRPr lang="en-US" sz="2400" dirty="0">
              <a:cs typeface="Calibri"/>
            </a:endParaRPr>
          </a:p>
        </p:txBody>
      </p:sp>
    </p:spTree>
    <p:extLst>
      <p:ext uri="{BB962C8B-B14F-4D97-AF65-F5344CB8AC3E}">
        <p14:creationId xmlns:p14="http://schemas.microsoft.com/office/powerpoint/2010/main" val="162666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30725" y="460522"/>
            <a:ext cx="8237666" cy="4729441"/>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7" name="TextBox 6">
            <a:extLst>
              <a:ext uri="{FF2B5EF4-FFF2-40B4-BE49-F238E27FC236}">
                <a16:creationId xmlns:a16="http://schemas.microsoft.com/office/drawing/2014/main" id="{3B84B919-EA81-5000-5D91-1B5C64D9BE47}"/>
              </a:ext>
            </a:extLst>
          </p:cNvPr>
          <p:cNvSpPr txBox="1"/>
          <p:nvPr/>
        </p:nvSpPr>
        <p:spPr>
          <a:xfrm>
            <a:off x="459480" y="1133058"/>
            <a:ext cx="8208910" cy="4616648"/>
          </a:xfrm>
          <a:prstGeom prst="rect">
            <a:avLst/>
          </a:prstGeom>
          <a:noFill/>
        </p:spPr>
        <p:txBody>
          <a:bodyPr wrap="square" lIns="91440" tIns="45720" rIns="91440" bIns="45720" rtlCol="0" anchor="t">
            <a:spAutoFit/>
          </a:bodyPr>
          <a:lstStyle/>
          <a:p>
            <a:r>
              <a:rPr lang="en-GB" dirty="0">
                <a:ea typeface="+mn-lt"/>
                <a:cs typeface="+mn-lt"/>
              </a:rPr>
              <a:t>We want your child to practise reading their book daily across the week working on these skills:</a:t>
            </a:r>
          </a:p>
          <a:p>
            <a:endParaRPr lang="en-US" dirty="0">
              <a:solidFill>
                <a:srgbClr val="595959"/>
              </a:solidFill>
              <a:latin typeface="Euphemia"/>
              <a:ea typeface="+mn-lt"/>
              <a:cs typeface="Segoe UI"/>
            </a:endParaRPr>
          </a:p>
          <a:p>
            <a:pPr>
              <a:buAutoNum type="arabicPeriod"/>
            </a:pPr>
            <a:r>
              <a:rPr lang="en-GB" sz="2400" dirty="0"/>
              <a:t> Decode: Read the book the first time to decode each word using your phonic knowledge and blending skills (this may take a number of days and is something to work towards).</a:t>
            </a:r>
            <a:r>
              <a:rPr lang="en-US" sz="2400" dirty="0"/>
              <a:t>​</a:t>
            </a:r>
          </a:p>
          <a:p>
            <a:pPr lvl="0" rtl="0"/>
            <a:endParaRPr lang="en-GB" sz="2400" dirty="0">
              <a:cs typeface="Calibri"/>
            </a:endParaRPr>
          </a:p>
          <a:p>
            <a:pPr>
              <a:buAutoNum type="arabicPeriod" startAt="2"/>
            </a:pPr>
            <a:r>
              <a:rPr lang="en-GB" sz="2400" dirty="0"/>
              <a:t> Fluency: Read the book a second time to decode more confidently and to practice reading more fluently. </a:t>
            </a:r>
            <a:r>
              <a:rPr lang="en-US" sz="2400" dirty="0"/>
              <a:t>​</a:t>
            </a:r>
          </a:p>
          <a:p>
            <a:pPr lvl="0" rtl="0"/>
            <a:endParaRPr lang="en-GB" sz="2400" dirty="0">
              <a:cs typeface="Calibri"/>
            </a:endParaRPr>
          </a:p>
          <a:p>
            <a:pPr>
              <a:buAutoNum type="arabicPeriod" startAt="3"/>
            </a:pPr>
            <a:r>
              <a:rPr lang="en-GB" sz="2400" dirty="0"/>
              <a:t>Expression: Read the book a third time to include expression, intonation and to enjoy the story.</a:t>
            </a:r>
            <a:endParaRPr lang="en-GB" sz="2400" dirty="0">
              <a:cs typeface="Calibri"/>
            </a:endParaRPr>
          </a:p>
          <a:p>
            <a:r>
              <a:rPr lang="en-GB" sz="2400" dirty="0"/>
              <a:t> </a:t>
            </a:r>
            <a:r>
              <a:rPr lang="en-GB" dirty="0">
                <a:solidFill>
                  <a:srgbClr val="595959"/>
                </a:solidFill>
                <a:latin typeface="Euphemia"/>
                <a:ea typeface="Segoe UI"/>
                <a:cs typeface="Segoe UI"/>
              </a:rPr>
              <a:t>​</a:t>
            </a:r>
            <a:endParaRPr lang="en-GB" sz="2400" dirty="0">
              <a:cs typeface="Calibri"/>
            </a:endParaRPr>
          </a:p>
        </p:txBody>
      </p:sp>
    </p:spTree>
    <p:extLst>
      <p:ext uri="{BB962C8B-B14F-4D97-AF65-F5344CB8AC3E}">
        <p14:creationId xmlns:p14="http://schemas.microsoft.com/office/powerpoint/2010/main" val="2326868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D10D3-EB16-5A93-7FCD-0491EBE0B646}"/>
              </a:ext>
            </a:extLst>
          </p:cNvPr>
          <p:cNvSpPr>
            <a:spLocks noGrp="1"/>
          </p:cNvSpPr>
          <p:nvPr>
            <p:ph type="title"/>
          </p:nvPr>
        </p:nvSpPr>
        <p:spPr>
          <a:xfrm>
            <a:off x="178342" y="-237836"/>
            <a:ext cx="9049903" cy="1200416"/>
          </a:xfrm>
        </p:spPr>
        <p:txBody>
          <a:bodyPr/>
          <a:lstStyle/>
          <a:p>
            <a:r>
              <a:rPr lang="en-US"/>
              <a:t>Essential Letters and Sounds eBook Library </a:t>
            </a:r>
          </a:p>
        </p:txBody>
      </p:sp>
      <p:pic>
        <p:nvPicPr>
          <p:cNvPr id="4" name="Picture 4" descr="Graphical user interface, text, application&#10;&#10;Description automatically generated">
            <a:extLst>
              <a:ext uri="{FF2B5EF4-FFF2-40B4-BE49-F238E27FC236}">
                <a16:creationId xmlns:a16="http://schemas.microsoft.com/office/drawing/2014/main" id="{3B4E1AB8-AADD-1E08-EDDA-B08EDF72C0B5}"/>
              </a:ext>
            </a:extLst>
          </p:cNvPr>
          <p:cNvPicPr>
            <a:picLocks noChangeAspect="1"/>
          </p:cNvPicPr>
          <p:nvPr/>
        </p:nvPicPr>
        <p:blipFill rotWithShape="1">
          <a:blip r:embed="rId3"/>
          <a:srcRect l="4219" t="3750" r="7173" b="11500"/>
          <a:stretch/>
        </p:blipFill>
        <p:spPr>
          <a:xfrm>
            <a:off x="337129" y="1202748"/>
            <a:ext cx="8642145" cy="4647632"/>
          </a:xfrm>
          <a:prstGeom prst="rect">
            <a:avLst/>
          </a:prstGeom>
        </p:spPr>
      </p:pic>
      <p:sp>
        <p:nvSpPr>
          <p:cNvPr id="5" name="Oval 4">
            <a:extLst>
              <a:ext uri="{FF2B5EF4-FFF2-40B4-BE49-F238E27FC236}">
                <a16:creationId xmlns:a16="http://schemas.microsoft.com/office/drawing/2014/main" id="{08D5BF05-B7FF-B851-BD9C-C4496915B54B}"/>
              </a:ext>
            </a:extLst>
          </p:cNvPr>
          <p:cNvSpPr/>
          <p:nvPr/>
        </p:nvSpPr>
        <p:spPr>
          <a:xfrm>
            <a:off x="477982" y="2613891"/>
            <a:ext cx="3913908" cy="315190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40395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33995" y="-569835"/>
            <a:ext cx="5318521" cy="2095430"/>
          </a:xfrm>
        </p:spPr>
        <p:txBody>
          <a:bodyPr/>
          <a:lstStyle/>
          <a:p>
            <a:r>
              <a:rPr lang="en-GB"/>
              <a:t>Teamwork</a:t>
            </a:r>
          </a:p>
        </p:txBody>
      </p:sp>
      <p:sp>
        <p:nvSpPr>
          <p:cNvPr id="3" name="Subtitle 2"/>
          <p:cNvSpPr>
            <a:spLocks noGrp="1"/>
          </p:cNvSpPr>
          <p:nvPr>
            <p:ph type="subTitle" idx="1"/>
          </p:nvPr>
        </p:nvSpPr>
        <p:spPr>
          <a:xfrm>
            <a:off x="86724" y="1418375"/>
            <a:ext cx="4679190" cy="4964496"/>
          </a:xfrm>
        </p:spPr>
        <p:txBody>
          <a:bodyPr vert="horz" lIns="68580" tIns="34290" rIns="68580" bIns="34290" rtlCol="0" anchor="t">
            <a:normAutofit fontScale="85000" lnSpcReduction="10000"/>
          </a:bodyPr>
          <a:lstStyle/>
          <a:p>
            <a:pPr>
              <a:lnSpc>
                <a:spcPct val="170000"/>
              </a:lnSpc>
            </a:pPr>
            <a:r>
              <a:rPr lang="en-GB" dirty="0"/>
              <a:t>We can make the best of the learning opportunities in Reception when we work together on the same goals for your child.</a:t>
            </a:r>
            <a:endParaRPr lang="en-US" dirty="0"/>
          </a:p>
          <a:p>
            <a:pPr>
              <a:lnSpc>
                <a:spcPct val="170000"/>
              </a:lnSpc>
            </a:pPr>
            <a:endParaRPr lang="en-GB" dirty="0"/>
          </a:p>
          <a:p>
            <a:pPr>
              <a:lnSpc>
                <a:spcPct val="170000"/>
              </a:lnSpc>
            </a:pPr>
            <a:r>
              <a:rPr lang="en-GB" dirty="0"/>
              <a:t>This means working each week together on a specially selected reading book and the Phonics homework related to our learning in school that week.  </a:t>
            </a:r>
          </a:p>
          <a:p>
            <a:pPr>
              <a:lnSpc>
                <a:spcPct val="170000"/>
              </a:lnSpc>
            </a:pPr>
            <a:endParaRPr lang="en-GB" dirty="0"/>
          </a:p>
          <a:p>
            <a:pPr>
              <a:lnSpc>
                <a:spcPct val="170000"/>
              </a:lnSpc>
            </a:pPr>
            <a:r>
              <a:rPr lang="en-GB" dirty="0"/>
              <a:t>It also means communicating with each other about your child’s reading journey in their Guided Reading Log. Please write in your child’s reading log each time they read at home. </a:t>
            </a:r>
          </a:p>
        </p:txBody>
      </p:sp>
      <p:pic>
        <p:nvPicPr>
          <p:cNvPr id="4" name="Picture 4" descr="Diagram&#10;&#10;Description automatically generated">
            <a:extLst>
              <a:ext uri="{FF2B5EF4-FFF2-40B4-BE49-F238E27FC236}">
                <a16:creationId xmlns:a16="http://schemas.microsoft.com/office/drawing/2014/main" id="{E1A1CF89-3BDA-4D44-AD86-27D60F71D0F7}"/>
              </a:ext>
            </a:extLst>
          </p:cNvPr>
          <p:cNvPicPr>
            <a:picLocks noChangeAspect="1"/>
          </p:cNvPicPr>
          <p:nvPr/>
        </p:nvPicPr>
        <p:blipFill rotWithShape="1">
          <a:blip r:embed="rId3"/>
          <a:srcRect l="30365" t="10156" r="36058" b="4948"/>
          <a:stretch/>
        </p:blipFill>
        <p:spPr>
          <a:xfrm rot="5400000">
            <a:off x="5543552" y="1847634"/>
            <a:ext cx="2976307" cy="4217019"/>
          </a:xfrm>
          <a:prstGeom prst="rect">
            <a:avLst/>
          </a:prstGeom>
        </p:spPr>
      </p:pic>
    </p:spTree>
    <p:extLst>
      <p:ext uri="{BB962C8B-B14F-4D97-AF65-F5344CB8AC3E}">
        <p14:creationId xmlns:p14="http://schemas.microsoft.com/office/powerpoint/2010/main" val="30240992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330" y="622119"/>
            <a:ext cx="5680167" cy="2095430"/>
          </a:xfrm>
        </p:spPr>
        <p:txBody>
          <a:bodyPr/>
          <a:lstStyle/>
          <a:p>
            <a:r>
              <a:rPr lang="en-GB"/>
              <a:t>Thank you for joining us!</a:t>
            </a:r>
          </a:p>
        </p:txBody>
      </p:sp>
      <p:sp>
        <p:nvSpPr>
          <p:cNvPr id="3" name="Subtitle 2"/>
          <p:cNvSpPr>
            <a:spLocks noGrp="1"/>
          </p:cNvSpPr>
          <p:nvPr>
            <p:ph type="subTitle" idx="1"/>
          </p:nvPr>
        </p:nvSpPr>
        <p:spPr>
          <a:xfrm>
            <a:off x="798910" y="3188853"/>
            <a:ext cx="5318521" cy="1363436"/>
          </a:xfrm>
        </p:spPr>
        <p:txBody>
          <a:bodyPr vert="horz" lIns="68580" tIns="34290" rIns="68580" bIns="34290" rtlCol="0" anchor="t">
            <a:normAutofit/>
          </a:bodyPr>
          <a:lstStyle/>
          <a:p>
            <a:r>
              <a:rPr lang="en-GB"/>
              <a:t>We look forward to working with you to give your child the best start we can in their learning journey. If you have any questions, please talk to us. </a:t>
            </a:r>
          </a:p>
          <a:p>
            <a:endParaRPr lang="en-GB"/>
          </a:p>
          <a:p>
            <a:endParaRPr lang="en-GB"/>
          </a:p>
        </p:txBody>
      </p:sp>
    </p:spTree>
    <p:extLst>
      <p:ext uri="{BB962C8B-B14F-4D97-AF65-F5344CB8AC3E}">
        <p14:creationId xmlns:p14="http://schemas.microsoft.com/office/powerpoint/2010/main" val="22892352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ecb0cb03-25a4-4a15-bd56-12788b1553ba">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5BDFCE02D11AB4FABEAD84D0F2531CC" ma:contentTypeVersion="7" ma:contentTypeDescription="Create a new document." ma:contentTypeScope="" ma:versionID="3790ed2539681db35e6ad008b2fd7993">
  <xsd:schema xmlns:xsd="http://www.w3.org/2001/XMLSchema" xmlns:xs="http://www.w3.org/2001/XMLSchema" xmlns:p="http://schemas.microsoft.com/office/2006/metadata/properties" xmlns:ns3="67674917-2e0f-4ca3-ab28-3b285b3acd65" xmlns:ns4="ecb0cb03-25a4-4a15-bd56-12788b1553ba" targetNamespace="http://schemas.microsoft.com/office/2006/metadata/properties" ma:root="true" ma:fieldsID="feb3f395bc3d8c7865d4295ab1895fae" ns3:_="" ns4:_="">
    <xsd:import namespace="67674917-2e0f-4ca3-ab28-3b285b3acd65"/>
    <xsd:import namespace="ecb0cb03-25a4-4a15-bd56-12788b1553b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674917-2e0f-4ca3-ab28-3b285b3acd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cb0cb03-25a4-4a15-bd56-12788b1553b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2AD8AC-BB95-4999-8CC1-95DE38016F70}">
  <ds:schemaRefs>
    <ds:schemaRef ds:uri="http://schemas.microsoft.com/office/infopath/2007/PartnerControls"/>
    <ds:schemaRef ds:uri="http://schemas.microsoft.com/office/2006/metadata/properties"/>
    <ds:schemaRef ds:uri="http://schemas.microsoft.com/office/2006/documentManagement/types"/>
    <ds:schemaRef ds:uri="http://purl.org/dc/terms/"/>
    <ds:schemaRef ds:uri="http://purl.org/dc/elements/1.1/"/>
    <ds:schemaRef ds:uri="http://schemas.openxmlformats.org/package/2006/metadata/core-properties"/>
    <ds:schemaRef ds:uri="http://purl.org/dc/dcmitype/"/>
    <ds:schemaRef ds:uri="ecb0cb03-25a4-4a15-bd56-12788b1553ba"/>
    <ds:schemaRef ds:uri="67674917-2e0f-4ca3-ab28-3b285b3acd65"/>
    <ds:schemaRef ds:uri="http://www.w3.org/XML/1998/namespace"/>
  </ds:schemaRefs>
</ds:datastoreItem>
</file>

<file path=customXml/itemProps2.xml><?xml version="1.0" encoding="utf-8"?>
<ds:datastoreItem xmlns:ds="http://schemas.openxmlformats.org/officeDocument/2006/customXml" ds:itemID="{47CA30B3-1668-4D93-A117-BE2ECF197355}">
  <ds:schemaRefs>
    <ds:schemaRef ds:uri="67674917-2e0f-4ca3-ab28-3b285b3acd65"/>
    <ds:schemaRef ds:uri="ecb0cb03-25a4-4a15-bd56-12788b1553b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860</TotalTime>
  <Words>3277</Words>
  <Application>Microsoft Office PowerPoint</Application>
  <PresentationFormat>On-screen Show (4:3)</PresentationFormat>
  <Paragraphs>257</Paragraphs>
  <Slides>31</Slides>
  <Notes>31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31</vt:i4>
      </vt:variant>
    </vt:vector>
  </HeadingPairs>
  <TitlesOfParts>
    <vt:vector size="41" baseType="lpstr">
      <vt:lpstr>arial</vt:lpstr>
      <vt:lpstr>arial</vt:lpstr>
      <vt:lpstr>Arial,Sans-Serif</vt:lpstr>
      <vt:lpstr>Calibri</vt:lpstr>
      <vt:lpstr>Euphemia</vt:lpstr>
      <vt:lpstr>Segoe UI</vt:lpstr>
      <vt:lpstr>Wingdings</vt:lpstr>
      <vt:lpstr>Wingdings 3</vt:lpstr>
      <vt:lpstr>Office Theme</vt:lpstr>
      <vt:lpstr>Children Playing 16x9</vt:lpstr>
      <vt:lpstr>EYFS Curriculum and Reading Meeting Wednesday 1st October 2025 5.30-6.30pm </vt:lpstr>
      <vt:lpstr>Early Years Foundation Stage Curriculum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Essential Letters and Sounds eBook Library </vt:lpstr>
      <vt:lpstr>Teamwork</vt:lpstr>
      <vt:lpstr>Thank you for joining us!</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Bethany Rushton</cp:lastModifiedBy>
  <cp:revision>29</cp:revision>
  <cp:lastPrinted>2025-10-01T10:45:34Z</cp:lastPrinted>
  <dcterms:created xsi:type="dcterms:W3CDTF">2017-12-08T10:29:15Z</dcterms:created>
  <dcterms:modified xsi:type="dcterms:W3CDTF">2025-10-03T10:39:36Z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0x01010055BDFCE02D11AB4FABEAD84D0F2531CC</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