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7" r:id="rId1"/>
  </p:sldMasterIdLst>
  <p:sldIdLst>
    <p:sldId id="256" r:id="rId2"/>
    <p:sldId id="263" r:id="rId3"/>
    <p:sldId id="268" r:id="rId4"/>
    <p:sldId id="264" r:id="rId5"/>
    <p:sldId id="265" r:id="rId6"/>
    <p:sldId id="266" r:id="rId7"/>
    <p:sldId id="269" r:id="rId8"/>
    <p:sldId id="270" r:id="rId9"/>
    <p:sldId id="271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94" autoAdjust="0"/>
    <p:restoredTop sz="94660"/>
  </p:normalViewPr>
  <p:slideViewPr>
    <p:cSldViewPr snapToGrid="0">
      <p:cViewPr varScale="1">
        <p:scale>
          <a:sx n="85" d="100"/>
          <a:sy n="85" d="100"/>
        </p:scale>
        <p:origin x="576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501BF-F03F-4EF9-A6AE-4CDC55BD9100}" type="datetimeFigureOut">
              <a:rPr lang="en-US" smtClean="0"/>
              <a:t>9/23/2025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13942-B148-4867-8162-DDA7570CEED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98674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501BF-F03F-4EF9-A6AE-4CDC55BD9100}" type="datetimeFigureOut">
              <a:rPr lang="en-US" smtClean="0"/>
              <a:t>9/23/2025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13942-B148-4867-8162-DDA7570CEED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15078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501BF-F03F-4EF9-A6AE-4CDC55BD9100}" type="datetimeFigureOut">
              <a:rPr lang="en-US" smtClean="0"/>
              <a:t>9/23/2025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13942-B148-4867-8162-DDA7570CEED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2461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501BF-F03F-4EF9-A6AE-4CDC55BD9100}" type="datetimeFigureOut">
              <a:rPr lang="en-US" smtClean="0"/>
              <a:t>9/23/2025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13942-B148-4867-8162-DDA7570CEED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5787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501BF-F03F-4EF9-A6AE-4CDC55BD9100}" type="datetimeFigureOut">
              <a:rPr lang="en-US" smtClean="0"/>
              <a:t>9/23/2025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13942-B148-4867-8162-DDA7570CEED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49154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501BF-F03F-4EF9-A6AE-4CDC55BD9100}" type="datetimeFigureOut">
              <a:rPr lang="en-US" smtClean="0"/>
              <a:t>9/23/2025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13942-B148-4867-8162-DDA7570CEED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88739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501BF-F03F-4EF9-A6AE-4CDC55BD9100}" type="datetimeFigureOut">
              <a:rPr lang="en-US" smtClean="0"/>
              <a:t>9/23/2025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13942-B148-4867-8162-DDA7570CEED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67041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501BF-F03F-4EF9-A6AE-4CDC55BD9100}" type="datetimeFigureOut">
              <a:rPr lang="en-US" smtClean="0"/>
              <a:t>9/23/2025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13942-B148-4867-8162-DDA7570CEED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03911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501BF-F03F-4EF9-A6AE-4CDC55BD9100}" type="datetimeFigureOut">
              <a:rPr lang="en-US" smtClean="0"/>
              <a:t>9/23/2025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13942-B148-4867-8162-DDA7570CEED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31063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501BF-F03F-4EF9-A6AE-4CDC55BD9100}" type="datetimeFigureOut">
              <a:rPr lang="en-US" smtClean="0"/>
              <a:t>9/23/2025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13942-B148-4867-8162-DDA7570CEED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23122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501BF-F03F-4EF9-A6AE-4CDC55BD9100}" type="datetimeFigureOut">
              <a:rPr lang="en-US" smtClean="0"/>
              <a:t>9/23/2025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13942-B148-4867-8162-DDA7570CEED6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630257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501BF-F03F-4EF9-A6AE-4CDC55BD9100}" type="datetimeFigureOut">
              <a:rPr lang="en-US" smtClean="0"/>
              <a:t>9/23/2025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13942-B148-4867-8162-DDA7570CEED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35974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501BF-F03F-4EF9-A6AE-4CDC55BD9100}" type="datetimeFigureOut">
              <a:rPr lang="en-US" smtClean="0"/>
              <a:t>9/23/2025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13942-B148-4867-8162-DDA7570CEED6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834685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501BF-F03F-4EF9-A6AE-4CDC55BD9100}" type="datetimeFigureOut">
              <a:rPr lang="en-US" smtClean="0"/>
              <a:t>9/23/2025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13942-B148-4867-8162-DDA7570CEED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44135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501BF-F03F-4EF9-A6AE-4CDC55BD9100}" type="datetimeFigureOut">
              <a:rPr lang="en-US" smtClean="0"/>
              <a:t>9/23/2025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13942-B148-4867-8162-DDA7570CEED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4375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501BF-F03F-4EF9-A6AE-4CDC55BD9100}" type="datetimeFigureOut">
              <a:rPr lang="en-US" smtClean="0"/>
              <a:t>9/23/2025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13942-B148-4867-8162-DDA7570CEED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6705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3501BF-F03F-4EF9-A6AE-4CDC55BD9100}" type="datetimeFigureOut">
              <a:rPr lang="en-US" smtClean="0"/>
              <a:t>9/23/2025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2D13942-B148-4867-8162-DDA7570CEED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65374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  <p:sldLayoutId id="2147483779" r:id="rId12"/>
    <p:sldLayoutId id="2147483780" r:id="rId13"/>
    <p:sldLayoutId id="2147483781" r:id="rId14"/>
    <p:sldLayoutId id="2147483782" r:id="rId15"/>
    <p:sldLayoutId id="214748378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>
                <a:latin typeface="Comic Sans MS" panose="030F0702030302020204" pitchFamily="66" charset="0"/>
              </a:rPr>
              <a:t>Year 6 Curriculum Overview</a:t>
            </a:r>
            <a:endParaRPr lang="en-US" b="1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2025 – 2026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03143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RE – The Vine and The Branches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5146766" y="1541419"/>
            <a:ext cx="4127238" cy="4499944"/>
          </a:xfrm>
        </p:spPr>
        <p:txBody>
          <a:bodyPr/>
          <a:lstStyle/>
          <a:p>
            <a:pPr marL="0" indent="0" algn="ctr">
              <a:buNone/>
            </a:pPr>
            <a:r>
              <a:rPr lang="en-GB" sz="4400" u="sng" dirty="0">
                <a:solidFill>
                  <a:srgbClr val="7030A0"/>
                </a:solidFill>
              </a:rPr>
              <a:t>Our Topics</a:t>
            </a:r>
          </a:p>
          <a:p>
            <a:pPr marL="0" indent="0" algn="ctr">
              <a:buNone/>
            </a:pPr>
            <a:endParaRPr lang="en-GB" u="sng" dirty="0">
              <a:solidFill>
                <a:srgbClr val="7030A0"/>
              </a:solidFill>
            </a:endParaRP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Autumn 1:  Creation and Covenant</a:t>
            </a: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Autumn 2: Prophecy and Promise</a:t>
            </a: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Spring 1:  Galilee to Jerusalem</a:t>
            </a: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Spring 2: Desert to Garden </a:t>
            </a: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Summer 1: To the Ends of the Earth</a:t>
            </a: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Summer 2: Dialogue and Encounter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1EC206B9-B965-47C7-878E-ED6352501DAE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677332" y="1220980"/>
            <a:ext cx="3921995" cy="5373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0744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English Overview: </a:t>
            </a:r>
            <a:br>
              <a:rPr lang="en-GB" dirty="0"/>
            </a:br>
            <a:r>
              <a:rPr lang="en-GB" dirty="0"/>
              <a:t>Book order may change.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32855" y="2160588"/>
            <a:ext cx="8086327" cy="3881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3702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666206" y="261257"/>
            <a:ext cx="7930107" cy="1669143"/>
          </a:xfrm>
        </p:spPr>
        <p:txBody>
          <a:bodyPr/>
          <a:lstStyle/>
          <a:p>
            <a:pPr algn="ctr"/>
            <a:r>
              <a:rPr lang="en-GB" b="1" u="sng" dirty="0"/>
              <a:t>Maths </a:t>
            </a:r>
            <a:br>
              <a:rPr lang="en-GB" dirty="0"/>
            </a:br>
            <a:r>
              <a:rPr lang="en-GB" dirty="0"/>
              <a:t> Maths – No Problem! Scheme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3295" y="1482091"/>
            <a:ext cx="7000875" cy="499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3450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/>
              <a:t>Science – Rising Stars</a:t>
            </a:r>
            <a:endParaRPr lang="en-US" b="1" u="sng" dirty="0"/>
          </a:p>
        </p:txBody>
      </p:sp>
      <p:sp>
        <p:nvSpPr>
          <p:cNvPr id="4" name="Rectangle 3"/>
          <p:cNvSpPr/>
          <p:nvPr/>
        </p:nvSpPr>
        <p:spPr>
          <a:xfrm>
            <a:off x="3852125" y="4094121"/>
            <a:ext cx="4557081" cy="769441"/>
          </a:xfrm>
          <a:prstGeom prst="rect">
            <a:avLst/>
          </a:prstGeom>
          <a:solidFill>
            <a:srgbClr val="00B0F0"/>
          </a:solidFill>
          <a:ln w="76200"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44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‘We’re Evolving’</a:t>
            </a:r>
            <a:endParaRPr lang="en-US" sz="4400" b="1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980880" y="5978389"/>
            <a:ext cx="3002745" cy="646331"/>
          </a:xfrm>
          <a:prstGeom prst="rect">
            <a:avLst/>
          </a:prstGeom>
          <a:solidFill>
            <a:srgbClr val="00B0F0"/>
          </a:solidFill>
          <a:ln w="76200"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‘Electrifying’</a:t>
            </a:r>
            <a:endParaRPr lang="en-US" sz="3600" b="1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428924" y="5036255"/>
            <a:ext cx="3595857" cy="769441"/>
          </a:xfrm>
          <a:prstGeom prst="rect">
            <a:avLst/>
          </a:prstGeom>
          <a:solidFill>
            <a:srgbClr val="00B0F0"/>
          </a:solidFill>
          <a:ln w="76200"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44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‘Let it shine’</a:t>
            </a:r>
            <a:endParaRPr lang="en-US" sz="4400" b="1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092393" y="3194106"/>
            <a:ext cx="7231468" cy="769441"/>
          </a:xfrm>
          <a:prstGeom prst="rect">
            <a:avLst/>
          </a:prstGeom>
          <a:solidFill>
            <a:srgbClr val="00B0F0"/>
          </a:solidFill>
          <a:ln w="76200"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44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‘Chemistry with Cabbages’</a:t>
            </a:r>
            <a:endParaRPr lang="en-US" sz="4400" b="1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913241" y="2309911"/>
            <a:ext cx="3952622" cy="769441"/>
          </a:xfrm>
          <a:prstGeom prst="rect">
            <a:avLst/>
          </a:prstGeom>
          <a:solidFill>
            <a:srgbClr val="00B0F0"/>
          </a:solidFill>
          <a:ln w="76200"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44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‘Staying Alive’</a:t>
            </a:r>
            <a:endParaRPr lang="en-US" sz="4400" b="1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5574" y="1438872"/>
            <a:ext cx="5827215" cy="769441"/>
          </a:xfrm>
          <a:prstGeom prst="rect">
            <a:avLst/>
          </a:prstGeom>
          <a:solidFill>
            <a:srgbClr val="00B0F0"/>
          </a:solidFill>
          <a:ln w="76200"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44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‘Classifying Critters’</a:t>
            </a:r>
            <a:endParaRPr lang="en-US" sz="4400" b="1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1" name="AutoShape 4" descr="Rising Stars - Logi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8249" y="1564086"/>
            <a:ext cx="4829175" cy="942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3935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History and Geography- Rising Stars</a:t>
            </a:r>
            <a:endParaRPr lang="en-US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509829"/>
              </p:ext>
            </p:extLst>
          </p:nvPr>
        </p:nvGraphicFramePr>
        <p:xfrm>
          <a:off x="444139" y="1532966"/>
          <a:ext cx="11560626" cy="3509297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6515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515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515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5151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5151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65151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65151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945018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omic Sans MS" panose="030F0702030302020204" pitchFamily="66" charset="0"/>
                        </a:rPr>
                        <a:t>Subject</a:t>
                      </a:r>
                      <a:endParaRPr lang="en-US" sz="20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omic Sans MS" panose="030F0702030302020204" pitchFamily="66" charset="0"/>
                        </a:rPr>
                        <a:t>Autumn 1</a:t>
                      </a:r>
                      <a:endParaRPr lang="en-US" sz="20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omic Sans MS" panose="030F0702030302020204" pitchFamily="66" charset="0"/>
                        </a:rPr>
                        <a:t>Autumn 2</a:t>
                      </a:r>
                      <a:endParaRPr lang="en-US" sz="20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omic Sans MS" panose="030F0702030302020204" pitchFamily="66" charset="0"/>
                        </a:rPr>
                        <a:t>Spring</a:t>
                      </a:r>
                      <a:r>
                        <a:rPr lang="en-GB" sz="2000" b="1" baseline="0" dirty="0">
                          <a:latin typeface="Comic Sans MS" panose="030F0702030302020204" pitchFamily="66" charset="0"/>
                        </a:rPr>
                        <a:t> 1</a:t>
                      </a:r>
                      <a:endParaRPr lang="en-US" sz="20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omic Sans MS" panose="030F0702030302020204" pitchFamily="66" charset="0"/>
                        </a:rPr>
                        <a:t>Spring 2</a:t>
                      </a:r>
                      <a:endParaRPr lang="en-US" sz="20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omic Sans MS" panose="030F0702030302020204" pitchFamily="66" charset="0"/>
                        </a:rPr>
                        <a:t>Summer 1</a:t>
                      </a:r>
                      <a:endParaRPr lang="en-US" sz="20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omic Sans MS" panose="030F0702030302020204" pitchFamily="66" charset="0"/>
                        </a:rPr>
                        <a:t>Summer 2</a:t>
                      </a:r>
                      <a:endParaRPr lang="en-US" sz="20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45018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omic Sans MS" panose="030F0702030302020204" pitchFamily="66" charset="0"/>
                        </a:rPr>
                        <a:t>History</a:t>
                      </a:r>
                      <a:endParaRPr lang="en-US" sz="20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FF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FF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atin typeface="Comic Sans MS" panose="030F0702030302020204" pitchFamily="66" charset="0"/>
                        </a:rPr>
                        <a:t>Second World War </a:t>
                      </a:r>
                    </a:p>
                  </a:txBody>
                  <a:tcPr>
                    <a:solidFill>
                      <a:srgbClr val="FF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FF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atin typeface="Comic Sans MS" panose="030F0702030302020204" pitchFamily="66" charset="0"/>
                        </a:rPr>
                        <a:t>The</a:t>
                      </a:r>
                      <a:r>
                        <a:rPr lang="en-US" sz="2000" b="1" baseline="0" dirty="0">
                          <a:latin typeface="Comic Sans MS" panose="030F0702030302020204" pitchFamily="66" charset="0"/>
                        </a:rPr>
                        <a:t> Mayans </a:t>
                      </a:r>
                      <a:endParaRPr lang="en-US" sz="20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FF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FF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omic Sans MS" panose="030F0702030302020204" pitchFamily="66" charset="0"/>
                        </a:rPr>
                        <a:t>Ancient</a:t>
                      </a:r>
                      <a:r>
                        <a:rPr lang="en-GB" sz="2000" b="1" baseline="0" dirty="0">
                          <a:latin typeface="Comic Sans MS" panose="030F0702030302020204" pitchFamily="66" charset="0"/>
                        </a:rPr>
                        <a:t> Greece</a:t>
                      </a:r>
                      <a:endParaRPr lang="en-US" sz="20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FF0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1926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omic Sans MS" panose="030F0702030302020204" pitchFamily="66" charset="0"/>
                        </a:rPr>
                        <a:t>Geography</a:t>
                      </a:r>
                      <a:endParaRPr lang="en-US" sz="20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omic Sans MS" panose="030F0702030302020204" pitchFamily="66" charset="0"/>
                        </a:rPr>
                        <a:t>South America: </a:t>
                      </a:r>
                    </a:p>
                    <a:p>
                      <a:pPr algn="ctr"/>
                      <a:r>
                        <a:rPr lang="en-GB" sz="2000" b="1" dirty="0">
                          <a:latin typeface="Comic Sans MS" panose="030F0702030302020204" pitchFamily="66" charset="0"/>
                        </a:rPr>
                        <a:t>The Amazon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atin typeface="Comic Sans MS" panose="030F0702030302020204" pitchFamily="66" charset="0"/>
                        </a:rPr>
                        <a:t>Protecting the Environment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atin typeface="Comic Sans MS" panose="030F0702030302020204" pitchFamily="66" charset="0"/>
                        </a:rPr>
                        <a:t>Our World in the Future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3282" y="0"/>
            <a:ext cx="2291483" cy="135060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139" y="5224602"/>
            <a:ext cx="2521130" cy="1512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1323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97131"/>
          </a:xfrm>
        </p:spPr>
        <p:txBody>
          <a:bodyPr/>
          <a:lstStyle/>
          <a:p>
            <a:r>
              <a:rPr lang="en-GB" dirty="0"/>
              <a:t>French and Music 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idx="1"/>
          </p:nvPr>
        </p:nvSpPr>
        <p:spPr>
          <a:xfrm>
            <a:off x="675745" y="1606731"/>
            <a:ext cx="4185623" cy="554252"/>
          </a:xfrm>
        </p:spPr>
        <p:txBody>
          <a:bodyPr/>
          <a:lstStyle/>
          <a:p>
            <a:pPr algn="ctr"/>
            <a:r>
              <a:rPr lang="en-GB" sz="3600" b="1" dirty="0"/>
              <a:t> 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b="29869"/>
          <a:stretch/>
        </p:blipFill>
        <p:spPr>
          <a:xfrm>
            <a:off x="1301706" y="2737245"/>
            <a:ext cx="2933700" cy="1442869"/>
          </a:xfrm>
          <a:prstGeom prst="rect">
            <a:avLst/>
          </a:prstGeom>
        </p:spPr>
      </p:pic>
      <p:sp>
        <p:nvSpPr>
          <p:cNvPr id="11" name="Text Placeholder 10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GB" sz="3600" b="1" dirty="0"/>
              <a:t>MUSIC – CHARANGA </a:t>
            </a: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4922600" y="2904183"/>
            <a:ext cx="3685494" cy="199477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75668" y="5065895"/>
            <a:ext cx="2307246" cy="1600652"/>
          </a:xfrm>
          <a:prstGeom prst="rect">
            <a:avLst/>
          </a:prstGeom>
        </p:spPr>
      </p:pic>
      <p:pic>
        <p:nvPicPr>
          <p:cNvPr id="1026" name="Picture 2" descr="Glockenspiel | Hibike! Euphonium Wiki | Fandom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0360" y="5065895"/>
            <a:ext cx="3269850" cy="1374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35012" y="4526205"/>
            <a:ext cx="2650671" cy="2140342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335012" y="1606731"/>
            <a:ext cx="29003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FRENCH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915541" y="609600"/>
            <a:ext cx="295087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2060"/>
                </a:solidFill>
                <a:latin typeface="Cooper Black" panose="0208090404030B020404" pitchFamily="18" charset="0"/>
              </a:rPr>
              <a:t>End of Year Musical Production</a:t>
            </a:r>
          </a:p>
          <a:p>
            <a:pPr algn="ctr"/>
            <a:endParaRPr lang="en-GB" sz="3600" b="1" dirty="0">
              <a:latin typeface="Cooper Black" panose="0208090404030B020404" pitchFamily="18" charset="0"/>
            </a:endParaRPr>
          </a:p>
          <a:p>
            <a:pPr algn="ctr"/>
            <a:r>
              <a:rPr lang="en-GB" sz="3600" b="1" dirty="0">
                <a:latin typeface="Cooper Black" panose="0208090404030B020404" pitchFamily="18" charset="0"/>
              </a:rPr>
              <a:t>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15541" y="2472675"/>
            <a:ext cx="3049931" cy="1553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5956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74171" y="194602"/>
            <a:ext cx="9099831" cy="742931"/>
          </a:xfrm>
        </p:spPr>
        <p:txBody>
          <a:bodyPr/>
          <a:lstStyle/>
          <a:p>
            <a:r>
              <a:rPr lang="en-GB" dirty="0"/>
              <a:t>Art from the Kapow Scheme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r="51715"/>
          <a:stretch/>
        </p:blipFill>
        <p:spPr>
          <a:xfrm>
            <a:off x="9337229" y="140996"/>
            <a:ext cx="2653695" cy="230151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17495" y="2533835"/>
            <a:ext cx="3728629" cy="221715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49171" y="4842314"/>
            <a:ext cx="3196953" cy="189887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DC14274-3D9A-4127-A508-17E8CD430E2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398" y="752088"/>
            <a:ext cx="7460729" cy="323191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5A74CF8-ABC9-43AC-B7DA-DC1E04AA291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4171" y="3996322"/>
            <a:ext cx="3113039" cy="263524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091ED59-0C0C-43E1-9B93-BD38ECD0FFF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62011" y="4059001"/>
            <a:ext cx="4495800" cy="266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2575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Design Technology from Kapow </a:t>
            </a:r>
          </a:p>
        </p:txBody>
      </p:sp>
      <p:sp>
        <p:nvSpPr>
          <p:cNvPr id="3" name="Rectangle 2"/>
          <p:cNvSpPr/>
          <p:nvPr/>
        </p:nvSpPr>
        <p:spPr>
          <a:xfrm>
            <a:off x="1018903" y="2233749"/>
            <a:ext cx="2508068" cy="78377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PLAYGROUNDS </a:t>
            </a:r>
          </a:p>
        </p:txBody>
      </p:sp>
      <p:sp>
        <p:nvSpPr>
          <p:cNvPr id="4" name="Rectangle 3"/>
          <p:cNvSpPr/>
          <p:nvPr/>
        </p:nvSpPr>
        <p:spPr>
          <a:xfrm>
            <a:off x="2769326" y="3213463"/>
            <a:ext cx="2429691" cy="75764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MECHANICAL SYSTEMS</a:t>
            </a:r>
          </a:p>
        </p:txBody>
      </p:sp>
      <p:sp>
        <p:nvSpPr>
          <p:cNvPr id="5" name="Rectangle 4"/>
          <p:cNvSpPr/>
          <p:nvPr/>
        </p:nvSpPr>
        <p:spPr>
          <a:xfrm>
            <a:off x="3722914" y="4297680"/>
            <a:ext cx="2795452" cy="69233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ELECTRICAL </a:t>
            </a:r>
          </a:p>
        </p:txBody>
      </p:sp>
      <p:sp>
        <p:nvSpPr>
          <p:cNvPr id="7" name="Rectangle 6"/>
          <p:cNvSpPr/>
          <p:nvPr/>
        </p:nvSpPr>
        <p:spPr>
          <a:xfrm>
            <a:off x="7210697" y="3461657"/>
            <a:ext cx="2769326" cy="6662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DIGITAL WORLD </a:t>
            </a:r>
          </a:p>
        </p:txBody>
      </p:sp>
      <p:sp>
        <p:nvSpPr>
          <p:cNvPr id="8" name="Rectangle 7"/>
          <p:cNvSpPr/>
          <p:nvPr/>
        </p:nvSpPr>
        <p:spPr>
          <a:xfrm>
            <a:off x="6518366" y="5329646"/>
            <a:ext cx="3187337" cy="7968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COOKING AND NUTRITION </a:t>
            </a:r>
          </a:p>
        </p:txBody>
      </p:sp>
    </p:spTree>
    <p:extLst>
      <p:ext uri="{BB962C8B-B14F-4D97-AF65-F5344CB8AC3E}">
        <p14:creationId xmlns:p14="http://schemas.microsoft.com/office/powerpoint/2010/main" val="2188385506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254</TotalTime>
  <Words>174</Words>
  <Application>Microsoft Office PowerPoint</Application>
  <PresentationFormat>Widescreen</PresentationFormat>
  <Paragraphs>51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Comic Sans MS</vt:lpstr>
      <vt:lpstr>Cooper Black</vt:lpstr>
      <vt:lpstr>Trebuchet MS</vt:lpstr>
      <vt:lpstr>Wingdings 3</vt:lpstr>
      <vt:lpstr>Facet</vt:lpstr>
      <vt:lpstr>Year 6 Curriculum Overview</vt:lpstr>
      <vt:lpstr>RE – The Vine and The Branches</vt:lpstr>
      <vt:lpstr>English Overview:  Book order may change.</vt:lpstr>
      <vt:lpstr>Maths   Maths – No Problem! Scheme</vt:lpstr>
      <vt:lpstr>Science – Rising Stars</vt:lpstr>
      <vt:lpstr>History and Geography- Rising Stars</vt:lpstr>
      <vt:lpstr>French and Music </vt:lpstr>
      <vt:lpstr>Art from the Kapow Scheme </vt:lpstr>
      <vt:lpstr>Design Technology from Kapow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5 St Joan of Arc</dc:title>
  <dc:creator>James Greener</dc:creator>
  <cp:lastModifiedBy>mrhodes@stalbans.local</cp:lastModifiedBy>
  <cp:revision>19</cp:revision>
  <dcterms:created xsi:type="dcterms:W3CDTF">2023-05-03T19:35:38Z</dcterms:created>
  <dcterms:modified xsi:type="dcterms:W3CDTF">2025-09-23T15:48:28Z</dcterms:modified>
</cp:coreProperties>
</file>