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7" r:id="rId2"/>
  </p:sldMasterIdLst>
  <p:sldIdLst>
    <p:sldId id="268" r:id="rId3"/>
    <p:sldId id="269" r:id="rId4"/>
    <p:sldId id="270" r:id="rId5"/>
    <p:sldId id="271" r:id="rId6"/>
    <p:sldId id="273" r:id="rId7"/>
    <p:sldId id="274" r:id="rId8"/>
    <p:sldId id="275" r:id="rId9"/>
    <p:sldId id="276" r:id="rId10"/>
    <p:sldId id="278" r:id="rId11"/>
    <p:sldId id="279" r:id="rId12"/>
    <p:sldId id="280" r:id="rId13"/>
    <p:sldId id="281"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43" d="100"/>
          <a:sy n="43" d="100"/>
        </p:scale>
        <p:origin x="75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hyperlink" Target="mailto:twinklcares@twinkl.co.uk"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www.twinkl.co.uk/resources/ks2-history/ks2-world-war-two/ks2-world-war-two-powerpoints" TargetMode="External"/><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www.twinkl.co.uk/resources/ks2-history/ks2-world-war-two/ks2-world-war-two-powerpoints" TargetMode="External"/><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1007533" y="2209046"/>
            <a:ext cx="3176883"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4507559" y="2209046"/>
            <a:ext cx="3176883"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8007584" y="2209046"/>
            <a:ext cx="3176883"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450860" y="2435955"/>
            <a:ext cx="2290233"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450860" y="3771618"/>
            <a:ext cx="2290233"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601016" y="5938339"/>
            <a:ext cx="10968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870901" y="1186619"/>
            <a:ext cx="3313516"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4370926" y="1186619"/>
            <a:ext cx="3313516"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7870951" y="1186619"/>
            <a:ext cx="3313516"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4960408" y="2435956"/>
            <a:ext cx="2271184"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8152483" y="3710564"/>
            <a:ext cx="2887085"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8152459" y="2435956"/>
            <a:ext cx="2887133"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8152483" y="2862123"/>
            <a:ext cx="2887133"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366683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dvance Copy">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43" name="Rectangle 42">
            <a:extLst>
              <a:ext uri="{FF2B5EF4-FFF2-40B4-BE49-F238E27FC236}">
                <a16:creationId xmlns:a16="http://schemas.microsoft.com/office/drawing/2014/main" id="{6A96975B-C3DC-451D-8423-D15D5BCDB436}"/>
              </a:ext>
            </a:extLst>
          </p:cNvPr>
          <p:cNvSpPr/>
          <p:nvPr/>
        </p:nvSpPr>
        <p:spPr>
          <a:xfrm>
            <a:off x="1007532" y="1716190"/>
            <a:ext cx="10176933" cy="1236438"/>
          </a:xfrm>
          <a:prstGeom prst="rect">
            <a:avLst/>
          </a:prstGeom>
          <a:noFill/>
          <a:ln w="19050">
            <a:solidFill>
              <a:srgbClr val="18A0DB"/>
            </a:solidFill>
          </a:ln>
        </p:spPr>
        <p:txBody>
          <a:bodyPr wrap="square" lIns="216000" tIns="216000" rIns="216000" bIns="216000">
            <a:spAutoFit/>
          </a:bodyPr>
          <a:lstStyle/>
          <a:p>
            <a:pPr algn="ctr">
              <a:spcAft>
                <a:spcPts val="600"/>
              </a:spcAft>
            </a:pPr>
            <a:r>
              <a:rPr lang="en-GB" sz="1400" dirty="0">
                <a:latin typeface="Roboto" panose="02000000000000000000" pitchFamily="2" charset="0"/>
                <a:ea typeface="Roboto" panose="02000000000000000000" pitchFamily="2" charset="0"/>
              </a:rPr>
              <a:t>This is an </a:t>
            </a:r>
            <a:r>
              <a:rPr lang="en-GB" sz="1400" b="1" dirty="0">
                <a:latin typeface="Roboto" panose="02000000000000000000" pitchFamily="2" charset="0"/>
                <a:ea typeface="Roboto" panose="02000000000000000000" pitchFamily="2" charset="0"/>
              </a:rPr>
              <a:t>exclusive, advance copy!</a:t>
            </a:r>
          </a:p>
          <a:p>
            <a:pPr algn="ctr">
              <a:spcAft>
                <a:spcPts val="600"/>
              </a:spcAft>
            </a:pPr>
            <a:r>
              <a:rPr lang="en-GB" sz="1400" dirty="0">
                <a:latin typeface="Roboto" panose="02000000000000000000" pitchFamily="2" charset="0"/>
                <a:ea typeface="Roboto" panose="02000000000000000000" pitchFamily="2" charset="0"/>
              </a:rPr>
              <a:t>Let us know what you think by emailing </a:t>
            </a:r>
            <a:r>
              <a:rPr lang="en-GB" sz="1400" b="1" u="sng" dirty="0">
                <a:latin typeface="Roboto" panose="02000000000000000000" pitchFamily="2" charset="0"/>
                <a:ea typeface="Roboto" panose="02000000000000000000" pitchFamily="2" charset="0"/>
                <a:hlinkClick r:id="rId2"/>
              </a:rPr>
              <a:t>twinklcares@twinkl.co.uk</a:t>
            </a:r>
            <a:endParaRPr lang="en-GB" sz="1400" b="1" u="sng" dirty="0">
              <a:latin typeface="Roboto" panose="02000000000000000000" pitchFamily="2" charset="0"/>
              <a:ea typeface="Roboto" panose="02000000000000000000" pitchFamily="2" charset="0"/>
            </a:endParaRPr>
          </a:p>
          <a:p>
            <a:pPr algn="ctr">
              <a:spcAft>
                <a:spcPts val="600"/>
              </a:spcAft>
            </a:pPr>
            <a:r>
              <a:rPr lang="en-GB" sz="1400" dirty="0">
                <a:latin typeface="Roboto" panose="02000000000000000000" pitchFamily="2" charset="0"/>
                <a:ea typeface="Roboto" panose="02000000000000000000" pitchFamily="2" charset="0"/>
              </a:rPr>
              <a:t>with the reference ‘</a:t>
            </a:r>
            <a:r>
              <a:rPr lang="en-GB" sz="1400" b="1" dirty="0">
                <a:latin typeface="Roboto" panose="02000000000000000000" pitchFamily="2" charset="0"/>
                <a:ea typeface="Roboto" panose="02000000000000000000" pitchFamily="2" charset="0"/>
              </a:rPr>
              <a:t>CODE</a:t>
            </a:r>
            <a:r>
              <a:rPr lang="en-GB" sz="1400" dirty="0">
                <a:latin typeface="Roboto" panose="02000000000000000000" pitchFamily="2" charset="0"/>
                <a:ea typeface="Roboto" panose="02000000000000000000" pitchFamily="2" charset="0"/>
              </a:rPr>
              <a:t>’.</a:t>
            </a:r>
          </a:p>
        </p:txBody>
      </p:sp>
      <p:sp>
        <p:nvSpPr>
          <p:cNvPr id="44" name="Rectangle 43">
            <a:extLst>
              <a:ext uri="{FF2B5EF4-FFF2-40B4-BE49-F238E27FC236}">
                <a16:creationId xmlns:a16="http://schemas.microsoft.com/office/drawing/2014/main" id="{C01BCBF7-EAB4-4398-AAB8-B60AC3555113}"/>
              </a:ext>
            </a:extLst>
          </p:cNvPr>
          <p:cNvSpPr/>
          <p:nvPr userDrawn="1"/>
        </p:nvSpPr>
        <p:spPr>
          <a:xfrm>
            <a:off x="991782" y="1163961"/>
            <a:ext cx="10192684"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Advance Copy</a:t>
            </a:r>
            <a:endParaRPr lang="en-GB" sz="2800" b="1" dirty="0">
              <a:solidFill>
                <a:srgbClr val="E34192"/>
              </a:solidFill>
            </a:endParaRPr>
          </a:p>
        </p:txBody>
      </p:sp>
    </p:spTree>
    <p:extLst>
      <p:ext uri="{BB962C8B-B14F-4D97-AF65-F5344CB8AC3E}">
        <p14:creationId xmlns:p14="http://schemas.microsoft.com/office/powerpoint/2010/main" val="3432066421"/>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nimation Disclaim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991781" y="1681196"/>
            <a:ext cx="10192684" cy="1356510"/>
            <a:chOff x="743837" y="1344834"/>
            <a:chExt cx="7644513" cy="1356510"/>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1082550"/>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has been designed with animations on each slide to make it as fun and engaging as possible. To view the content in the correct formatting, please view the slideshow in ‘</a:t>
              </a:r>
              <a:r>
                <a:rPr lang="en-GB" sz="1400" b="1" i="0" dirty="0">
                  <a:solidFill>
                    <a:srgbClr val="202124"/>
                  </a:solidFill>
                  <a:effectLst/>
                  <a:latin typeface="Roboto" panose="02000000000000000000" pitchFamily="2" charset="0"/>
                </a:rPr>
                <a:t>presentation mode</a:t>
              </a:r>
              <a:r>
                <a:rPr lang="en-GB" sz="1400" b="0" i="0" dirty="0">
                  <a:solidFill>
                    <a:srgbClr val="202124"/>
                  </a:solidFill>
                  <a:effectLst/>
                  <a:latin typeface="Roboto" panose="02000000000000000000" pitchFamily="2" charset="0"/>
                </a:rPr>
                <a:t>’. If you view the slides without selecting ‘presentation mode’, you may find that some of the text and images overlap each other or are difficult to read.</a:t>
              </a:r>
              <a:endParaRPr lang="en-GB" sz="1400" dirty="0">
                <a:latin typeface="Roboto" panose="02000000000000000000" pitchFamily="2" charset="0"/>
                <a:ea typeface="Roboto" panose="02000000000000000000" pitchFamily="2" charset="0"/>
              </a:endParaRP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991782" y="1163961"/>
            <a:ext cx="10192684"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3" name="Group 2">
            <a:extLst>
              <a:ext uri="{FF2B5EF4-FFF2-40B4-BE49-F238E27FC236}">
                <a16:creationId xmlns:a16="http://schemas.microsoft.com/office/drawing/2014/main" id="{DF1E7548-6CC2-8480-1EBB-ABD81A0BD9B5}"/>
              </a:ext>
            </a:extLst>
          </p:cNvPr>
          <p:cNvGrpSpPr/>
          <p:nvPr userDrawn="1"/>
        </p:nvGrpSpPr>
        <p:grpSpPr>
          <a:xfrm>
            <a:off x="1003618" y="3705304"/>
            <a:ext cx="10192683" cy="1571953"/>
            <a:chOff x="743838" y="1344834"/>
            <a:chExt cx="7644512" cy="1571953"/>
          </a:xfrm>
        </p:grpSpPr>
        <p:sp>
          <p:nvSpPr>
            <p:cNvPr id="4" name="Rectangle 3">
              <a:extLst>
                <a:ext uri="{FF2B5EF4-FFF2-40B4-BE49-F238E27FC236}">
                  <a16:creationId xmlns:a16="http://schemas.microsoft.com/office/drawing/2014/main" id="{AC3AC59A-4789-BF55-095C-92DA61DC922C}"/>
                </a:ext>
              </a:extLst>
            </p:cNvPr>
            <p:cNvSpPr/>
            <p:nvPr/>
          </p:nvSpPr>
          <p:spPr>
            <a:xfrm>
              <a:off x="743838" y="1344834"/>
              <a:ext cx="1413438"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1600" b="1" dirty="0">
                  <a:latin typeface="Roboto" panose="02000000000000000000" pitchFamily="2" charset="0"/>
                  <a:ea typeface="Roboto" panose="02000000000000000000" pitchFamily="2" charset="0"/>
                </a:rPr>
                <a:t>Public figure</a:t>
              </a:r>
              <a:endParaRPr lang="en-GB" sz="1600" b="1" dirty="0">
                <a:latin typeface="Roboto" panose="02000000000000000000" pitchFamily="2" charset="0"/>
                <a:ea typeface="Roboto" panose="02000000000000000000" pitchFamily="2" charset="0"/>
              </a:endParaRPr>
            </a:p>
          </p:txBody>
        </p:sp>
        <p:sp>
          <p:nvSpPr>
            <p:cNvPr id="6" name="Rectangle 5">
              <a:extLst>
                <a:ext uri="{FF2B5EF4-FFF2-40B4-BE49-F238E27FC236}">
                  <a16:creationId xmlns:a16="http://schemas.microsoft.com/office/drawing/2014/main" id="{D358624D-CAF5-BB68-0288-92343676948A}"/>
                </a:ext>
              </a:extLst>
            </p:cNvPr>
            <p:cNvSpPr/>
            <p:nvPr/>
          </p:nvSpPr>
          <p:spPr>
            <a:xfrm>
              <a:off x="755650" y="1618794"/>
              <a:ext cx="7632700" cy="1297993"/>
            </a:xfrm>
            <a:prstGeom prst="rect">
              <a:avLst/>
            </a:prstGeom>
            <a:noFill/>
            <a:ln w="19050">
              <a:solidFill>
                <a:srgbClr val="18A0DB"/>
              </a:solidFill>
            </a:ln>
          </p:spPr>
          <p:txBody>
            <a:bodyPr wrap="square" lIns="216000" tIns="216000" rIns="216000" bIns="216000">
              <a:spAutoFit/>
            </a:bodyPr>
            <a:lstStyle/>
            <a:p>
              <a:pPr>
                <a:spcAft>
                  <a:spcPts val="600"/>
                </a:spcAft>
              </a:pPr>
              <a:r>
                <a:rPr lang="en-US" sz="1400" b="0" i="0" dirty="0">
                  <a:solidFill>
                    <a:srgbClr val="444746"/>
                  </a:solidFill>
                  <a:effectLst/>
                  <a:latin typeface="Roboto" panose="02000000000000000000" pitchFamily="2" charset="0"/>
                  <a:ea typeface="Roboto" panose="02000000000000000000" pitchFamily="2" charset="0"/>
                </a:rPr>
                <a:t>We hope you find the information and resources on our website useful. Please be aware that aspects of an individual's life may be controversial to some. Due to this, we highly recommend that you carefully research the individual before teaching about them to children. If your children do independent research about an individual, we advise using only pre-selected, child-appropriate sources of information and websites appropriate to their age.</a:t>
              </a:r>
              <a:endParaRPr lang="en-GB" sz="1400" dirty="0">
                <a:latin typeface="Roboto" panose="02000000000000000000" pitchFamily="2" charset="0"/>
                <a:ea typeface="Roboto" panose="02000000000000000000" pitchFamily="2" charset="0"/>
              </a:endParaRPr>
            </a:p>
          </p:txBody>
        </p:sp>
      </p:grpSp>
    </p:spTree>
    <p:extLst>
      <p:ext uri="{BB962C8B-B14F-4D97-AF65-F5344CB8AC3E}">
        <p14:creationId xmlns:p14="http://schemas.microsoft.com/office/powerpoint/2010/main" val="3126584673"/>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991782" y="1163961"/>
            <a:ext cx="10192684"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991783" y="1681195"/>
            <a:ext cx="10192684" cy="1787397"/>
            <a:chOff x="743837" y="1344834"/>
            <a:chExt cx="7644513" cy="1787397"/>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513437"/>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755866111"/>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991782" y="1163961"/>
            <a:ext cx="10192684"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977439" y="1681196"/>
            <a:ext cx="10191277" cy="2218284"/>
            <a:chOff x="744892" y="3707365"/>
            <a:chExt cx="7643458" cy="2218284"/>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1944324"/>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365292431"/>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991782" y="1163961"/>
            <a:ext cx="10192684"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977439" y="3957995"/>
            <a:ext cx="10191277" cy="1571953"/>
            <a:chOff x="744892" y="3707365"/>
            <a:chExt cx="7643458" cy="1571953"/>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297993"/>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981091" y="1678482"/>
            <a:ext cx="10191277" cy="1571953"/>
            <a:chOff x="744892" y="3707365"/>
            <a:chExt cx="7643458" cy="1571953"/>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297993"/>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2927765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569059" y="240612"/>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1263677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38151"/>
            <a:ext cx="10960100"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892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670985" y="2930435"/>
            <a:ext cx="10850032"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670985" y="512764"/>
            <a:ext cx="10850032"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1007535" y="1037017"/>
            <a:ext cx="10176932"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1007535" y="3445623"/>
            <a:ext cx="10176932"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1007534" y="512764"/>
            <a:ext cx="10176933"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1007532" y="2930435"/>
            <a:ext cx="10176933"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966461772"/>
      </p:ext>
    </p:extLst>
  </p:cSld>
  <p:clrMapOvr>
    <a:masterClrMapping/>
  </p:clrMapOvr>
  <p:extLst>
    <p:ext uri="{DCECCB84-F9BA-43D5-87BE-67443E8EF086}">
      <p15:sldGuideLst xmlns:p15="http://schemas.microsoft.com/office/powerpoint/2012/main">
        <p15:guide id="1" orient="horz" pos="640">
          <p15:clr>
            <a:srgbClr val="F26B43"/>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616405" y="213979"/>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256695914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5" Type="http://schemas.openxmlformats.org/officeDocument/2006/relationships/theme" Target="../theme/theme2.xml"/><Relationship Id="rId4"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128437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2994" y="695325"/>
            <a:ext cx="10886013"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652994" y="1957387"/>
            <a:ext cx="10886013"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0870465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6.xml"/><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slide" Target="slide2.xml"/><Relationship Id="rId4" Type="http://schemas.openxmlformats.org/officeDocument/2006/relationships/image" Target="../media/image11.jpg"/></Relationships>
</file>

<file path=ppt/slides/_rels/slide2.xml.rels><?xml version="1.0" encoding="UTF-8" standalone="yes"?>
<Relationships xmlns="http://schemas.openxmlformats.org/package/2006/relationships"><Relationship Id="rId8" Type="http://schemas.openxmlformats.org/officeDocument/2006/relationships/slide" Target="slide1.xml"/><Relationship Id="rId3" Type="http://schemas.openxmlformats.org/officeDocument/2006/relationships/slide" Target="slide6.xml"/><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slide" Target="slide3.xml"/><Relationship Id="rId4" Type="http://schemas.openxmlformats.org/officeDocument/2006/relationships/image" Target="../media/image13.jpg"/></Relationships>
</file>

<file path=ppt/slides/_rels/slide3.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14.jp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slide" Target="slide4.xml"/><Relationship Id="rId4" Type="http://schemas.openxmlformats.org/officeDocument/2006/relationships/slide" Target="slide6.xml"/></Relationships>
</file>

<file path=ppt/slides/_rels/slide4.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image" Target="../media/image15.jp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slide" Target="slide5.xml"/><Relationship Id="rId4" Type="http://schemas.openxmlformats.org/officeDocument/2006/relationships/slide" Target="slide6.xml"/></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7" Type="http://schemas.openxmlformats.org/officeDocument/2006/relationships/slide" Target="slide5.xml"/><Relationship Id="rId2" Type="http://schemas.openxmlformats.org/officeDocument/2006/relationships/image" Target="../media/image10.png"/><Relationship Id="rId1" Type="http://schemas.openxmlformats.org/officeDocument/2006/relationships/slideLayout" Target="../slideLayouts/slideLayout8.xml"/><Relationship Id="rId6" Type="http://schemas.openxmlformats.org/officeDocument/2006/relationships/image" Target="../media/image17.svg"/><Relationship Id="rId5" Type="http://schemas.openxmlformats.org/officeDocument/2006/relationships/image" Target="../media/image12.png"/><Relationship Id="rId4" Type="http://schemas.openxmlformats.org/officeDocument/2006/relationships/slide" Target="slide6.xml"/></Relationships>
</file>

<file path=ppt/slides/_rels/slide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ounded Rectangle 4">
            <a:extLst>
              <a:ext uri="{FF2B5EF4-FFF2-40B4-BE49-F238E27FC236}">
                <a16:creationId xmlns:a16="http://schemas.microsoft.com/office/drawing/2014/main" id="{3E98F7E5-D703-B87D-67A0-8C6907949BB2}"/>
              </a:ext>
            </a:extLst>
          </p:cNvPr>
          <p:cNvSpPr/>
          <p:nvPr/>
        </p:nvSpPr>
        <p:spPr bwMode="auto">
          <a:xfrm>
            <a:off x="1969580" y="1144122"/>
            <a:ext cx="8220075" cy="5347167"/>
          </a:xfrm>
          <a:prstGeom prst="roundRect">
            <a:avLst>
              <a:gd name="adj" fmla="val 2649"/>
            </a:avLst>
          </a:prstGeom>
          <a:blipFill dpi="0" rotWithShape="1">
            <a:blip r:embed="rId2" cstate="print">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3" name="Freeform: Shape 2">
            <a:extLst>
              <a:ext uri="{FF2B5EF4-FFF2-40B4-BE49-F238E27FC236}">
                <a16:creationId xmlns:a16="http://schemas.microsoft.com/office/drawing/2014/main" id="{3BC6D782-2803-B424-6195-FBAB7C69C7C9}"/>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2800" b="1" dirty="0">
                <a:solidFill>
                  <a:prstClr val="white"/>
                </a:solidFill>
                <a:latin typeface="Twinkl"/>
              </a:rPr>
              <a:t>Your Country Needs You!</a:t>
            </a:r>
            <a:endParaRPr lang="en-GB" sz="2800" dirty="0">
              <a:solidFill>
                <a:prstClr val="white"/>
              </a:solidFill>
              <a:latin typeface="Twinkl"/>
            </a:endParaRPr>
          </a:p>
        </p:txBody>
      </p:sp>
      <p:sp>
        <p:nvSpPr>
          <p:cNvPr id="10" name="Rectangle: Rounded Corners 9">
            <a:hlinkClick r:id="rId3" action="ppaction://hlinksldjump"/>
            <a:extLst>
              <a:ext uri="{FF2B5EF4-FFF2-40B4-BE49-F238E27FC236}">
                <a16:creationId xmlns:a16="http://schemas.microsoft.com/office/drawing/2014/main" id="{BAC192F8-4B71-AB59-B9E9-5675E6401829}"/>
              </a:ext>
            </a:extLst>
          </p:cNvPr>
          <p:cNvSpPr/>
          <p:nvPr/>
        </p:nvSpPr>
        <p:spPr>
          <a:xfrm>
            <a:off x="8606532" y="6151667"/>
            <a:ext cx="1396618" cy="447675"/>
          </a:xfrm>
          <a:prstGeom prst="roundRect">
            <a:avLst/>
          </a:prstGeom>
          <a:solidFill>
            <a:srgbClr val="E50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prstClr val="white"/>
                </a:solidFill>
                <a:latin typeface="Twinkl"/>
              </a:rPr>
              <a:t>Next</a:t>
            </a:r>
          </a:p>
        </p:txBody>
      </p:sp>
      <p:pic>
        <p:nvPicPr>
          <p:cNvPr id="12" name="Picture 11" descr="A person in military uniform&#10;&#10;Description automatically generated">
            <a:extLst>
              <a:ext uri="{FF2B5EF4-FFF2-40B4-BE49-F238E27FC236}">
                <a16:creationId xmlns:a16="http://schemas.microsoft.com/office/drawing/2014/main" id="{C82FC555-8D9B-CC83-5CD9-65CB626DA7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01656" y="1557990"/>
            <a:ext cx="3188688" cy="4753947"/>
          </a:xfrm>
          <a:prstGeom prst="rect">
            <a:avLst/>
          </a:prstGeom>
          <a:ln w="38100">
            <a:solidFill>
              <a:schemeClr val="bg1"/>
            </a:solidFill>
          </a:ln>
        </p:spPr>
      </p:pic>
      <p:pic>
        <p:nvPicPr>
          <p:cNvPr id="20" name="Graphic 19">
            <a:hlinkClick r:id="rId5" action="ppaction://hlinksldjump"/>
            <a:extLst>
              <a:ext uri="{FF2B5EF4-FFF2-40B4-BE49-F238E27FC236}">
                <a16:creationId xmlns:a16="http://schemas.microsoft.com/office/drawing/2014/main" id="{D8F7910B-A276-956E-F4C0-2D196EF779A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p:blipFill>
        <p:spPr>
          <a:xfrm>
            <a:off x="8184630" y="3408981"/>
            <a:ext cx="578534" cy="578534"/>
          </a:xfrm>
          <a:prstGeom prst="rect">
            <a:avLst/>
          </a:prstGeom>
        </p:spPr>
      </p:pic>
      <p:pic>
        <p:nvPicPr>
          <p:cNvPr id="21" name="Graphic 20">
            <a:hlinkClick r:id="rId8" action="ppaction://hlinksldjump"/>
            <a:extLst>
              <a:ext uri="{FF2B5EF4-FFF2-40B4-BE49-F238E27FC236}">
                <a16:creationId xmlns:a16="http://schemas.microsoft.com/office/drawing/2014/main" id="{B363F093-4430-C908-ABEE-31DF17ECFC12}"/>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p:blipFill>
        <p:spPr>
          <a:xfrm rot="10800000">
            <a:off x="3428836" y="3408981"/>
            <a:ext cx="578534" cy="578534"/>
          </a:xfrm>
          <a:prstGeom prst="rect">
            <a:avLst/>
          </a:prstGeom>
        </p:spPr>
      </p:pic>
    </p:spTree>
    <p:extLst>
      <p:ext uri="{BB962C8B-B14F-4D97-AF65-F5344CB8AC3E}">
        <p14:creationId xmlns:p14="http://schemas.microsoft.com/office/powerpoint/2010/main" val="2258819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ounded Rectangle 4">
            <a:extLst>
              <a:ext uri="{FF2B5EF4-FFF2-40B4-BE49-F238E27FC236}">
                <a16:creationId xmlns:a16="http://schemas.microsoft.com/office/drawing/2014/main" id="{AA1AFAEB-0701-8DEE-2FD6-5C5E95A9C4E0}"/>
              </a:ext>
            </a:extLst>
          </p:cNvPr>
          <p:cNvSpPr/>
          <p:nvPr/>
        </p:nvSpPr>
        <p:spPr bwMode="auto">
          <a:xfrm>
            <a:off x="1969580" y="1144122"/>
            <a:ext cx="8220075" cy="5347167"/>
          </a:xfrm>
          <a:prstGeom prst="roundRect">
            <a:avLst>
              <a:gd name="adj" fmla="val 2649"/>
            </a:avLst>
          </a:prstGeom>
          <a:blipFill dpi="0" rotWithShape="1">
            <a:blip r:embed="rId2" cstate="print">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3" name="Freeform: Shape 2">
            <a:extLst>
              <a:ext uri="{FF2B5EF4-FFF2-40B4-BE49-F238E27FC236}">
                <a16:creationId xmlns:a16="http://schemas.microsoft.com/office/drawing/2014/main" id="{7922EB26-23CE-A19C-D474-F3DB060A624D}"/>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2800" b="1" dirty="0">
                <a:solidFill>
                  <a:prstClr val="white"/>
                </a:solidFill>
                <a:latin typeface="Twinkl"/>
              </a:rPr>
              <a:t>Your Country Needs You!</a:t>
            </a:r>
            <a:endParaRPr lang="en-GB" sz="2800" dirty="0">
              <a:solidFill>
                <a:prstClr val="white"/>
              </a:solidFill>
              <a:latin typeface="Twinkl"/>
            </a:endParaRPr>
          </a:p>
        </p:txBody>
      </p:sp>
      <p:sp>
        <p:nvSpPr>
          <p:cNvPr id="4" name="Rectangle: Rounded Corners 3">
            <a:hlinkClick r:id="rId3" action="ppaction://hlinksldjump"/>
            <a:extLst>
              <a:ext uri="{FF2B5EF4-FFF2-40B4-BE49-F238E27FC236}">
                <a16:creationId xmlns:a16="http://schemas.microsoft.com/office/drawing/2014/main" id="{0B9F73BE-9094-ADBC-1B3D-25C43DABCBD4}"/>
              </a:ext>
            </a:extLst>
          </p:cNvPr>
          <p:cNvSpPr/>
          <p:nvPr/>
        </p:nvSpPr>
        <p:spPr>
          <a:xfrm>
            <a:off x="8606532" y="6151667"/>
            <a:ext cx="1396618" cy="447675"/>
          </a:xfrm>
          <a:prstGeom prst="roundRect">
            <a:avLst/>
          </a:prstGeom>
          <a:solidFill>
            <a:srgbClr val="E50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prstClr val="white"/>
                </a:solidFill>
                <a:latin typeface="Twinkl"/>
              </a:rPr>
              <a:t>Next</a:t>
            </a:r>
          </a:p>
        </p:txBody>
      </p:sp>
      <p:pic>
        <p:nvPicPr>
          <p:cNvPr id="6" name="Picture 5" descr="A person in a uniform&#10;&#10;Description automatically generated">
            <a:extLst>
              <a:ext uri="{FF2B5EF4-FFF2-40B4-BE49-F238E27FC236}">
                <a16:creationId xmlns:a16="http://schemas.microsoft.com/office/drawing/2014/main" id="{45A1FDE5-5334-68AB-CCB6-7EC12E44F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16361" y="1577789"/>
            <a:ext cx="3159277" cy="4712805"/>
          </a:xfrm>
          <a:prstGeom prst="rect">
            <a:avLst/>
          </a:prstGeom>
        </p:spPr>
      </p:pic>
      <p:pic>
        <p:nvPicPr>
          <p:cNvPr id="20" name="Graphic 19">
            <a:hlinkClick r:id="rId5" action="ppaction://hlinksldjump"/>
            <a:extLst>
              <a:ext uri="{FF2B5EF4-FFF2-40B4-BE49-F238E27FC236}">
                <a16:creationId xmlns:a16="http://schemas.microsoft.com/office/drawing/2014/main" id="{1CDC3AAB-91D6-81FF-6A2F-07854980AFB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p:blipFill>
        <p:spPr>
          <a:xfrm>
            <a:off x="8184630" y="3408981"/>
            <a:ext cx="578534" cy="578534"/>
          </a:xfrm>
          <a:prstGeom prst="rect">
            <a:avLst/>
          </a:prstGeom>
        </p:spPr>
      </p:pic>
      <p:pic>
        <p:nvPicPr>
          <p:cNvPr id="21" name="Graphic 20">
            <a:hlinkClick r:id="rId8" action="ppaction://hlinksldjump"/>
            <a:extLst>
              <a:ext uri="{FF2B5EF4-FFF2-40B4-BE49-F238E27FC236}">
                <a16:creationId xmlns:a16="http://schemas.microsoft.com/office/drawing/2014/main" id="{FD6D9E33-3023-9B26-DD15-08672EFEA207}"/>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p:blipFill>
        <p:spPr>
          <a:xfrm rot="10800000">
            <a:off x="3428836" y="3408981"/>
            <a:ext cx="578534" cy="578534"/>
          </a:xfrm>
          <a:prstGeom prst="rect">
            <a:avLst/>
          </a:prstGeom>
        </p:spPr>
      </p:pic>
    </p:spTree>
    <p:extLst>
      <p:ext uri="{BB962C8B-B14F-4D97-AF65-F5344CB8AC3E}">
        <p14:creationId xmlns:p14="http://schemas.microsoft.com/office/powerpoint/2010/main" val="3169842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le 4">
            <a:extLst>
              <a:ext uri="{FF2B5EF4-FFF2-40B4-BE49-F238E27FC236}">
                <a16:creationId xmlns:a16="http://schemas.microsoft.com/office/drawing/2014/main" id="{382F70BB-A9D7-1491-3BAF-389D08EF1135}"/>
              </a:ext>
            </a:extLst>
          </p:cNvPr>
          <p:cNvSpPr/>
          <p:nvPr/>
        </p:nvSpPr>
        <p:spPr bwMode="auto">
          <a:xfrm>
            <a:off x="1969580" y="1144122"/>
            <a:ext cx="8220075" cy="5347167"/>
          </a:xfrm>
          <a:prstGeom prst="roundRect">
            <a:avLst>
              <a:gd name="adj" fmla="val 2649"/>
            </a:avLst>
          </a:prstGeom>
          <a:blipFill dpi="0" rotWithShape="1">
            <a:blip r:embed="rId2" cstate="print">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pic>
        <p:nvPicPr>
          <p:cNvPr id="4" name="Picture 3" descr="A person looking through a telescope&#10;&#10;Description automatically generated">
            <a:extLst>
              <a:ext uri="{FF2B5EF4-FFF2-40B4-BE49-F238E27FC236}">
                <a16:creationId xmlns:a16="http://schemas.microsoft.com/office/drawing/2014/main" id="{A829B9B3-5C6B-8EF6-9A72-5DB2C9D481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3912" y="1595719"/>
            <a:ext cx="3084177" cy="4661532"/>
          </a:xfrm>
          <a:prstGeom prst="rect">
            <a:avLst/>
          </a:prstGeom>
          <a:ln w="38100">
            <a:solidFill>
              <a:schemeClr val="bg1"/>
            </a:solidFill>
          </a:ln>
        </p:spPr>
      </p:pic>
      <p:sp>
        <p:nvSpPr>
          <p:cNvPr id="5" name="Freeform: Shape 4">
            <a:extLst>
              <a:ext uri="{FF2B5EF4-FFF2-40B4-BE49-F238E27FC236}">
                <a16:creationId xmlns:a16="http://schemas.microsoft.com/office/drawing/2014/main" id="{1F3F8630-D34C-A6FA-FEC3-2FF51A918AFF}"/>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2800" b="1" dirty="0">
                <a:solidFill>
                  <a:prstClr val="white"/>
                </a:solidFill>
                <a:latin typeface="Twinkl"/>
              </a:rPr>
              <a:t>Your Country Needs You!</a:t>
            </a:r>
            <a:endParaRPr lang="en-GB" sz="2800" dirty="0">
              <a:solidFill>
                <a:prstClr val="white"/>
              </a:solidFill>
              <a:latin typeface="Twinkl"/>
            </a:endParaRPr>
          </a:p>
        </p:txBody>
      </p:sp>
      <p:sp>
        <p:nvSpPr>
          <p:cNvPr id="13" name="Rectangle: Rounded Corners 12">
            <a:hlinkClick r:id="rId4" action="ppaction://hlinksldjump"/>
            <a:extLst>
              <a:ext uri="{FF2B5EF4-FFF2-40B4-BE49-F238E27FC236}">
                <a16:creationId xmlns:a16="http://schemas.microsoft.com/office/drawing/2014/main" id="{740BA5D1-ED07-A8C5-E5EB-0F50800A9DA3}"/>
              </a:ext>
            </a:extLst>
          </p:cNvPr>
          <p:cNvSpPr/>
          <p:nvPr/>
        </p:nvSpPr>
        <p:spPr>
          <a:xfrm>
            <a:off x="8606532" y="6151667"/>
            <a:ext cx="1396618" cy="447675"/>
          </a:xfrm>
          <a:prstGeom prst="roundRect">
            <a:avLst/>
          </a:prstGeom>
          <a:solidFill>
            <a:srgbClr val="E50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prstClr val="white"/>
                </a:solidFill>
                <a:latin typeface="Twinkl"/>
              </a:rPr>
              <a:t>Next</a:t>
            </a:r>
          </a:p>
        </p:txBody>
      </p:sp>
      <p:pic>
        <p:nvPicPr>
          <p:cNvPr id="21" name="Graphic 20">
            <a:hlinkClick r:id="rId5" action="ppaction://hlinksldjump"/>
            <a:extLst>
              <a:ext uri="{FF2B5EF4-FFF2-40B4-BE49-F238E27FC236}">
                <a16:creationId xmlns:a16="http://schemas.microsoft.com/office/drawing/2014/main" id="{470DE8A7-DDE9-7C62-3400-47AFC11FAE0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p:blipFill>
        <p:spPr>
          <a:xfrm>
            <a:off x="8184630" y="3408981"/>
            <a:ext cx="578534" cy="578534"/>
          </a:xfrm>
          <a:prstGeom prst="rect">
            <a:avLst/>
          </a:prstGeom>
        </p:spPr>
      </p:pic>
      <p:pic>
        <p:nvPicPr>
          <p:cNvPr id="22" name="Graphic 21">
            <a:hlinkClick r:id="rId8" action="ppaction://hlinksldjump"/>
            <a:extLst>
              <a:ext uri="{FF2B5EF4-FFF2-40B4-BE49-F238E27FC236}">
                <a16:creationId xmlns:a16="http://schemas.microsoft.com/office/drawing/2014/main" id="{DE3F002D-000F-4C7A-70E5-B0222FA6EBF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p:blipFill>
        <p:spPr>
          <a:xfrm rot="10800000">
            <a:off x="3428836" y="3408981"/>
            <a:ext cx="578534" cy="578534"/>
          </a:xfrm>
          <a:prstGeom prst="rect">
            <a:avLst/>
          </a:prstGeom>
        </p:spPr>
      </p:pic>
    </p:spTree>
    <p:extLst>
      <p:ext uri="{BB962C8B-B14F-4D97-AF65-F5344CB8AC3E}">
        <p14:creationId xmlns:p14="http://schemas.microsoft.com/office/powerpoint/2010/main" val="2144815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ounded Rectangle 4">
            <a:extLst>
              <a:ext uri="{FF2B5EF4-FFF2-40B4-BE49-F238E27FC236}">
                <a16:creationId xmlns:a16="http://schemas.microsoft.com/office/drawing/2014/main" id="{9170EAFA-B95B-808D-16F9-329F1AC94C93}"/>
              </a:ext>
            </a:extLst>
          </p:cNvPr>
          <p:cNvSpPr/>
          <p:nvPr/>
        </p:nvSpPr>
        <p:spPr bwMode="auto">
          <a:xfrm>
            <a:off x="1969580" y="1144122"/>
            <a:ext cx="8220075" cy="5347167"/>
          </a:xfrm>
          <a:prstGeom prst="roundRect">
            <a:avLst>
              <a:gd name="adj" fmla="val 2649"/>
            </a:avLst>
          </a:prstGeom>
          <a:blipFill dpi="0" rotWithShape="1">
            <a:blip r:embed="rId2" cstate="print">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3" name="Freeform: Shape 2">
            <a:extLst>
              <a:ext uri="{FF2B5EF4-FFF2-40B4-BE49-F238E27FC236}">
                <a16:creationId xmlns:a16="http://schemas.microsoft.com/office/drawing/2014/main" id="{9047E94A-5E1B-545D-4C4E-FCB222706230}"/>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2800" b="1" dirty="0">
                <a:solidFill>
                  <a:prstClr val="white"/>
                </a:solidFill>
                <a:latin typeface="Twinkl"/>
              </a:rPr>
              <a:t>Your Country Needs You!</a:t>
            </a:r>
            <a:endParaRPr lang="en-GB" sz="2800" dirty="0">
              <a:solidFill>
                <a:prstClr val="white"/>
              </a:solidFill>
              <a:latin typeface="Twinkl"/>
            </a:endParaRPr>
          </a:p>
        </p:txBody>
      </p:sp>
      <p:pic>
        <p:nvPicPr>
          <p:cNvPr id="5" name="Picture 4" descr="A person in uniform and a flag&#10;&#10;Description automatically generated">
            <a:extLst>
              <a:ext uri="{FF2B5EF4-FFF2-40B4-BE49-F238E27FC236}">
                <a16:creationId xmlns:a16="http://schemas.microsoft.com/office/drawing/2014/main" id="{C2245A1E-5B8B-B271-6F01-2C3A11A33E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80384" y="1593850"/>
            <a:ext cx="3121622" cy="4708338"/>
          </a:xfrm>
          <a:prstGeom prst="rect">
            <a:avLst/>
          </a:prstGeom>
        </p:spPr>
      </p:pic>
      <p:sp>
        <p:nvSpPr>
          <p:cNvPr id="7" name="Rectangle: Rounded Corners 6">
            <a:hlinkClick r:id="rId4" action="ppaction://hlinksldjump"/>
            <a:extLst>
              <a:ext uri="{FF2B5EF4-FFF2-40B4-BE49-F238E27FC236}">
                <a16:creationId xmlns:a16="http://schemas.microsoft.com/office/drawing/2014/main" id="{AED837C9-4E8A-9266-E518-83DE7FE4C5C1}"/>
              </a:ext>
            </a:extLst>
          </p:cNvPr>
          <p:cNvSpPr/>
          <p:nvPr/>
        </p:nvSpPr>
        <p:spPr>
          <a:xfrm>
            <a:off x="8606532" y="6151667"/>
            <a:ext cx="1396618" cy="447675"/>
          </a:xfrm>
          <a:prstGeom prst="roundRect">
            <a:avLst/>
          </a:prstGeom>
          <a:solidFill>
            <a:srgbClr val="E50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prstClr val="white"/>
                </a:solidFill>
                <a:latin typeface="Twinkl"/>
              </a:rPr>
              <a:t>Next</a:t>
            </a:r>
          </a:p>
        </p:txBody>
      </p:sp>
      <p:pic>
        <p:nvPicPr>
          <p:cNvPr id="15" name="Graphic 14">
            <a:hlinkClick r:id="rId5" action="ppaction://hlinksldjump"/>
            <a:extLst>
              <a:ext uri="{FF2B5EF4-FFF2-40B4-BE49-F238E27FC236}">
                <a16:creationId xmlns:a16="http://schemas.microsoft.com/office/drawing/2014/main" id="{6E5FBDAF-B795-0D9E-50BA-C62D9E0B99B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p:blipFill>
        <p:spPr>
          <a:xfrm>
            <a:off x="8184630" y="3408981"/>
            <a:ext cx="578534" cy="578534"/>
          </a:xfrm>
          <a:prstGeom prst="rect">
            <a:avLst/>
          </a:prstGeom>
        </p:spPr>
      </p:pic>
      <p:pic>
        <p:nvPicPr>
          <p:cNvPr id="16" name="Graphic 15">
            <a:hlinkClick r:id="rId8" action="ppaction://hlinksldjump"/>
            <a:extLst>
              <a:ext uri="{FF2B5EF4-FFF2-40B4-BE49-F238E27FC236}">
                <a16:creationId xmlns:a16="http://schemas.microsoft.com/office/drawing/2014/main" id="{90CFE67E-7B95-8082-3D19-C9F9EF2E355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p:blipFill>
        <p:spPr>
          <a:xfrm rot="10800000">
            <a:off x="3428836" y="3408981"/>
            <a:ext cx="578534" cy="578534"/>
          </a:xfrm>
          <a:prstGeom prst="rect">
            <a:avLst/>
          </a:prstGeom>
        </p:spPr>
      </p:pic>
    </p:spTree>
    <p:extLst>
      <p:ext uri="{BB962C8B-B14F-4D97-AF65-F5344CB8AC3E}">
        <p14:creationId xmlns:p14="http://schemas.microsoft.com/office/powerpoint/2010/main" val="535742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4">
            <a:extLst>
              <a:ext uri="{FF2B5EF4-FFF2-40B4-BE49-F238E27FC236}">
                <a16:creationId xmlns:a16="http://schemas.microsoft.com/office/drawing/2014/main" id="{B3B897C4-61CB-0DAC-6310-4825D1F7FCB1}"/>
              </a:ext>
            </a:extLst>
          </p:cNvPr>
          <p:cNvSpPr/>
          <p:nvPr/>
        </p:nvSpPr>
        <p:spPr bwMode="auto">
          <a:xfrm>
            <a:off x="1969580" y="1144122"/>
            <a:ext cx="8220075" cy="5347167"/>
          </a:xfrm>
          <a:prstGeom prst="roundRect">
            <a:avLst>
              <a:gd name="adj" fmla="val 2649"/>
            </a:avLst>
          </a:prstGeom>
          <a:blipFill dpi="0" rotWithShape="1">
            <a:blip r:embed="rId2" cstate="print">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3" name="Freeform: Shape 2">
            <a:extLst>
              <a:ext uri="{FF2B5EF4-FFF2-40B4-BE49-F238E27FC236}">
                <a16:creationId xmlns:a16="http://schemas.microsoft.com/office/drawing/2014/main" id="{01AF55E6-C055-87BF-5092-5327DDF08EF4}"/>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2800" b="1" dirty="0">
                <a:solidFill>
                  <a:prstClr val="white"/>
                </a:solidFill>
                <a:latin typeface="Twinkl"/>
              </a:rPr>
              <a:t>Your Country Needs You!</a:t>
            </a:r>
            <a:endParaRPr lang="en-GB" sz="2800" dirty="0">
              <a:solidFill>
                <a:prstClr val="white"/>
              </a:solidFill>
              <a:latin typeface="Twinkl"/>
            </a:endParaRPr>
          </a:p>
        </p:txBody>
      </p:sp>
      <p:pic>
        <p:nvPicPr>
          <p:cNvPr id="5" name="Picture 4" descr="A person raising her arms in the air&#10;&#10;Description automatically generated">
            <a:extLst>
              <a:ext uri="{FF2B5EF4-FFF2-40B4-BE49-F238E27FC236}">
                <a16:creationId xmlns:a16="http://schemas.microsoft.com/office/drawing/2014/main" id="{9AEA7F87-BD81-7B52-C4BA-88E9DE1386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24050" y="1654730"/>
            <a:ext cx="3078663" cy="4620565"/>
          </a:xfrm>
          <a:prstGeom prst="rect">
            <a:avLst/>
          </a:prstGeom>
          <a:ln w="38100">
            <a:solidFill>
              <a:schemeClr val="bg1"/>
            </a:solidFill>
          </a:ln>
        </p:spPr>
      </p:pic>
      <p:sp>
        <p:nvSpPr>
          <p:cNvPr id="6" name="Rectangle: Rounded Corners 5">
            <a:hlinkClick r:id="rId4" action="ppaction://hlinksldjump"/>
            <a:extLst>
              <a:ext uri="{FF2B5EF4-FFF2-40B4-BE49-F238E27FC236}">
                <a16:creationId xmlns:a16="http://schemas.microsoft.com/office/drawing/2014/main" id="{16ED2D08-A54D-D1A4-55A5-C3C5CBA27F40}"/>
              </a:ext>
            </a:extLst>
          </p:cNvPr>
          <p:cNvSpPr/>
          <p:nvPr/>
        </p:nvSpPr>
        <p:spPr>
          <a:xfrm>
            <a:off x="8606532" y="6151667"/>
            <a:ext cx="1396618" cy="447675"/>
          </a:xfrm>
          <a:prstGeom prst="roundRect">
            <a:avLst/>
          </a:prstGeom>
          <a:solidFill>
            <a:srgbClr val="E50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prstClr val="white"/>
                </a:solidFill>
                <a:latin typeface="Twinkl"/>
              </a:rPr>
              <a:t>Next</a:t>
            </a:r>
          </a:p>
        </p:txBody>
      </p:sp>
      <p:pic>
        <p:nvPicPr>
          <p:cNvPr id="14" name="Graphic 13">
            <a:hlinkClick r:id="rId4" action="ppaction://hlinksldjump"/>
            <a:extLst>
              <a:ext uri="{FF2B5EF4-FFF2-40B4-BE49-F238E27FC236}">
                <a16:creationId xmlns:a16="http://schemas.microsoft.com/office/drawing/2014/main" id="{DC29DF9B-B487-0590-E256-C9C031AC30F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p:blipFill>
        <p:spPr>
          <a:xfrm>
            <a:off x="8184630" y="3408981"/>
            <a:ext cx="578534" cy="578534"/>
          </a:xfrm>
          <a:prstGeom prst="rect">
            <a:avLst/>
          </a:prstGeom>
        </p:spPr>
      </p:pic>
      <p:pic>
        <p:nvPicPr>
          <p:cNvPr id="15" name="Graphic 14">
            <a:hlinkClick r:id="rId7" action="ppaction://hlinksldjump"/>
            <a:extLst>
              <a:ext uri="{FF2B5EF4-FFF2-40B4-BE49-F238E27FC236}">
                <a16:creationId xmlns:a16="http://schemas.microsoft.com/office/drawing/2014/main" id="{BAE2A43B-9CF9-F3BB-34EE-DE174CF1261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p:blipFill>
        <p:spPr>
          <a:xfrm rot="10800000">
            <a:off x="3428836" y="3408981"/>
            <a:ext cx="578534" cy="578534"/>
          </a:xfrm>
          <a:prstGeom prst="rect">
            <a:avLst/>
          </a:prstGeom>
        </p:spPr>
      </p:pic>
      <p:grpSp>
        <p:nvGrpSpPr>
          <p:cNvPr id="20" name="Group 19">
            <a:extLst>
              <a:ext uri="{FF2B5EF4-FFF2-40B4-BE49-F238E27FC236}">
                <a16:creationId xmlns:a16="http://schemas.microsoft.com/office/drawing/2014/main" id="{7CFB727B-087F-BE29-A006-050F6D76F413}"/>
              </a:ext>
            </a:extLst>
          </p:cNvPr>
          <p:cNvGrpSpPr/>
          <p:nvPr/>
        </p:nvGrpSpPr>
        <p:grpSpPr>
          <a:xfrm>
            <a:off x="2063751" y="4251562"/>
            <a:ext cx="2319991" cy="2114165"/>
            <a:chOff x="539750" y="4251561"/>
            <a:chExt cx="2319991" cy="2114165"/>
          </a:xfrm>
        </p:grpSpPr>
        <p:sp>
          <p:nvSpPr>
            <p:cNvPr id="16" name="Rectangle 15">
              <a:extLst>
                <a:ext uri="{FF2B5EF4-FFF2-40B4-BE49-F238E27FC236}">
                  <a16:creationId xmlns:a16="http://schemas.microsoft.com/office/drawing/2014/main" id="{7CDACC65-6B6E-4423-BECC-85197D1AE09A}"/>
                </a:ext>
              </a:extLst>
            </p:cNvPr>
            <p:cNvSpPr/>
            <p:nvPr/>
          </p:nvSpPr>
          <p:spPr>
            <a:xfrm>
              <a:off x="539750" y="4524988"/>
              <a:ext cx="2319991" cy="438095"/>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17" name="Rectangle: Folded Corner 16">
              <a:extLst>
                <a:ext uri="{FF2B5EF4-FFF2-40B4-BE49-F238E27FC236}">
                  <a16:creationId xmlns:a16="http://schemas.microsoft.com/office/drawing/2014/main" id="{1FDFA463-37CF-89DA-6650-3CD3E70C5290}"/>
                </a:ext>
              </a:extLst>
            </p:cNvPr>
            <p:cNvSpPr/>
            <p:nvPr/>
          </p:nvSpPr>
          <p:spPr>
            <a:xfrm>
              <a:off x="539750" y="4666085"/>
              <a:ext cx="2319991" cy="1699641"/>
            </a:xfrm>
            <a:prstGeom prst="foldedCorner">
              <a:avLst/>
            </a:prstGeom>
            <a:solidFill>
              <a:srgbClr val="FFD9D9"/>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E50050"/>
                </a:solidFill>
                <a:latin typeface="Twinkl"/>
              </a:endParaRPr>
            </a:p>
          </p:txBody>
        </p:sp>
        <p:sp>
          <p:nvSpPr>
            <p:cNvPr id="18" name="Rectangle 17">
              <a:extLst>
                <a:ext uri="{FF2B5EF4-FFF2-40B4-BE49-F238E27FC236}">
                  <a16:creationId xmlns:a16="http://schemas.microsoft.com/office/drawing/2014/main" id="{90B74BD0-9983-B0F9-183D-4F91B49A0394}"/>
                </a:ext>
              </a:extLst>
            </p:cNvPr>
            <p:cNvSpPr/>
            <p:nvPr/>
          </p:nvSpPr>
          <p:spPr>
            <a:xfrm>
              <a:off x="660984" y="4999129"/>
              <a:ext cx="2005802" cy="10488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rgbClr val="1C1C1C"/>
                  </a:solidFill>
                  <a:latin typeface="Twinkl"/>
                </a:rPr>
                <a:t>Which of the posters do you think are the most persuasive and why? Choose two to talk about.</a:t>
              </a:r>
              <a:endParaRPr lang="en-GB" sz="1600" dirty="0">
                <a:solidFill>
                  <a:srgbClr val="1C1C1C"/>
                </a:solidFill>
                <a:latin typeface="Twinkl"/>
              </a:endParaRPr>
            </a:p>
          </p:txBody>
        </p:sp>
        <p:sp>
          <p:nvSpPr>
            <p:cNvPr id="19" name="Rectangle: Rounded Corners 18">
              <a:extLst>
                <a:ext uri="{FF2B5EF4-FFF2-40B4-BE49-F238E27FC236}">
                  <a16:creationId xmlns:a16="http://schemas.microsoft.com/office/drawing/2014/main" id="{4100993A-3595-9AF8-7AC8-53474ABAAA4D}"/>
                </a:ext>
              </a:extLst>
            </p:cNvPr>
            <p:cNvSpPr/>
            <p:nvPr/>
          </p:nvSpPr>
          <p:spPr>
            <a:xfrm>
              <a:off x="661051" y="4251561"/>
              <a:ext cx="1810870" cy="452438"/>
            </a:xfrm>
            <a:prstGeom prst="roundRect">
              <a:avLst/>
            </a:prstGeom>
            <a:solidFill>
              <a:srgbClr val="E50050"/>
            </a:solidFill>
            <a:ln w="28575">
              <a:solidFill>
                <a:srgbClr val="E50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prstClr val="white"/>
                  </a:solidFill>
                  <a:latin typeface="Twinkl"/>
                </a:rPr>
                <a:t>Talk About It</a:t>
              </a:r>
            </a:p>
          </p:txBody>
        </p:sp>
      </p:grpSp>
    </p:spTree>
    <p:extLst>
      <p:ext uri="{BB962C8B-B14F-4D97-AF65-F5344CB8AC3E}">
        <p14:creationId xmlns:p14="http://schemas.microsoft.com/office/powerpoint/2010/main" val="2581118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1000"/>
                                        <p:tgtEl>
                                          <p:spTgt spid="20"/>
                                        </p:tgtEl>
                                      </p:cBhvr>
                                    </p:animEffect>
                                    <p:anim calcmode="lin" valueType="num">
                                      <p:cBhvr>
                                        <p:cTn id="13" dur="1000" fill="hold"/>
                                        <p:tgtEl>
                                          <p:spTgt spid="20"/>
                                        </p:tgtEl>
                                        <p:attrNameLst>
                                          <p:attrName>ppt_x</p:attrName>
                                        </p:attrNameLst>
                                      </p:cBhvr>
                                      <p:tavLst>
                                        <p:tav tm="0">
                                          <p:val>
                                            <p:strVal val="#ppt_x"/>
                                          </p:val>
                                        </p:tav>
                                        <p:tav tm="100000">
                                          <p:val>
                                            <p:strVal val="#ppt_x"/>
                                          </p:val>
                                        </p:tav>
                                      </p:tavLst>
                                    </p:anim>
                                    <p:anim calcmode="lin" valueType="num">
                                      <p:cBhvr>
                                        <p:cTn id="14"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49BF048F-4C74-414E-D3BA-CB85EA9DBB36}"/>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2800" b="1" dirty="0">
                <a:solidFill>
                  <a:prstClr val="white"/>
                </a:solidFill>
                <a:latin typeface="Twinkl"/>
              </a:rPr>
              <a:t>The Call-Up!</a:t>
            </a:r>
            <a:endParaRPr lang="en-GB" sz="2800" dirty="0">
              <a:solidFill>
                <a:prstClr val="white"/>
              </a:solidFill>
              <a:latin typeface="Twinkl"/>
            </a:endParaRPr>
          </a:p>
        </p:txBody>
      </p:sp>
      <p:sp>
        <p:nvSpPr>
          <p:cNvPr id="4" name="Text Box">
            <a:extLst>
              <a:ext uri="{FF2B5EF4-FFF2-40B4-BE49-F238E27FC236}">
                <a16:creationId xmlns:a16="http://schemas.microsoft.com/office/drawing/2014/main" id="{CDEF3ECD-2ABC-10EB-6E2A-8B6530816F16}"/>
              </a:ext>
            </a:extLst>
          </p:cNvPr>
          <p:cNvSpPr/>
          <p:nvPr/>
        </p:nvSpPr>
        <p:spPr>
          <a:xfrm>
            <a:off x="2224595" y="1606686"/>
            <a:ext cx="7936378" cy="710552"/>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By 1941, large numbers of women had come forward to take on war work but more were needed. </a:t>
            </a:r>
            <a:r>
              <a:rPr lang="en-US" sz="1600" dirty="0">
                <a:solidFill>
                  <a:srgbClr val="1C1C1C"/>
                </a:solidFill>
                <a:latin typeface="Twinkl"/>
              </a:rPr>
              <a:t>Women aged between 18 and 60 were asked to register for war work.</a:t>
            </a:r>
          </a:p>
        </p:txBody>
      </p:sp>
      <p:sp>
        <p:nvSpPr>
          <p:cNvPr id="5" name="Rectangle 4">
            <a:extLst>
              <a:ext uri="{FF2B5EF4-FFF2-40B4-BE49-F238E27FC236}">
                <a16:creationId xmlns:a16="http://schemas.microsoft.com/office/drawing/2014/main" id="{34A09675-AEA4-2F96-4BFD-4D0C1A8FE232}"/>
              </a:ext>
            </a:extLst>
          </p:cNvPr>
          <p:cNvSpPr/>
          <p:nvPr/>
        </p:nvSpPr>
        <p:spPr>
          <a:xfrm>
            <a:off x="2096473" y="1606687"/>
            <a:ext cx="128122" cy="710552"/>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6" name="Text Box">
            <a:extLst>
              <a:ext uri="{FF2B5EF4-FFF2-40B4-BE49-F238E27FC236}">
                <a16:creationId xmlns:a16="http://schemas.microsoft.com/office/drawing/2014/main" id="{155369A7-41CB-D176-0E30-A6FA803185B0}"/>
              </a:ext>
            </a:extLst>
          </p:cNvPr>
          <p:cNvSpPr/>
          <p:nvPr/>
        </p:nvSpPr>
        <p:spPr>
          <a:xfrm>
            <a:off x="5232851" y="2516173"/>
            <a:ext cx="4928122" cy="1695437"/>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When still more women were needed, the government introduced </a:t>
            </a:r>
            <a:r>
              <a:rPr lang="en-US" sz="1600" b="1" dirty="0">
                <a:solidFill>
                  <a:srgbClr val="000000"/>
                </a:solidFill>
                <a:latin typeface="Twinkl"/>
              </a:rPr>
              <a:t>conscription</a:t>
            </a:r>
            <a:r>
              <a:rPr lang="en-US" sz="1600" dirty="0">
                <a:solidFill>
                  <a:srgbClr val="000000"/>
                </a:solidFill>
                <a:latin typeface="Twinkl"/>
              </a:rPr>
              <a:t>. From December 1941, single women between 20 and 30 years old could be called up (conscripted).  Women were classed as ‘</a:t>
            </a:r>
            <a:r>
              <a:rPr lang="en-US" sz="1600" b="1" dirty="0">
                <a:solidFill>
                  <a:srgbClr val="000000"/>
                </a:solidFill>
                <a:latin typeface="Twinkl"/>
              </a:rPr>
              <a:t>mobile</a:t>
            </a:r>
            <a:r>
              <a:rPr lang="en-US" sz="1600" dirty="0">
                <a:solidFill>
                  <a:srgbClr val="000000"/>
                </a:solidFill>
                <a:latin typeface="Twinkl"/>
              </a:rPr>
              <a:t>’ or ‘immobile’. </a:t>
            </a:r>
            <a:r>
              <a:rPr lang="en-US" sz="1600" b="1" dirty="0">
                <a:solidFill>
                  <a:srgbClr val="000000"/>
                </a:solidFill>
                <a:latin typeface="Twinkl"/>
              </a:rPr>
              <a:t>Mobile </a:t>
            </a:r>
            <a:r>
              <a:rPr lang="en-US" sz="1600" dirty="0">
                <a:solidFill>
                  <a:srgbClr val="000000"/>
                </a:solidFill>
                <a:latin typeface="Twinkl"/>
              </a:rPr>
              <a:t>workers could be sent anywhere in the country!</a:t>
            </a:r>
            <a:endParaRPr lang="en-US" sz="1600" dirty="0">
              <a:solidFill>
                <a:prstClr val="white"/>
              </a:solidFill>
              <a:latin typeface="Twinkl"/>
            </a:endParaRPr>
          </a:p>
        </p:txBody>
      </p:sp>
      <p:grpSp>
        <p:nvGrpSpPr>
          <p:cNvPr id="16" name="Group 15">
            <a:extLst>
              <a:ext uri="{FF2B5EF4-FFF2-40B4-BE49-F238E27FC236}">
                <a16:creationId xmlns:a16="http://schemas.microsoft.com/office/drawing/2014/main" id="{D58840B9-7320-0999-F641-A46BB666730D}"/>
              </a:ext>
            </a:extLst>
          </p:cNvPr>
          <p:cNvGrpSpPr/>
          <p:nvPr/>
        </p:nvGrpSpPr>
        <p:grpSpPr>
          <a:xfrm>
            <a:off x="2096473" y="2469569"/>
            <a:ext cx="3136378" cy="2537010"/>
            <a:chOff x="572473" y="2469569"/>
            <a:chExt cx="3136378" cy="2537010"/>
          </a:xfrm>
        </p:grpSpPr>
        <p:sp>
          <p:nvSpPr>
            <p:cNvPr id="11" name="Rectangle 10">
              <a:extLst>
                <a:ext uri="{FF2B5EF4-FFF2-40B4-BE49-F238E27FC236}">
                  <a16:creationId xmlns:a16="http://schemas.microsoft.com/office/drawing/2014/main" id="{271F6484-3FE6-CD4C-7308-66FD42929DC4}"/>
                </a:ext>
              </a:extLst>
            </p:cNvPr>
            <p:cNvSpPr/>
            <p:nvPr/>
          </p:nvSpPr>
          <p:spPr>
            <a:xfrm>
              <a:off x="669816" y="2516172"/>
              <a:ext cx="3039035" cy="2490407"/>
            </a:xfrm>
            <a:prstGeom prst="rect">
              <a:avLst/>
            </a:prstGeom>
            <a:solidFill>
              <a:schemeClr val="tx2">
                <a:lumMod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10" name="Rectangle 9">
              <a:extLst>
                <a:ext uri="{FF2B5EF4-FFF2-40B4-BE49-F238E27FC236}">
                  <a16:creationId xmlns:a16="http://schemas.microsoft.com/office/drawing/2014/main" id="{6C9FDF72-C7D6-45A5-7B29-E4083F5155E3}"/>
                </a:ext>
              </a:extLst>
            </p:cNvPr>
            <p:cNvSpPr/>
            <p:nvPr/>
          </p:nvSpPr>
          <p:spPr>
            <a:xfrm>
              <a:off x="572473" y="2469569"/>
              <a:ext cx="3039035" cy="2456329"/>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pic>
          <p:nvPicPr>
            <p:cNvPr id="9" name="Picture 8" descr="Women sitting at a table talking to each other&#10;&#10;Description automatically generated">
              <a:extLst>
                <a:ext uri="{FF2B5EF4-FFF2-40B4-BE49-F238E27FC236}">
                  <a16:creationId xmlns:a16="http://schemas.microsoft.com/office/drawing/2014/main" id="{B7EA60AE-A935-F12D-ADF4-44154DD9953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9816" y="2564383"/>
              <a:ext cx="2838522" cy="2235336"/>
            </a:xfrm>
            <a:prstGeom prst="rect">
              <a:avLst/>
            </a:prstGeom>
          </p:spPr>
        </p:pic>
      </p:grpSp>
      <p:sp>
        <p:nvSpPr>
          <p:cNvPr id="12" name="Text Box">
            <a:extLst>
              <a:ext uri="{FF2B5EF4-FFF2-40B4-BE49-F238E27FC236}">
                <a16:creationId xmlns:a16="http://schemas.microsoft.com/office/drawing/2014/main" id="{D5F4C30C-8138-0585-14E6-C6501B45227F}"/>
              </a:ext>
            </a:extLst>
          </p:cNvPr>
          <p:cNvSpPr/>
          <p:nvPr/>
        </p:nvSpPr>
        <p:spPr>
          <a:xfrm>
            <a:off x="2096473" y="5176392"/>
            <a:ext cx="3371998" cy="956773"/>
          </a:xfrm>
          <a:prstGeom prst="rect">
            <a:avLst/>
          </a:prstGeom>
          <a:gradFill>
            <a:gsLst>
              <a:gs pos="0">
                <a:schemeClr val="accent1">
                  <a:lumMod val="5000"/>
                  <a:lumOff val="95000"/>
                </a:schemeClr>
              </a:gs>
              <a:gs pos="100000">
                <a:srgbClr val="FFD9D9"/>
              </a:gs>
            </a:gsLst>
            <a:lin ang="10800000" scaled="1"/>
          </a:gradFill>
          <a:ln w="28575">
            <a:solidFill>
              <a:srgbClr val="E50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b="1" dirty="0">
                <a:solidFill>
                  <a:srgbClr val="000000"/>
                </a:solidFill>
                <a:latin typeface="Twinkl"/>
              </a:rPr>
              <a:t>conscription</a:t>
            </a:r>
            <a:r>
              <a:rPr lang="en-US" sz="1600" dirty="0">
                <a:solidFill>
                  <a:srgbClr val="000000"/>
                </a:solidFill>
                <a:latin typeface="Twinkl"/>
              </a:rPr>
              <a:t> – Ordering people by law to join the armed services</a:t>
            </a:r>
            <a:endParaRPr lang="en-US" sz="1600" dirty="0">
              <a:solidFill>
                <a:prstClr val="white"/>
              </a:solidFill>
              <a:latin typeface="Twinkl"/>
            </a:endParaRPr>
          </a:p>
          <a:p>
            <a:r>
              <a:rPr lang="en-US" sz="1600" dirty="0">
                <a:solidFill>
                  <a:srgbClr val="000000"/>
                </a:solidFill>
                <a:latin typeface="Twinkl"/>
              </a:rPr>
              <a:t>or into other war work.  </a:t>
            </a:r>
            <a:endParaRPr lang="en-US" sz="1600" dirty="0">
              <a:solidFill>
                <a:prstClr val="white"/>
              </a:solidFill>
              <a:latin typeface="Twinkl"/>
            </a:endParaRPr>
          </a:p>
        </p:txBody>
      </p:sp>
      <p:sp>
        <p:nvSpPr>
          <p:cNvPr id="13" name="click 1">
            <a:extLst>
              <a:ext uri="{FF2B5EF4-FFF2-40B4-BE49-F238E27FC236}">
                <a16:creationId xmlns:a16="http://schemas.microsoft.com/office/drawing/2014/main" id="{192C5058-9239-F86D-810B-CBB516D4E935}"/>
              </a:ext>
            </a:extLst>
          </p:cNvPr>
          <p:cNvSpPr/>
          <p:nvPr/>
        </p:nvSpPr>
        <p:spPr>
          <a:xfrm>
            <a:off x="5144473" y="5792066"/>
            <a:ext cx="445652" cy="422612"/>
          </a:xfrm>
          <a:prstGeom prst="ellipse">
            <a:avLst/>
          </a:prstGeom>
          <a:solidFill>
            <a:srgbClr val="E50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prstClr val="white"/>
                </a:solidFill>
                <a:latin typeface="Twinkl"/>
              </a:rPr>
              <a:t>X</a:t>
            </a:r>
            <a:endParaRPr lang="en-GB" b="1" dirty="0">
              <a:solidFill>
                <a:prstClr val="white"/>
              </a:solidFill>
              <a:latin typeface="Twinkl"/>
            </a:endParaRPr>
          </a:p>
        </p:txBody>
      </p:sp>
      <p:sp>
        <p:nvSpPr>
          <p:cNvPr id="14" name="Text Box">
            <a:extLst>
              <a:ext uri="{FF2B5EF4-FFF2-40B4-BE49-F238E27FC236}">
                <a16:creationId xmlns:a16="http://schemas.microsoft.com/office/drawing/2014/main" id="{C305FA46-006B-FFF3-43D8-16371ACE8103}"/>
              </a:ext>
            </a:extLst>
          </p:cNvPr>
          <p:cNvSpPr/>
          <p:nvPr/>
        </p:nvSpPr>
        <p:spPr>
          <a:xfrm>
            <a:off x="6192784" y="5176391"/>
            <a:ext cx="3454498" cy="710552"/>
          </a:xfrm>
          <a:prstGeom prst="rect">
            <a:avLst/>
          </a:prstGeom>
          <a:gradFill>
            <a:gsLst>
              <a:gs pos="0">
                <a:schemeClr val="accent1">
                  <a:lumMod val="5000"/>
                  <a:lumOff val="95000"/>
                </a:schemeClr>
              </a:gs>
              <a:gs pos="100000">
                <a:srgbClr val="FFD9D9"/>
              </a:gs>
            </a:gsLst>
            <a:lin ang="10800000" scaled="1"/>
          </a:gradFill>
          <a:ln w="28575">
            <a:solidFill>
              <a:srgbClr val="E50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b="1" dirty="0">
                <a:solidFill>
                  <a:srgbClr val="000000"/>
                </a:solidFill>
                <a:latin typeface="Twinkl"/>
              </a:rPr>
              <a:t>mobile – </a:t>
            </a:r>
            <a:r>
              <a:rPr lang="en-US" sz="1600" dirty="0">
                <a:solidFill>
                  <a:srgbClr val="000000"/>
                </a:solidFill>
                <a:latin typeface="Twinkl"/>
              </a:rPr>
              <a:t>Able to move from place to place without any restrictions.</a:t>
            </a:r>
            <a:endParaRPr lang="en-US" sz="1600" dirty="0">
              <a:solidFill>
                <a:prstClr val="white"/>
              </a:solidFill>
              <a:latin typeface="Twinkl"/>
            </a:endParaRPr>
          </a:p>
        </p:txBody>
      </p:sp>
      <p:sp>
        <p:nvSpPr>
          <p:cNvPr id="15" name="click 2">
            <a:extLst>
              <a:ext uri="{FF2B5EF4-FFF2-40B4-BE49-F238E27FC236}">
                <a16:creationId xmlns:a16="http://schemas.microsoft.com/office/drawing/2014/main" id="{4668A64F-A1A6-FAD3-10B5-2C6507568549}"/>
              </a:ext>
            </a:extLst>
          </p:cNvPr>
          <p:cNvSpPr/>
          <p:nvPr/>
        </p:nvSpPr>
        <p:spPr>
          <a:xfrm>
            <a:off x="9330980" y="5579401"/>
            <a:ext cx="445652" cy="422612"/>
          </a:xfrm>
          <a:prstGeom prst="ellipse">
            <a:avLst/>
          </a:prstGeom>
          <a:solidFill>
            <a:srgbClr val="E50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prstClr val="white"/>
                </a:solidFill>
                <a:latin typeface="Twinkl"/>
              </a:rPr>
              <a:t>X</a:t>
            </a:r>
            <a:endParaRPr lang="en-GB" b="1" dirty="0">
              <a:solidFill>
                <a:prstClr val="white"/>
              </a:solidFill>
              <a:latin typeface="Twinkl"/>
            </a:endParaRPr>
          </a:p>
        </p:txBody>
      </p:sp>
      <p:sp>
        <p:nvSpPr>
          <p:cNvPr id="17" name="conscription">
            <a:extLst>
              <a:ext uri="{FF2B5EF4-FFF2-40B4-BE49-F238E27FC236}">
                <a16:creationId xmlns:a16="http://schemas.microsoft.com/office/drawing/2014/main" id="{B7939882-4670-F560-5513-E1AA4B629820}"/>
              </a:ext>
            </a:extLst>
          </p:cNvPr>
          <p:cNvSpPr/>
          <p:nvPr/>
        </p:nvSpPr>
        <p:spPr>
          <a:xfrm>
            <a:off x="7486651" y="2857501"/>
            <a:ext cx="1133475" cy="238125"/>
          </a:xfrm>
          <a:prstGeom prst="round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18" name="mobile 1">
            <a:extLst>
              <a:ext uri="{FF2B5EF4-FFF2-40B4-BE49-F238E27FC236}">
                <a16:creationId xmlns:a16="http://schemas.microsoft.com/office/drawing/2014/main" id="{F043CE83-3D12-34A5-C112-C80A1D7BBA19}"/>
              </a:ext>
            </a:extLst>
          </p:cNvPr>
          <p:cNvSpPr/>
          <p:nvPr/>
        </p:nvSpPr>
        <p:spPr>
          <a:xfrm>
            <a:off x="6791326" y="3602039"/>
            <a:ext cx="695325" cy="238125"/>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19" name="mobile 2">
            <a:extLst>
              <a:ext uri="{FF2B5EF4-FFF2-40B4-BE49-F238E27FC236}">
                <a16:creationId xmlns:a16="http://schemas.microsoft.com/office/drawing/2014/main" id="{8488BAE4-3181-81C1-CC61-CAA18EE8A0AC}"/>
              </a:ext>
            </a:extLst>
          </p:cNvPr>
          <p:cNvSpPr/>
          <p:nvPr/>
        </p:nvSpPr>
        <p:spPr>
          <a:xfrm>
            <a:off x="8829676" y="3621089"/>
            <a:ext cx="695325" cy="238125"/>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Tree>
    <p:extLst>
      <p:ext uri="{BB962C8B-B14F-4D97-AF65-F5344CB8AC3E}">
        <p14:creationId xmlns:p14="http://schemas.microsoft.com/office/powerpoint/2010/main" val="2220082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par>
                                <p:cTn id="16" presetID="1"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17"/>
                    </p:tgtEl>
                  </p:cond>
                </p:stCondLst>
                <p:endSync evt="end" delay="0">
                  <p:rtn val="all"/>
                </p:endSync>
                <p:childTnLst>
                  <p:par>
                    <p:cTn id="19" fill="hold">
                      <p:stCondLst>
                        <p:cond delay="0"/>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1000" fill="hold"/>
                                        <p:tgtEl>
                                          <p:spTgt spid="12"/>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7"/>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42" presetClass="exit" presetSubtype="0" fill="hold" grpId="1" nodeType="clickEffect">
                                  <p:stCondLst>
                                    <p:cond delay="0"/>
                                  </p:stCondLst>
                                  <p:childTnLst>
                                    <p:animEffect transition="out" filter="fade">
                                      <p:cBhvr>
                                        <p:cTn id="35" dur="1000"/>
                                        <p:tgtEl>
                                          <p:spTgt spid="12"/>
                                        </p:tgtEl>
                                      </p:cBhvr>
                                    </p:animEffect>
                                    <p:anim calcmode="lin" valueType="num">
                                      <p:cBhvr>
                                        <p:cTn id="36" dur="1000"/>
                                        <p:tgtEl>
                                          <p:spTgt spid="12"/>
                                        </p:tgtEl>
                                        <p:attrNameLst>
                                          <p:attrName>ppt_x</p:attrName>
                                        </p:attrNameLst>
                                      </p:cBhvr>
                                      <p:tavLst>
                                        <p:tav tm="0">
                                          <p:val>
                                            <p:strVal val="ppt_x"/>
                                          </p:val>
                                        </p:tav>
                                        <p:tav tm="100000">
                                          <p:val>
                                            <p:strVal val="ppt_x"/>
                                          </p:val>
                                        </p:tav>
                                      </p:tavLst>
                                    </p:anim>
                                    <p:anim calcmode="lin" valueType="num">
                                      <p:cBhvr>
                                        <p:cTn id="37" dur="1000"/>
                                        <p:tgtEl>
                                          <p:spTgt spid="12"/>
                                        </p:tgtEl>
                                        <p:attrNameLst>
                                          <p:attrName>ppt_y</p:attrName>
                                        </p:attrNameLst>
                                      </p:cBhvr>
                                      <p:tavLst>
                                        <p:tav tm="0">
                                          <p:val>
                                            <p:strVal val="ppt_y"/>
                                          </p:val>
                                        </p:tav>
                                        <p:tav tm="100000">
                                          <p:val>
                                            <p:strVal val="ppt_y+.1"/>
                                          </p:val>
                                        </p:tav>
                                      </p:tavLst>
                                    </p:anim>
                                    <p:set>
                                      <p:cBhvr>
                                        <p:cTn id="38" dur="1" fill="hold">
                                          <p:stCondLst>
                                            <p:cond delay="999"/>
                                          </p:stCondLst>
                                        </p:cTn>
                                        <p:tgtEl>
                                          <p:spTgt spid="12"/>
                                        </p:tgtEl>
                                        <p:attrNameLst>
                                          <p:attrName>style.visibility</p:attrName>
                                        </p:attrNameLst>
                                      </p:cBhvr>
                                      <p:to>
                                        <p:strVal val="hidden"/>
                                      </p:to>
                                    </p:set>
                                  </p:childTnLst>
                                </p:cTn>
                              </p:par>
                              <p:par>
                                <p:cTn id="39" presetID="42" presetClass="exit" presetSubtype="0" fill="hold" grpId="1" nodeType="withEffect">
                                  <p:stCondLst>
                                    <p:cond delay="0"/>
                                  </p:stCondLst>
                                  <p:childTnLst>
                                    <p:animEffect transition="out" filter="fade">
                                      <p:cBhvr>
                                        <p:cTn id="40" dur="1000"/>
                                        <p:tgtEl>
                                          <p:spTgt spid="13"/>
                                        </p:tgtEl>
                                      </p:cBhvr>
                                    </p:animEffect>
                                    <p:anim calcmode="lin" valueType="num">
                                      <p:cBhvr>
                                        <p:cTn id="41" dur="1000"/>
                                        <p:tgtEl>
                                          <p:spTgt spid="13"/>
                                        </p:tgtEl>
                                        <p:attrNameLst>
                                          <p:attrName>ppt_x</p:attrName>
                                        </p:attrNameLst>
                                      </p:cBhvr>
                                      <p:tavLst>
                                        <p:tav tm="0">
                                          <p:val>
                                            <p:strVal val="ppt_x"/>
                                          </p:val>
                                        </p:tav>
                                        <p:tav tm="100000">
                                          <p:val>
                                            <p:strVal val="ppt_x"/>
                                          </p:val>
                                        </p:tav>
                                      </p:tavLst>
                                    </p:anim>
                                    <p:anim calcmode="lin" valueType="num">
                                      <p:cBhvr>
                                        <p:cTn id="42" dur="1000"/>
                                        <p:tgtEl>
                                          <p:spTgt spid="13"/>
                                        </p:tgtEl>
                                        <p:attrNameLst>
                                          <p:attrName>ppt_y</p:attrName>
                                        </p:attrNameLst>
                                      </p:cBhvr>
                                      <p:tavLst>
                                        <p:tav tm="0">
                                          <p:val>
                                            <p:strVal val="ppt_y"/>
                                          </p:val>
                                        </p:tav>
                                        <p:tav tm="100000">
                                          <p:val>
                                            <p:strVal val="ppt_y+.1"/>
                                          </p:val>
                                        </p:tav>
                                      </p:tavLst>
                                    </p:anim>
                                    <p:set>
                                      <p:cBhvr>
                                        <p:cTn id="43" dur="1" fill="hold">
                                          <p:stCondLst>
                                            <p:cond delay="9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44" restart="whenNotActive" fill="hold" evtFilter="cancelBubble" nodeType="interactiveSeq">
                <p:stCondLst>
                  <p:cond evt="onClick" delay="0">
                    <p:tgtEl>
                      <p:spTgt spid="18"/>
                    </p:tgtEl>
                  </p:cond>
                </p:stCondLst>
                <p:endSync evt="end" delay="0">
                  <p:rtn val="all"/>
                </p:endSync>
                <p:childTnLst>
                  <p:par>
                    <p:cTn id="45" fill="hold">
                      <p:stCondLst>
                        <p:cond delay="0"/>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1000"/>
                                        <p:tgtEl>
                                          <p:spTgt spid="14"/>
                                        </p:tgtEl>
                                      </p:cBhvr>
                                    </p:animEffect>
                                    <p:anim calcmode="lin" valueType="num">
                                      <p:cBhvr>
                                        <p:cTn id="50" dur="1000" fill="hold"/>
                                        <p:tgtEl>
                                          <p:spTgt spid="14"/>
                                        </p:tgtEl>
                                        <p:attrNameLst>
                                          <p:attrName>ppt_x</p:attrName>
                                        </p:attrNameLst>
                                      </p:cBhvr>
                                      <p:tavLst>
                                        <p:tav tm="0">
                                          <p:val>
                                            <p:strVal val="#ppt_x"/>
                                          </p:val>
                                        </p:tav>
                                        <p:tav tm="100000">
                                          <p:val>
                                            <p:strVal val="#ppt_x"/>
                                          </p:val>
                                        </p:tav>
                                      </p:tavLst>
                                    </p:anim>
                                    <p:anim calcmode="lin" valueType="num">
                                      <p:cBhvr>
                                        <p:cTn id="51" dur="1000" fill="hold"/>
                                        <p:tgtEl>
                                          <p:spTgt spid="14"/>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1000"/>
                                        <p:tgtEl>
                                          <p:spTgt spid="15"/>
                                        </p:tgtEl>
                                      </p:cBhvr>
                                    </p:animEffect>
                                    <p:anim calcmode="lin" valueType="num">
                                      <p:cBhvr>
                                        <p:cTn id="55" dur="1000" fill="hold"/>
                                        <p:tgtEl>
                                          <p:spTgt spid="15"/>
                                        </p:tgtEl>
                                        <p:attrNameLst>
                                          <p:attrName>ppt_x</p:attrName>
                                        </p:attrNameLst>
                                      </p:cBhvr>
                                      <p:tavLst>
                                        <p:tav tm="0">
                                          <p:val>
                                            <p:strVal val="#ppt_x"/>
                                          </p:val>
                                        </p:tav>
                                        <p:tav tm="100000">
                                          <p:val>
                                            <p:strVal val="#ppt_x"/>
                                          </p:val>
                                        </p:tav>
                                      </p:tavLst>
                                    </p:anim>
                                    <p:anim calcmode="lin" valueType="num">
                                      <p:cBhvr>
                                        <p:cTn id="5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8"/>
                  </p:tgtEl>
                </p:cond>
              </p:nextCondLst>
            </p:seq>
            <p:seq concurrent="1" nextAc="seek">
              <p:cTn id="57" restart="whenNotActive" fill="hold" evtFilter="cancelBubble" nodeType="interactiveSeq">
                <p:stCondLst>
                  <p:cond evt="onClick" delay="0">
                    <p:tgtEl>
                      <p:spTgt spid="19"/>
                    </p:tgtEl>
                  </p:cond>
                </p:stCondLst>
                <p:endSync evt="end" delay="0">
                  <p:rtn val="all"/>
                </p:endSync>
                <p:childTnLst>
                  <p:par>
                    <p:cTn id="58" fill="hold">
                      <p:stCondLst>
                        <p:cond delay="0"/>
                      </p:stCondLst>
                      <p:childTnLst>
                        <p:par>
                          <p:cTn id="59" fill="hold">
                            <p:stCondLst>
                              <p:cond delay="0"/>
                            </p:stCondLst>
                            <p:childTnLst>
                              <p:par>
                                <p:cTn id="60" presetID="1" presetClass="entr" presetSubtype="0" fill="hold" grpId="1" nodeType="clickEffect">
                                  <p:stCondLst>
                                    <p:cond delay="0"/>
                                  </p:stCondLst>
                                  <p:childTnLst>
                                    <p:set>
                                      <p:cBhvr>
                                        <p:cTn id="61" dur="1" fill="hold">
                                          <p:stCondLst>
                                            <p:cond delay="0"/>
                                          </p:stCondLst>
                                        </p:cTn>
                                        <p:tgtEl>
                                          <p:spTgt spid="14"/>
                                        </p:tgtEl>
                                        <p:attrNameLst>
                                          <p:attrName>style.visibility</p:attrName>
                                        </p:attrNameLst>
                                      </p:cBhvr>
                                      <p:to>
                                        <p:strVal val="visible"/>
                                      </p:to>
                                    </p:set>
                                  </p:childTnLst>
                                </p:cTn>
                              </p:par>
                              <p:par>
                                <p:cTn id="62" presetID="1" presetClass="entr" presetSubtype="0" fill="hold" grpId="1" nodeType="withEffect">
                                  <p:stCondLst>
                                    <p:cond delay="0"/>
                                  </p:stCondLst>
                                  <p:childTnLst>
                                    <p:set>
                                      <p:cBhvr>
                                        <p:cTn id="63" dur="1" fill="hold">
                                          <p:stCondLst>
                                            <p:cond delay="0"/>
                                          </p:stCondLst>
                                        </p:cTn>
                                        <p:tgtEl>
                                          <p:spTgt spid="15"/>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seq concurrent="1" nextAc="seek">
              <p:cTn id="64" restart="whenNotActive" fill="hold" evtFilter="cancelBubble" nodeType="interactiveSeq">
                <p:stCondLst>
                  <p:cond evt="onClick" delay="0">
                    <p:tgtEl>
                      <p:spTgt spid="15"/>
                    </p:tgtEl>
                  </p:cond>
                </p:stCondLst>
                <p:endSync evt="end" delay="0">
                  <p:rtn val="all"/>
                </p:endSync>
                <p:childTnLst>
                  <p:par>
                    <p:cTn id="65" fill="hold">
                      <p:stCondLst>
                        <p:cond delay="0"/>
                      </p:stCondLst>
                      <p:childTnLst>
                        <p:par>
                          <p:cTn id="66" fill="hold">
                            <p:stCondLst>
                              <p:cond delay="0"/>
                            </p:stCondLst>
                            <p:childTnLst>
                              <p:par>
                                <p:cTn id="67" presetID="42" presetClass="exit" presetSubtype="0" fill="hold" grpId="2" nodeType="clickEffect">
                                  <p:stCondLst>
                                    <p:cond delay="0"/>
                                  </p:stCondLst>
                                  <p:childTnLst>
                                    <p:animEffect transition="out" filter="fade">
                                      <p:cBhvr>
                                        <p:cTn id="68" dur="1000"/>
                                        <p:tgtEl>
                                          <p:spTgt spid="14"/>
                                        </p:tgtEl>
                                      </p:cBhvr>
                                    </p:animEffect>
                                    <p:anim calcmode="lin" valueType="num">
                                      <p:cBhvr>
                                        <p:cTn id="69" dur="1000"/>
                                        <p:tgtEl>
                                          <p:spTgt spid="14"/>
                                        </p:tgtEl>
                                        <p:attrNameLst>
                                          <p:attrName>ppt_x</p:attrName>
                                        </p:attrNameLst>
                                      </p:cBhvr>
                                      <p:tavLst>
                                        <p:tav tm="0">
                                          <p:val>
                                            <p:strVal val="ppt_x"/>
                                          </p:val>
                                        </p:tav>
                                        <p:tav tm="100000">
                                          <p:val>
                                            <p:strVal val="ppt_x"/>
                                          </p:val>
                                        </p:tav>
                                      </p:tavLst>
                                    </p:anim>
                                    <p:anim calcmode="lin" valueType="num">
                                      <p:cBhvr>
                                        <p:cTn id="70" dur="1000"/>
                                        <p:tgtEl>
                                          <p:spTgt spid="14"/>
                                        </p:tgtEl>
                                        <p:attrNameLst>
                                          <p:attrName>ppt_y</p:attrName>
                                        </p:attrNameLst>
                                      </p:cBhvr>
                                      <p:tavLst>
                                        <p:tav tm="0">
                                          <p:val>
                                            <p:strVal val="ppt_y"/>
                                          </p:val>
                                        </p:tav>
                                        <p:tav tm="100000">
                                          <p:val>
                                            <p:strVal val="ppt_y+.1"/>
                                          </p:val>
                                        </p:tav>
                                      </p:tavLst>
                                    </p:anim>
                                    <p:set>
                                      <p:cBhvr>
                                        <p:cTn id="71" dur="1" fill="hold">
                                          <p:stCondLst>
                                            <p:cond delay="999"/>
                                          </p:stCondLst>
                                        </p:cTn>
                                        <p:tgtEl>
                                          <p:spTgt spid="14"/>
                                        </p:tgtEl>
                                        <p:attrNameLst>
                                          <p:attrName>style.visibility</p:attrName>
                                        </p:attrNameLst>
                                      </p:cBhvr>
                                      <p:to>
                                        <p:strVal val="hidden"/>
                                      </p:to>
                                    </p:set>
                                  </p:childTnLst>
                                </p:cTn>
                              </p:par>
                              <p:par>
                                <p:cTn id="72" presetID="42" presetClass="exit" presetSubtype="0" fill="hold" grpId="2" nodeType="withEffect">
                                  <p:stCondLst>
                                    <p:cond delay="0"/>
                                  </p:stCondLst>
                                  <p:childTnLst>
                                    <p:animEffect transition="out" filter="fade">
                                      <p:cBhvr>
                                        <p:cTn id="73" dur="1000"/>
                                        <p:tgtEl>
                                          <p:spTgt spid="15"/>
                                        </p:tgtEl>
                                      </p:cBhvr>
                                    </p:animEffect>
                                    <p:anim calcmode="lin" valueType="num">
                                      <p:cBhvr>
                                        <p:cTn id="74" dur="1000"/>
                                        <p:tgtEl>
                                          <p:spTgt spid="15"/>
                                        </p:tgtEl>
                                        <p:attrNameLst>
                                          <p:attrName>ppt_x</p:attrName>
                                        </p:attrNameLst>
                                      </p:cBhvr>
                                      <p:tavLst>
                                        <p:tav tm="0">
                                          <p:val>
                                            <p:strVal val="ppt_x"/>
                                          </p:val>
                                        </p:tav>
                                        <p:tav tm="100000">
                                          <p:val>
                                            <p:strVal val="ppt_x"/>
                                          </p:val>
                                        </p:tav>
                                      </p:tavLst>
                                    </p:anim>
                                    <p:anim calcmode="lin" valueType="num">
                                      <p:cBhvr>
                                        <p:cTn id="75" dur="1000"/>
                                        <p:tgtEl>
                                          <p:spTgt spid="15"/>
                                        </p:tgtEl>
                                        <p:attrNameLst>
                                          <p:attrName>ppt_y</p:attrName>
                                        </p:attrNameLst>
                                      </p:cBhvr>
                                      <p:tavLst>
                                        <p:tav tm="0">
                                          <p:val>
                                            <p:strVal val="ppt_y"/>
                                          </p:val>
                                        </p:tav>
                                        <p:tav tm="100000">
                                          <p:val>
                                            <p:strVal val="ppt_y+.1"/>
                                          </p:val>
                                        </p:tav>
                                      </p:tavLst>
                                    </p:anim>
                                    <p:set>
                                      <p:cBhvr>
                                        <p:cTn id="76" dur="1" fill="hold">
                                          <p:stCondLst>
                                            <p:cond delay="9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4" grpId="0" animBg="1"/>
      <p:bldP spid="5" grpId="0" animBg="1"/>
      <p:bldP spid="6" grpId="0" animBg="1"/>
      <p:bldP spid="12" grpId="0" animBg="1"/>
      <p:bldP spid="12" grpId="1" animBg="1"/>
      <p:bldP spid="13" grpId="0" animBg="1"/>
      <p:bldP spid="13" grpId="1" animBg="1"/>
      <p:bldP spid="14" grpId="0" animBg="1"/>
      <p:bldP spid="14" grpId="1" animBg="1"/>
      <p:bldP spid="14" grpId="2" animBg="1"/>
      <p:bldP spid="15" grpId="0" animBg="1"/>
      <p:bldP spid="15" grpId="1" animBg="1"/>
      <p:bldP spid="15" grpId="2"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93256939-B00A-61CE-CB55-2FEE8C31407F}"/>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2800" b="1" dirty="0">
                <a:solidFill>
                  <a:prstClr val="white"/>
                </a:solidFill>
                <a:latin typeface="Twinkl"/>
              </a:rPr>
              <a:t>The Call-Up!</a:t>
            </a:r>
            <a:endParaRPr lang="en-GB" sz="2800" dirty="0">
              <a:solidFill>
                <a:prstClr val="white"/>
              </a:solidFill>
              <a:latin typeface="Twinkl"/>
            </a:endParaRPr>
          </a:p>
        </p:txBody>
      </p:sp>
      <p:sp>
        <p:nvSpPr>
          <p:cNvPr id="4" name="Text Box">
            <a:extLst>
              <a:ext uri="{FF2B5EF4-FFF2-40B4-BE49-F238E27FC236}">
                <a16:creationId xmlns:a16="http://schemas.microsoft.com/office/drawing/2014/main" id="{7D3D49EF-5B8A-898B-7C14-F566AAACFEFF}"/>
              </a:ext>
            </a:extLst>
          </p:cNvPr>
          <p:cNvSpPr/>
          <p:nvPr/>
        </p:nvSpPr>
        <p:spPr>
          <a:xfrm>
            <a:off x="2224594" y="1737861"/>
            <a:ext cx="2107886" cy="3172764"/>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Women who had children under 14 didn’t have to take on war work (although many did). Non-working women were encouraged to help their </a:t>
            </a:r>
            <a:r>
              <a:rPr lang="en-US" sz="1600" dirty="0" err="1">
                <a:solidFill>
                  <a:srgbClr val="000000"/>
                </a:solidFill>
                <a:latin typeface="Twinkl"/>
              </a:rPr>
              <a:t>neighbours</a:t>
            </a:r>
            <a:r>
              <a:rPr lang="en-US" sz="1600" dirty="0">
                <a:solidFill>
                  <a:srgbClr val="000000"/>
                </a:solidFill>
                <a:latin typeface="Twinkl"/>
              </a:rPr>
              <a:t> or offer </a:t>
            </a:r>
            <a:r>
              <a:rPr lang="en-US" sz="1600" b="1" dirty="0">
                <a:solidFill>
                  <a:srgbClr val="000000"/>
                </a:solidFill>
                <a:latin typeface="Twinkl"/>
              </a:rPr>
              <a:t>billets </a:t>
            </a:r>
            <a:r>
              <a:rPr lang="en-US" sz="1600" dirty="0">
                <a:solidFill>
                  <a:srgbClr val="000000"/>
                </a:solidFill>
                <a:latin typeface="Twinkl"/>
              </a:rPr>
              <a:t>for evacuees or servicemen and women.</a:t>
            </a:r>
            <a:endParaRPr lang="en-US" sz="1600" dirty="0">
              <a:solidFill>
                <a:prstClr val="white"/>
              </a:solidFill>
              <a:latin typeface="Twinkl"/>
            </a:endParaRPr>
          </a:p>
        </p:txBody>
      </p:sp>
      <p:sp>
        <p:nvSpPr>
          <p:cNvPr id="5" name="Rectangle 4">
            <a:extLst>
              <a:ext uri="{FF2B5EF4-FFF2-40B4-BE49-F238E27FC236}">
                <a16:creationId xmlns:a16="http://schemas.microsoft.com/office/drawing/2014/main" id="{D7A23A26-DCEE-7AAF-C55D-7005E56F59BA}"/>
              </a:ext>
            </a:extLst>
          </p:cNvPr>
          <p:cNvSpPr/>
          <p:nvPr/>
        </p:nvSpPr>
        <p:spPr>
          <a:xfrm>
            <a:off x="2086162" y="1624618"/>
            <a:ext cx="138433" cy="3409119"/>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pic>
        <p:nvPicPr>
          <p:cNvPr id="7" name="Picture 6" descr="A person helping children with their hands&#10;&#10;Description automatically generated with medium confidence">
            <a:extLst>
              <a:ext uri="{FF2B5EF4-FFF2-40B4-BE49-F238E27FC236}">
                <a16:creationId xmlns:a16="http://schemas.microsoft.com/office/drawing/2014/main" id="{450B5345-C60A-D27F-C4D2-5F2BF5AAF2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32480" y="1614751"/>
            <a:ext cx="2905736" cy="4352699"/>
          </a:xfrm>
          <a:prstGeom prst="rect">
            <a:avLst/>
          </a:prstGeom>
        </p:spPr>
      </p:pic>
      <p:pic>
        <p:nvPicPr>
          <p:cNvPr id="9" name="Picture 8" descr="A poster of a person helping a person&#10;&#10;Description automatically generated">
            <a:extLst>
              <a:ext uri="{FF2B5EF4-FFF2-40B4-BE49-F238E27FC236}">
                <a16:creationId xmlns:a16="http://schemas.microsoft.com/office/drawing/2014/main" id="{7FAB469A-7CD8-30FD-65F2-BB4C017907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66013" y="1606687"/>
            <a:ext cx="2894960" cy="4360762"/>
          </a:xfrm>
          <a:prstGeom prst="rect">
            <a:avLst/>
          </a:prstGeom>
        </p:spPr>
      </p:pic>
      <p:sp>
        <p:nvSpPr>
          <p:cNvPr id="10" name="Text Box">
            <a:extLst>
              <a:ext uri="{FF2B5EF4-FFF2-40B4-BE49-F238E27FC236}">
                <a16:creationId xmlns:a16="http://schemas.microsoft.com/office/drawing/2014/main" id="{429201B1-29AD-6DA9-3A7D-14E3B2375232}"/>
              </a:ext>
            </a:extLst>
          </p:cNvPr>
          <p:cNvSpPr/>
          <p:nvPr/>
        </p:nvSpPr>
        <p:spPr>
          <a:xfrm>
            <a:off x="2086161" y="5248916"/>
            <a:ext cx="4009839" cy="956773"/>
          </a:xfrm>
          <a:prstGeom prst="rect">
            <a:avLst/>
          </a:prstGeom>
          <a:gradFill>
            <a:gsLst>
              <a:gs pos="0">
                <a:schemeClr val="accent1">
                  <a:lumMod val="5000"/>
                  <a:lumOff val="95000"/>
                </a:schemeClr>
              </a:gs>
              <a:gs pos="100000">
                <a:srgbClr val="FFD9D9"/>
              </a:gs>
            </a:gsLst>
            <a:lin ang="10800000" scaled="1"/>
          </a:gradFill>
          <a:ln w="28575">
            <a:solidFill>
              <a:srgbClr val="E50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b="1" dirty="0">
                <a:solidFill>
                  <a:srgbClr val="000000"/>
                </a:solidFill>
                <a:latin typeface="Twinkl"/>
              </a:rPr>
              <a:t>billet – </a:t>
            </a:r>
            <a:r>
              <a:rPr lang="en-US" sz="1600" dirty="0">
                <a:solidFill>
                  <a:srgbClr val="000000"/>
                </a:solidFill>
                <a:latin typeface="Twinkl"/>
              </a:rPr>
              <a:t>A place offered as accommodation often on a temporary basis.</a:t>
            </a:r>
            <a:endParaRPr lang="en-US" sz="1600" dirty="0">
              <a:solidFill>
                <a:prstClr val="white"/>
              </a:solidFill>
              <a:latin typeface="Twinkl"/>
            </a:endParaRPr>
          </a:p>
        </p:txBody>
      </p:sp>
      <p:sp>
        <p:nvSpPr>
          <p:cNvPr id="11" name="clcik 1">
            <a:extLst>
              <a:ext uri="{FF2B5EF4-FFF2-40B4-BE49-F238E27FC236}">
                <a16:creationId xmlns:a16="http://schemas.microsoft.com/office/drawing/2014/main" id="{CB32411B-16F7-5235-7B40-143835B4E317}"/>
              </a:ext>
            </a:extLst>
          </p:cNvPr>
          <p:cNvSpPr/>
          <p:nvPr/>
        </p:nvSpPr>
        <p:spPr>
          <a:xfrm>
            <a:off x="5740524" y="5756143"/>
            <a:ext cx="445652" cy="422612"/>
          </a:xfrm>
          <a:prstGeom prst="ellipse">
            <a:avLst/>
          </a:prstGeom>
          <a:solidFill>
            <a:srgbClr val="E50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prstClr val="white"/>
                </a:solidFill>
                <a:latin typeface="Twinkl"/>
              </a:rPr>
              <a:t>X</a:t>
            </a:r>
            <a:endParaRPr lang="en-GB" b="1" dirty="0">
              <a:solidFill>
                <a:prstClr val="white"/>
              </a:solidFill>
              <a:latin typeface="Twinkl"/>
            </a:endParaRPr>
          </a:p>
        </p:txBody>
      </p:sp>
      <p:sp>
        <p:nvSpPr>
          <p:cNvPr id="12" name="billet">
            <a:extLst>
              <a:ext uri="{FF2B5EF4-FFF2-40B4-BE49-F238E27FC236}">
                <a16:creationId xmlns:a16="http://schemas.microsoft.com/office/drawing/2014/main" id="{EADEC5EC-D385-ABF9-0C89-348C5C00F685}"/>
              </a:ext>
            </a:extLst>
          </p:cNvPr>
          <p:cNvSpPr/>
          <p:nvPr/>
        </p:nvSpPr>
        <p:spPr>
          <a:xfrm>
            <a:off x="2771776" y="3952875"/>
            <a:ext cx="600075" cy="219075"/>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Tree>
    <p:extLst>
      <p:ext uri="{BB962C8B-B14F-4D97-AF65-F5344CB8AC3E}">
        <p14:creationId xmlns:p14="http://schemas.microsoft.com/office/powerpoint/2010/main" val="1957382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 restart="whenNotActive" fill="hold" evtFilter="cancelBubble" nodeType="interactiveSeq">
                <p:stCondLst>
                  <p:cond evt="onClick" delay="0">
                    <p:tgtEl>
                      <p:spTgt spid="12"/>
                    </p:tgtEl>
                  </p:cond>
                </p:stCondLst>
                <p:endSync evt="end" delay="0">
                  <p:rtn val="all"/>
                </p:endSync>
                <p:childTnLst>
                  <p:par>
                    <p:cTn id="22" fill="hold">
                      <p:stCondLst>
                        <p:cond delay="0"/>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2"/>
                  </p:tgtEl>
                </p:cond>
              </p:nextCondLst>
            </p:seq>
            <p:seq concurrent="1" nextAc="seek">
              <p:cTn id="34" restart="whenNotActive" fill="hold" evtFilter="cancelBubble" nodeType="interactiveSeq">
                <p:stCondLst>
                  <p:cond evt="onClick" delay="0">
                    <p:tgtEl>
                      <p:spTgt spid="11"/>
                    </p:tgtEl>
                  </p:cond>
                </p:stCondLst>
                <p:endSync evt="end" delay="0">
                  <p:rtn val="all"/>
                </p:endSync>
                <p:childTnLst>
                  <p:par>
                    <p:cTn id="35" fill="hold">
                      <p:stCondLst>
                        <p:cond delay="0"/>
                      </p:stCondLst>
                      <p:childTnLst>
                        <p:par>
                          <p:cTn id="36" fill="hold">
                            <p:stCondLst>
                              <p:cond delay="0"/>
                            </p:stCondLst>
                            <p:childTnLst>
                              <p:par>
                                <p:cTn id="37" presetID="42" presetClass="exit" presetSubtype="0" fill="hold" grpId="1" nodeType="clickEffect">
                                  <p:stCondLst>
                                    <p:cond delay="0"/>
                                  </p:stCondLst>
                                  <p:childTnLst>
                                    <p:animEffect transition="out" filter="fade">
                                      <p:cBhvr>
                                        <p:cTn id="38" dur="1000"/>
                                        <p:tgtEl>
                                          <p:spTgt spid="10"/>
                                        </p:tgtEl>
                                      </p:cBhvr>
                                    </p:animEffect>
                                    <p:anim calcmode="lin" valueType="num">
                                      <p:cBhvr>
                                        <p:cTn id="39" dur="1000"/>
                                        <p:tgtEl>
                                          <p:spTgt spid="10"/>
                                        </p:tgtEl>
                                        <p:attrNameLst>
                                          <p:attrName>ppt_x</p:attrName>
                                        </p:attrNameLst>
                                      </p:cBhvr>
                                      <p:tavLst>
                                        <p:tav tm="0">
                                          <p:val>
                                            <p:strVal val="ppt_x"/>
                                          </p:val>
                                        </p:tav>
                                        <p:tav tm="100000">
                                          <p:val>
                                            <p:strVal val="ppt_x"/>
                                          </p:val>
                                        </p:tav>
                                      </p:tavLst>
                                    </p:anim>
                                    <p:anim calcmode="lin" valueType="num">
                                      <p:cBhvr>
                                        <p:cTn id="40" dur="1000"/>
                                        <p:tgtEl>
                                          <p:spTgt spid="10"/>
                                        </p:tgtEl>
                                        <p:attrNameLst>
                                          <p:attrName>ppt_y</p:attrName>
                                        </p:attrNameLst>
                                      </p:cBhvr>
                                      <p:tavLst>
                                        <p:tav tm="0">
                                          <p:val>
                                            <p:strVal val="ppt_y"/>
                                          </p:val>
                                        </p:tav>
                                        <p:tav tm="100000">
                                          <p:val>
                                            <p:strVal val="ppt_y+.1"/>
                                          </p:val>
                                        </p:tav>
                                      </p:tavLst>
                                    </p:anim>
                                    <p:set>
                                      <p:cBhvr>
                                        <p:cTn id="41" dur="1" fill="hold">
                                          <p:stCondLst>
                                            <p:cond delay="999"/>
                                          </p:stCondLst>
                                        </p:cTn>
                                        <p:tgtEl>
                                          <p:spTgt spid="10"/>
                                        </p:tgtEl>
                                        <p:attrNameLst>
                                          <p:attrName>style.visibility</p:attrName>
                                        </p:attrNameLst>
                                      </p:cBhvr>
                                      <p:to>
                                        <p:strVal val="hidden"/>
                                      </p:to>
                                    </p:set>
                                  </p:childTnLst>
                                </p:cTn>
                              </p:par>
                              <p:par>
                                <p:cTn id="42" presetID="42" presetClass="exit" presetSubtype="0" fill="hold" grpId="1" nodeType="withEffect">
                                  <p:stCondLst>
                                    <p:cond delay="0"/>
                                  </p:stCondLst>
                                  <p:childTnLst>
                                    <p:animEffect transition="out" filter="fade">
                                      <p:cBhvr>
                                        <p:cTn id="43" dur="1000"/>
                                        <p:tgtEl>
                                          <p:spTgt spid="11"/>
                                        </p:tgtEl>
                                      </p:cBhvr>
                                    </p:animEffect>
                                    <p:anim calcmode="lin" valueType="num">
                                      <p:cBhvr>
                                        <p:cTn id="44" dur="1000"/>
                                        <p:tgtEl>
                                          <p:spTgt spid="11"/>
                                        </p:tgtEl>
                                        <p:attrNameLst>
                                          <p:attrName>ppt_x</p:attrName>
                                        </p:attrNameLst>
                                      </p:cBhvr>
                                      <p:tavLst>
                                        <p:tav tm="0">
                                          <p:val>
                                            <p:strVal val="ppt_x"/>
                                          </p:val>
                                        </p:tav>
                                        <p:tav tm="100000">
                                          <p:val>
                                            <p:strVal val="ppt_x"/>
                                          </p:val>
                                        </p:tav>
                                      </p:tavLst>
                                    </p:anim>
                                    <p:anim calcmode="lin" valueType="num">
                                      <p:cBhvr>
                                        <p:cTn id="45" dur="1000"/>
                                        <p:tgtEl>
                                          <p:spTgt spid="11"/>
                                        </p:tgtEl>
                                        <p:attrNameLst>
                                          <p:attrName>ppt_y</p:attrName>
                                        </p:attrNameLst>
                                      </p:cBhvr>
                                      <p:tavLst>
                                        <p:tav tm="0">
                                          <p:val>
                                            <p:strVal val="ppt_y"/>
                                          </p:val>
                                        </p:tav>
                                        <p:tav tm="100000">
                                          <p:val>
                                            <p:strVal val="ppt_y+.1"/>
                                          </p:val>
                                        </p:tav>
                                      </p:tavLst>
                                    </p:anim>
                                    <p:set>
                                      <p:cBhvr>
                                        <p:cTn id="46"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4" grpId="0" animBg="1"/>
      <p:bldP spid="5" grpId="0" animBg="1"/>
      <p:bldP spid="10" grpId="0" animBg="1"/>
      <p:bldP spid="10" grpId="1" animBg="1"/>
      <p:bldP spid="11" grpId="0" animBg="1"/>
      <p:bldP spid="11"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75CF3C00-DBFF-BB69-6CC6-9AA39DD9EDCE}"/>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2800" b="1" dirty="0">
                <a:solidFill>
                  <a:prstClr val="white"/>
                </a:solidFill>
                <a:latin typeface="Twinkl"/>
              </a:rPr>
              <a:t>The Women’s Services</a:t>
            </a:r>
            <a:endParaRPr lang="en-GB" sz="2800" dirty="0">
              <a:solidFill>
                <a:prstClr val="white"/>
              </a:solidFill>
              <a:latin typeface="Twinkl"/>
            </a:endParaRPr>
          </a:p>
        </p:txBody>
      </p:sp>
      <p:sp>
        <p:nvSpPr>
          <p:cNvPr id="4" name="Text Box">
            <a:extLst>
              <a:ext uri="{FF2B5EF4-FFF2-40B4-BE49-F238E27FC236}">
                <a16:creationId xmlns:a16="http://schemas.microsoft.com/office/drawing/2014/main" id="{9A1278EA-3A54-5975-3BE6-771ABBA6375C}"/>
              </a:ext>
            </a:extLst>
          </p:cNvPr>
          <p:cNvSpPr/>
          <p:nvPr/>
        </p:nvSpPr>
        <p:spPr>
          <a:xfrm>
            <a:off x="2215630" y="1614187"/>
            <a:ext cx="7936378" cy="956773"/>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1C1C1C"/>
                </a:solidFill>
                <a:latin typeface="Twinkl"/>
              </a:rPr>
              <a:t>The ATS, WAAF and WRNS (known as WRENS) were the women’s branches of the armed services. They were founded or reformed in 1939, the year the Second World War began.</a:t>
            </a:r>
          </a:p>
        </p:txBody>
      </p:sp>
      <p:sp>
        <p:nvSpPr>
          <p:cNvPr id="5" name="Rectangle 4">
            <a:extLst>
              <a:ext uri="{FF2B5EF4-FFF2-40B4-BE49-F238E27FC236}">
                <a16:creationId xmlns:a16="http://schemas.microsoft.com/office/drawing/2014/main" id="{204D06A8-A0FB-779F-8267-774ACE90C3CB}"/>
              </a:ext>
            </a:extLst>
          </p:cNvPr>
          <p:cNvSpPr/>
          <p:nvPr/>
        </p:nvSpPr>
        <p:spPr>
          <a:xfrm>
            <a:off x="2096473" y="1606687"/>
            <a:ext cx="146665" cy="964272"/>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grpSp>
        <p:nvGrpSpPr>
          <p:cNvPr id="27" name="Group 26">
            <a:extLst>
              <a:ext uri="{FF2B5EF4-FFF2-40B4-BE49-F238E27FC236}">
                <a16:creationId xmlns:a16="http://schemas.microsoft.com/office/drawing/2014/main" id="{737BE88C-4DA9-9098-270A-B939335AB7A9}"/>
              </a:ext>
            </a:extLst>
          </p:cNvPr>
          <p:cNvGrpSpPr/>
          <p:nvPr/>
        </p:nvGrpSpPr>
        <p:grpSpPr>
          <a:xfrm>
            <a:off x="2243138" y="2910133"/>
            <a:ext cx="7848600" cy="475333"/>
            <a:chOff x="719138" y="2613588"/>
            <a:chExt cx="7848600" cy="464331"/>
          </a:xfrm>
        </p:grpSpPr>
        <p:sp>
          <p:nvSpPr>
            <p:cNvPr id="24" name="Arrow: Right 23">
              <a:extLst>
                <a:ext uri="{FF2B5EF4-FFF2-40B4-BE49-F238E27FC236}">
                  <a16:creationId xmlns:a16="http://schemas.microsoft.com/office/drawing/2014/main" id="{B422E530-B63B-B5BA-82FC-D2FD63052D79}"/>
                </a:ext>
              </a:extLst>
            </p:cNvPr>
            <p:cNvSpPr/>
            <p:nvPr/>
          </p:nvSpPr>
          <p:spPr>
            <a:xfrm rot="10800000">
              <a:off x="719138" y="2701859"/>
              <a:ext cx="1028325" cy="287787"/>
            </a:xfrm>
            <a:prstGeom prst="rightArrow">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12" name="Text Box">
              <a:extLst>
                <a:ext uri="{FF2B5EF4-FFF2-40B4-BE49-F238E27FC236}">
                  <a16:creationId xmlns:a16="http://schemas.microsoft.com/office/drawing/2014/main" id="{ECE76108-70F2-05D0-82D5-59552E42025A}"/>
                </a:ext>
              </a:extLst>
            </p:cNvPr>
            <p:cNvSpPr/>
            <p:nvPr/>
          </p:nvSpPr>
          <p:spPr>
            <a:xfrm>
              <a:off x="2195794" y="2618963"/>
              <a:ext cx="6371944" cy="453584"/>
            </a:xfrm>
            <a:prstGeom prst="rect">
              <a:avLst/>
            </a:prstGeom>
            <a:gradFill>
              <a:gsLst>
                <a:gs pos="0">
                  <a:schemeClr val="accent1">
                    <a:lumMod val="5000"/>
                    <a:lumOff val="95000"/>
                  </a:schemeClr>
                </a:gs>
                <a:gs pos="100000">
                  <a:srgbClr val="8ACBC0"/>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1C1C1C"/>
                  </a:solidFill>
                  <a:latin typeface="Twinkl"/>
                </a:rPr>
                <a:t> Women's Auxiliary Air Force: founded April 1939</a:t>
              </a:r>
            </a:p>
          </p:txBody>
        </p:sp>
        <p:sp>
          <p:nvSpPr>
            <p:cNvPr id="13" name="Text Box">
              <a:extLst>
                <a:ext uri="{FF2B5EF4-FFF2-40B4-BE49-F238E27FC236}">
                  <a16:creationId xmlns:a16="http://schemas.microsoft.com/office/drawing/2014/main" id="{EF5FFB2B-6E06-02D0-1133-24D382C9E4B7}"/>
                </a:ext>
              </a:extLst>
            </p:cNvPr>
            <p:cNvSpPr/>
            <p:nvPr/>
          </p:nvSpPr>
          <p:spPr>
            <a:xfrm>
              <a:off x="1050180" y="2613588"/>
              <a:ext cx="1156447" cy="464331"/>
            </a:xfrm>
            <a:prstGeom prst="rect">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1600" b="1" dirty="0">
                  <a:solidFill>
                    <a:prstClr val="white"/>
                  </a:solidFill>
                  <a:latin typeface="Twinkl"/>
                </a:rPr>
                <a:t> WAAF</a:t>
              </a:r>
            </a:p>
          </p:txBody>
        </p:sp>
      </p:grpSp>
      <p:grpSp>
        <p:nvGrpSpPr>
          <p:cNvPr id="28" name="Group 27">
            <a:extLst>
              <a:ext uri="{FF2B5EF4-FFF2-40B4-BE49-F238E27FC236}">
                <a16:creationId xmlns:a16="http://schemas.microsoft.com/office/drawing/2014/main" id="{F224D8B1-3445-9288-C3B8-AFA475BA80EA}"/>
              </a:ext>
            </a:extLst>
          </p:cNvPr>
          <p:cNvGrpSpPr/>
          <p:nvPr/>
        </p:nvGrpSpPr>
        <p:grpSpPr>
          <a:xfrm>
            <a:off x="2243138" y="3441449"/>
            <a:ext cx="7839636" cy="464332"/>
            <a:chOff x="719138" y="3133540"/>
            <a:chExt cx="7839636" cy="464332"/>
          </a:xfrm>
        </p:grpSpPr>
        <p:sp>
          <p:nvSpPr>
            <p:cNvPr id="25" name="Arrow: Right 24">
              <a:extLst>
                <a:ext uri="{FF2B5EF4-FFF2-40B4-BE49-F238E27FC236}">
                  <a16:creationId xmlns:a16="http://schemas.microsoft.com/office/drawing/2014/main" id="{D0AAEDE1-B293-ED9E-9E4C-09D7CDF09E04}"/>
                </a:ext>
              </a:extLst>
            </p:cNvPr>
            <p:cNvSpPr/>
            <p:nvPr/>
          </p:nvSpPr>
          <p:spPr>
            <a:xfrm rot="10800000">
              <a:off x="719138" y="3235259"/>
              <a:ext cx="1028325" cy="287787"/>
            </a:xfrm>
            <a:prstGeom prst="rightArrow">
              <a:avLst/>
            </a:prstGeom>
            <a:solidFill>
              <a:srgbClr val="E8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14" name="Text Box">
              <a:extLst>
                <a:ext uri="{FF2B5EF4-FFF2-40B4-BE49-F238E27FC236}">
                  <a16:creationId xmlns:a16="http://schemas.microsoft.com/office/drawing/2014/main" id="{1E2D0FD5-65C6-1530-8999-7A675B1374AA}"/>
                </a:ext>
              </a:extLst>
            </p:cNvPr>
            <p:cNvSpPr/>
            <p:nvPr/>
          </p:nvSpPr>
          <p:spPr>
            <a:xfrm>
              <a:off x="1050180" y="3133540"/>
              <a:ext cx="1156447" cy="464331"/>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1600" b="1" dirty="0">
                  <a:solidFill>
                    <a:prstClr val="white"/>
                  </a:solidFill>
                  <a:latin typeface="Twinkl"/>
                </a:rPr>
                <a:t> WRNS </a:t>
              </a:r>
            </a:p>
          </p:txBody>
        </p:sp>
        <p:sp>
          <p:nvSpPr>
            <p:cNvPr id="15" name="Text Box">
              <a:extLst>
                <a:ext uri="{FF2B5EF4-FFF2-40B4-BE49-F238E27FC236}">
                  <a16:creationId xmlns:a16="http://schemas.microsoft.com/office/drawing/2014/main" id="{1348C1E9-8F8F-C26E-DEF9-0B09CDBE3FEA}"/>
                </a:ext>
              </a:extLst>
            </p:cNvPr>
            <p:cNvSpPr/>
            <p:nvPr/>
          </p:nvSpPr>
          <p:spPr>
            <a:xfrm>
              <a:off x="2195794" y="3133541"/>
              <a:ext cx="6362980" cy="464331"/>
            </a:xfrm>
            <a:prstGeom prst="rect">
              <a:avLst/>
            </a:prstGeom>
            <a:gradFill>
              <a:gsLst>
                <a:gs pos="0">
                  <a:schemeClr val="accent1">
                    <a:lumMod val="5000"/>
                    <a:lumOff val="95000"/>
                  </a:schemeClr>
                </a:gs>
                <a:gs pos="100000">
                  <a:srgbClr val="F8BD95"/>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1C1C1C"/>
                  </a:solidFill>
                  <a:latin typeface="Twinkl"/>
                </a:rPr>
                <a:t>Women's Royal Naval Service: founded 28</a:t>
              </a:r>
              <a:r>
                <a:rPr lang="en-US" sz="1600" baseline="30000" dirty="0">
                  <a:solidFill>
                    <a:srgbClr val="1C1C1C"/>
                  </a:solidFill>
                  <a:latin typeface="Twinkl"/>
                </a:rPr>
                <a:t>th</a:t>
              </a:r>
              <a:r>
                <a:rPr lang="en-US" sz="1600" dirty="0">
                  <a:solidFill>
                    <a:srgbClr val="1C1C1C"/>
                  </a:solidFill>
                  <a:latin typeface="Twinkl"/>
                </a:rPr>
                <a:t>June 1939</a:t>
              </a:r>
            </a:p>
          </p:txBody>
        </p:sp>
      </p:grpSp>
      <p:grpSp>
        <p:nvGrpSpPr>
          <p:cNvPr id="29" name="Group 28">
            <a:extLst>
              <a:ext uri="{FF2B5EF4-FFF2-40B4-BE49-F238E27FC236}">
                <a16:creationId xmlns:a16="http://schemas.microsoft.com/office/drawing/2014/main" id="{6B4E9989-D828-0CC2-03B6-4EA490790A86}"/>
              </a:ext>
            </a:extLst>
          </p:cNvPr>
          <p:cNvGrpSpPr/>
          <p:nvPr/>
        </p:nvGrpSpPr>
        <p:grpSpPr>
          <a:xfrm>
            <a:off x="2262188" y="3970367"/>
            <a:ext cx="7829550" cy="466755"/>
            <a:chOff x="738188" y="3662457"/>
            <a:chExt cx="7829550" cy="466755"/>
          </a:xfrm>
        </p:grpSpPr>
        <p:sp>
          <p:nvSpPr>
            <p:cNvPr id="26" name="Arrow: Right 25">
              <a:extLst>
                <a:ext uri="{FF2B5EF4-FFF2-40B4-BE49-F238E27FC236}">
                  <a16:creationId xmlns:a16="http://schemas.microsoft.com/office/drawing/2014/main" id="{556A4EB7-E154-EE16-C336-D413CAC68F3C}"/>
                </a:ext>
              </a:extLst>
            </p:cNvPr>
            <p:cNvSpPr/>
            <p:nvPr/>
          </p:nvSpPr>
          <p:spPr>
            <a:xfrm rot="10800000">
              <a:off x="738188" y="3759134"/>
              <a:ext cx="1028325" cy="287787"/>
            </a:xfrm>
            <a:prstGeom prst="rightArrow">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16" name="Text Box">
              <a:extLst>
                <a:ext uri="{FF2B5EF4-FFF2-40B4-BE49-F238E27FC236}">
                  <a16:creationId xmlns:a16="http://schemas.microsoft.com/office/drawing/2014/main" id="{74F21B5E-7B92-BECD-709F-D757E5ECB36B}"/>
                </a:ext>
              </a:extLst>
            </p:cNvPr>
            <p:cNvSpPr/>
            <p:nvPr/>
          </p:nvSpPr>
          <p:spPr>
            <a:xfrm>
              <a:off x="1048312" y="3664881"/>
              <a:ext cx="1156447" cy="464331"/>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1600" b="1" dirty="0">
                  <a:solidFill>
                    <a:prstClr val="white"/>
                  </a:solidFill>
                  <a:latin typeface="Twinkl"/>
                </a:rPr>
                <a:t>ATS</a:t>
              </a:r>
            </a:p>
          </p:txBody>
        </p:sp>
        <p:sp>
          <p:nvSpPr>
            <p:cNvPr id="17" name="Text Box">
              <a:extLst>
                <a:ext uri="{FF2B5EF4-FFF2-40B4-BE49-F238E27FC236}">
                  <a16:creationId xmlns:a16="http://schemas.microsoft.com/office/drawing/2014/main" id="{718F1E65-53C3-A236-B0EC-9CD278B2CA2B}"/>
                </a:ext>
              </a:extLst>
            </p:cNvPr>
            <p:cNvSpPr/>
            <p:nvPr/>
          </p:nvSpPr>
          <p:spPr>
            <a:xfrm>
              <a:off x="2204758" y="3662457"/>
              <a:ext cx="6362980" cy="464331"/>
            </a:xfrm>
            <a:prstGeom prst="rect">
              <a:avLst/>
            </a:prstGeom>
            <a:gradFill>
              <a:gsLst>
                <a:gs pos="0">
                  <a:schemeClr val="accent1">
                    <a:lumMod val="5000"/>
                    <a:lumOff val="95000"/>
                  </a:schemeClr>
                </a:gs>
                <a:gs pos="100000">
                  <a:srgbClr val="C0DFC3"/>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1C1C1C"/>
                  </a:solidFill>
                  <a:latin typeface="Twinkl"/>
                </a:rPr>
                <a:t>Auxiliary Territorial Service (army): founded 9th September 1939</a:t>
              </a:r>
            </a:p>
          </p:txBody>
        </p:sp>
      </p:grpSp>
      <p:sp>
        <p:nvSpPr>
          <p:cNvPr id="19" name="Text Box">
            <a:extLst>
              <a:ext uri="{FF2B5EF4-FFF2-40B4-BE49-F238E27FC236}">
                <a16:creationId xmlns:a16="http://schemas.microsoft.com/office/drawing/2014/main" id="{EE46DA5A-CCE5-0C79-E317-1EAC1C091F56}"/>
              </a:ext>
            </a:extLst>
          </p:cNvPr>
          <p:cNvSpPr/>
          <p:nvPr/>
        </p:nvSpPr>
        <p:spPr>
          <a:xfrm>
            <a:off x="2224595" y="4706353"/>
            <a:ext cx="7936378" cy="710552"/>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At first, women who joined up were given office work or jobs, such as cooks, drivers and storekeepers, in order to release men for front-line duties.</a:t>
            </a:r>
            <a:endParaRPr lang="en-US" sz="1600" dirty="0">
              <a:solidFill>
                <a:prstClr val="white"/>
              </a:solidFill>
              <a:latin typeface="Twinkl"/>
            </a:endParaRPr>
          </a:p>
        </p:txBody>
      </p:sp>
      <p:sp>
        <p:nvSpPr>
          <p:cNvPr id="20" name="Rectangle 19">
            <a:extLst>
              <a:ext uri="{FF2B5EF4-FFF2-40B4-BE49-F238E27FC236}">
                <a16:creationId xmlns:a16="http://schemas.microsoft.com/office/drawing/2014/main" id="{94ED9C3F-BC4C-C91E-38C3-218FB53C49A4}"/>
              </a:ext>
            </a:extLst>
          </p:cNvPr>
          <p:cNvSpPr/>
          <p:nvPr/>
        </p:nvSpPr>
        <p:spPr>
          <a:xfrm>
            <a:off x="2096473" y="4706355"/>
            <a:ext cx="128122" cy="710552"/>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21" name="Text Box">
            <a:extLst>
              <a:ext uri="{FF2B5EF4-FFF2-40B4-BE49-F238E27FC236}">
                <a16:creationId xmlns:a16="http://schemas.microsoft.com/office/drawing/2014/main" id="{83B770E4-1BBA-F263-2978-80FA791A4AEA}"/>
              </a:ext>
            </a:extLst>
          </p:cNvPr>
          <p:cNvSpPr/>
          <p:nvPr/>
        </p:nvSpPr>
        <p:spPr>
          <a:xfrm>
            <a:off x="2215630" y="5566964"/>
            <a:ext cx="7936378" cy="710552"/>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Later, their roles expanded. Although women weren’t allowed to fire weapons in combat or serve aboard ships at sea, they took on a wider variety of key roles. </a:t>
            </a:r>
            <a:endParaRPr lang="en-US" sz="1600" dirty="0">
              <a:solidFill>
                <a:prstClr val="white"/>
              </a:solidFill>
              <a:latin typeface="Twinkl"/>
            </a:endParaRPr>
          </a:p>
        </p:txBody>
      </p:sp>
      <p:sp>
        <p:nvSpPr>
          <p:cNvPr id="22" name="Rectangle 21">
            <a:extLst>
              <a:ext uri="{FF2B5EF4-FFF2-40B4-BE49-F238E27FC236}">
                <a16:creationId xmlns:a16="http://schemas.microsoft.com/office/drawing/2014/main" id="{E18B7663-A940-1E9E-2CEC-DE003A0B0D6E}"/>
              </a:ext>
            </a:extLst>
          </p:cNvPr>
          <p:cNvSpPr/>
          <p:nvPr/>
        </p:nvSpPr>
        <p:spPr>
          <a:xfrm>
            <a:off x="2087508" y="5566966"/>
            <a:ext cx="128122" cy="710552"/>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23" name="Rectangle 22">
            <a:extLst>
              <a:ext uri="{FF2B5EF4-FFF2-40B4-BE49-F238E27FC236}">
                <a16:creationId xmlns:a16="http://schemas.microsoft.com/office/drawing/2014/main" id="{40F2B241-4572-D8C4-82CB-79CCEB37DE68}"/>
              </a:ext>
            </a:extLst>
          </p:cNvPr>
          <p:cNvSpPr/>
          <p:nvPr/>
        </p:nvSpPr>
        <p:spPr>
          <a:xfrm>
            <a:off x="2096474" y="2880102"/>
            <a:ext cx="146665" cy="1634797"/>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Tree>
    <p:extLst>
      <p:ext uri="{BB962C8B-B14F-4D97-AF65-F5344CB8AC3E}">
        <p14:creationId xmlns:p14="http://schemas.microsoft.com/office/powerpoint/2010/main" val="546894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22" presetClass="entr" presetSubtype="2" fill="hold"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wipe(right)">
                                      <p:cBhvr>
                                        <p:cTn id="16" dur="500"/>
                                        <p:tgtEl>
                                          <p:spTgt spid="27"/>
                                        </p:tgtEl>
                                      </p:cBhvr>
                                    </p:animEffect>
                                  </p:childTnLst>
                                </p:cTn>
                              </p:par>
                              <p:par>
                                <p:cTn id="17" presetID="22" presetClass="entr" presetSubtype="2"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right)">
                                      <p:cBhvr>
                                        <p:cTn id="19" dur="500"/>
                                        <p:tgtEl>
                                          <p:spTgt spid="28"/>
                                        </p:tgtEl>
                                      </p:cBhvr>
                                    </p:animEffect>
                                  </p:childTnLst>
                                </p:cTn>
                              </p:par>
                              <p:par>
                                <p:cTn id="20" presetID="22" presetClass="entr" presetSubtype="2"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wipe(right)">
                                      <p:cBhvr>
                                        <p:cTn id="22" dur="500"/>
                                        <p:tgtEl>
                                          <p:spTgt spid="29"/>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9" grpId="0" animBg="1"/>
      <p:bldP spid="20" grpId="0" animBg="1"/>
      <p:bldP spid="21" grpId="0" animBg="1"/>
      <p:bldP spid="22" grpId="0" animBg="1"/>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33BAE876-22AF-BCB6-04BF-A205107F6671}"/>
              </a:ext>
            </a:extLst>
          </p:cNvPr>
          <p:cNvSpPr/>
          <p:nvPr/>
        </p:nvSpPr>
        <p:spPr bwMode="auto">
          <a:xfrm>
            <a:off x="1979941" y="1018560"/>
            <a:ext cx="8220075" cy="5347167"/>
          </a:xfrm>
          <a:prstGeom prst="roundRect">
            <a:avLst>
              <a:gd name="adj" fmla="val 2649"/>
            </a:avLst>
          </a:prstGeom>
          <a:blipFill dpi="0" rotWithShape="1">
            <a:blip r:embed="rId2">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4" name="Freeform: Shape 3">
            <a:extLst>
              <a:ext uri="{FF2B5EF4-FFF2-40B4-BE49-F238E27FC236}">
                <a16:creationId xmlns:a16="http://schemas.microsoft.com/office/drawing/2014/main" id="{1EE64285-A578-0F29-666A-A5901CFF9881}"/>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2800" b="1" dirty="0">
                <a:solidFill>
                  <a:prstClr val="white"/>
                </a:solidFill>
                <a:latin typeface="Twinkl"/>
              </a:rPr>
              <a:t>The Women’s Services</a:t>
            </a:r>
            <a:endParaRPr lang="en-GB" sz="2800" dirty="0">
              <a:solidFill>
                <a:prstClr val="white"/>
              </a:solidFill>
              <a:latin typeface="Twinkl"/>
            </a:endParaRPr>
          </a:p>
        </p:txBody>
      </p:sp>
      <p:grpSp>
        <p:nvGrpSpPr>
          <p:cNvPr id="78" name="Group 77">
            <a:extLst>
              <a:ext uri="{FF2B5EF4-FFF2-40B4-BE49-F238E27FC236}">
                <a16:creationId xmlns:a16="http://schemas.microsoft.com/office/drawing/2014/main" id="{131E3441-3006-FCB9-4534-F3370928FAC4}"/>
              </a:ext>
            </a:extLst>
          </p:cNvPr>
          <p:cNvGrpSpPr/>
          <p:nvPr/>
        </p:nvGrpSpPr>
        <p:grpSpPr>
          <a:xfrm>
            <a:off x="2114600" y="4578741"/>
            <a:ext cx="3592979" cy="1722592"/>
            <a:chOff x="465736" y="4594733"/>
            <a:chExt cx="3592979" cy="1722592"/>
          </a:xfrm>
        </p:grpSpPr>
        <p:grpSp>
          <p:nvGrpSpPr>
            <p:cNvPr id="77" name="Group 76">
              <a:extLst>
                <a:ext uri="{FF2B5EF4-FFF2-40B4-BE49-F238E27FC236}">
                  <a16:creationId xmlns:a16="http://schemas.microsoft.com/office/drawing/2014/main" id="{E5096E74-5F52-7B08-5038-EE45350795F3}"/>
                </a:ext>
              </a:extLst>
            </p:cNvPr>
            <p:cNvGrpSpPr/>
            <p:nvPr/>
          </p:nvGrpSpPr>
          <p:grpSpPr>
            <a:xfrm>
              <a:off x="465736" y="4594733"/>
              <a:ext cx="3592979" cy="1722592"/>
              <a:chOff x="465736" y="4594733"/>
              <a:chExt cx="3592979" cy="1722592"/>
            </a:xfrm>
          </p:grpSpPr>
          <p:sp>
            <p:nvSpPr>
              <p:cNvPr id="69" name="Rectangle 68">
                <a:extLst>
                  <a:ext uri="{FF2B5EF4-FFF2-40B4-BE49-F238E27FC236}">
                    <a16:creationId xmlns:a16="http://schemas.microsoft.com/office/drawing/2014/main" id="{2E63ADEF-688C-C165-0A47-7256C371002A}"/>
                  </a:ext>
                </a:extLst>
              </p:cNvPr>
              <p:cNvSpPr/>
              <p:nvPr/>
            </p:nvSpPr>
            <p:spPr>
              <a:xfrm>
                <a:off x="465736" y="4746030"/>
                <a:ext cx="3592979" cy="438095"/>
              </a:xfrm>
              <a:prstGeom prst="rect">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70" name="Rectangle: Folded Corner 69">
                <a:extLst>
                  <a:ext uri="{FF2B5EF4-FFF2-40B4-BE49-F238E27FC236}">
                    <a16:creationId xmlns:a16="http://schemas.microsoft.com/office/drawing/2014/main" id="{4FCD5950-89F9-1263-AE08-3248C2EB309D}"/>
                  </a:ext>
                </a:extLst>
              </p:cNvPr>
              <p:cNvSpPr/>
              <p:nvPr/>
            </p:nvSpPr>
            <p:spPr>
              <a:xfrm>
                <a:off x="465736" y="4898428"/>
                <a:ext cx="3592979" cy="1418897"/>
              </a:xfrm>
              <a:prstGeom prst="foldedCorner">
                <a:avLst/>
              </a:prstGeom>
              <a:solidFill>
                <a:srgbClr val="E5005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E50050"/>
                  </a:solidFill>
                  <a:latin typeface="Twinkl"/>
                </a:endParaRPr>
              </a:p>
            </p:txBody>
          </p:sp>
          <p:sp>
            <p:nvSpPr>
              <p:cNvPr id="71" name="Rectangle: Rounded Corners 70">
                <a:extLst>
                  <a:ext uri="{FF2B5EF4-FFF2-40B4-BE49-F238E27FC236}">
                    <a16:creationId xmlns:a16="http://schemas.microsoft.com/office/drawing/2014/main" id="{FD24CB35-76E9-C4B6-BC49-C23F0AFAF7E2}"/>
                  </a:ext>
                </a:extLst>
              </p:cNvPr>
              <p:cNvSpPr/>
              <p:nvPr/>
            </p:nvSpPr>
            <p:spPr>
              <a:xfrm>
                <a:off x="691206" y="4594733"/>
                <a:ext cx="1810870" cy="452438"/>
              </a:xfrm>
              <a:prstGeom prst="roundRect">
                <a:avLst/>
              </a:prstGeom>
              <a:solidFill>
                <a:srgbClr val="F9B000"/>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1C1C1C"/>
                    </a:solidFill>
                    <a:latin typeface="Twinkl"/>
                  </a:rPr>
                  <a:t>Did You Know…?</a:t>
                </a:r>
                <a:endParaRPr lang="en-GB" sz="1600" b="1" dirty="0">
                  <a:solidFill>
                    <a:srgbClr val="1C1C1C"/>
                  </a:solidFill>
                  <a:latin typeface="Twinkl"/>
                </a:endParaRPr>
              </a:p>
            </p:txBody>
          </p:sp>
        </p:grpSp>
        <p:sp>
          <p:nvSpPr>
            <p:cNvPr id="72" name="Rectangle 71">
              <a:extLst>
                <a:ext uri="{FF2B5EF4-FFF2-40B4-BE49-F238E27FC236}">
                  <a16:creationId xmlns:a16="http://schemas.microsoft.com/office/drawing/2014/main" id="{4DC01919-C175-89B5-9CCE-5FA785FBBFB1}"/>
                </a:ext>
              </a:extLst>
            </p:cNvPr>
            <p:cNvSpPr/>
            <p:nvPr/>
          </p:nvSpPr>
          <p:spPr>
            <a:xfrm>
              <a:off x="547778" y="5110813"/>
              <a:ext cx="3467468" cy="10488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prstClr val="white"/>
                  </a:solidFill>
                  <a:latin typeface="Twinkl"/>
                </a:rPr>
                <a:t>Large numbers of women came to Britain from Commonwealth countries such as Barbados to serve in the women’s armed services.</a:t>
              </a:r>
              <a:endParaRPr lang="en-GB" sz="1600" dirty="0">
                <a:solidFill>
                  <a:prstClr val="white"/>
                </a:solidFill>
                <a:latin typeface="Twinkl"/>
              </a:endParaRPr>
            </a:p>
          </p:txBody>
        </p:sp>
      </p:grpSp>
      <p:sp>
        <p:nvSpPr>
          <p:cNvPr id="76" name="Rectangle: Diagonal Corners Rounded 75">
            <a:extLst>
              <a:ext uri="{FF2B5EF4-FFF2-40B4-BE49-F238E27FC236}">
                <a16:creationId xmlns:a16="http://schemas.microsoft.com/office/drawing/2014/main" id="{630E9022-6DFD-3282-8F3D-D230B0FB3608}"/>
              </a:ext>
            </a:extLst>
          </p:cNvPr>
          <p:cNvSpPr/>
          <p:nvPr/>
        </p:nvSpPr>
        <p:spPr>
          <a:xfrm>
            <a:off x="6765405" y="4987186"/>
            <a:ext cx="3434611" cy="1418897"/>
          </a:xfrm>
          <a:prstGeom prst="round2DiagRect">
            <a:avLst/>
          </a:prstGeom>
          <a:solidFill>
            <a:srgbClr val="FFD9D9"/>
          </a:solidFill>
          <a:ln w="57150">
            <a:solidFill>
              <a:srgbClr val="E50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rgbClr val="202122"/>
                </a:solidFill>
                <a:latin typeface="Twinkl"/>
              </a:rPr>
              <a:t>ATS Private Jackman, from Barbados, receives a rose from her hostess, </a:t>
            </a:r>
            <a:r>
              <a:rPr lang="en-US" sz="1600" dirty="0" err="1">
                <a:solidFill>
                  <a:srgbClr val="202122"/>
                </a:solidFill>
                <a:latin typeface="Twinkl"/>
              </a:rPr>
              <a:t>Mrs</a:t>
            </a:r>
            <a:r>
              <a:rPr lang="en-US" sz="1600" dirty="0">
                <a:solidFill>
                  <a:srgbClr val="202122"/>
                </a:solidFill>
                <a:latin typeface="Twinkl"/>
              </a:rPr>
              <a:t> Coker, at party with the Women’s Voluntary Service.</a:t>
            </a:r>
            <a:endParaRPr lang="en-GB" sz="1600" dirty="0">
              <a:solidFill>
                <a:prstClr val="white"/>
              </a:solidFill>
              <a:latin typeface="Twinkl"/>
            </a:endParaRPr>
          </a:p>
        </p:txBody>
      </p:sp>
    </p:spTree>
    <p:extLst>
      <p:ext uri="{BB962C8B-B14F-4D97-AF65-F5344CB8AC3E}">
        <p14:creationId xmlns:p14="http://schemas.microsoft.com/office/powerpoint/2010/main" val="2487006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stCondLst>
                                    <p:cond delay="0"/>
                                  </p:stCondLst>
                                  <p:childTnLst>
                                    <p:set>
                                      <p:cBhvr>
                                        <p:cTn id="11" dur="1" fill="hold">
                                          <p:stCondLst>
                                            <p:cond delay="0"/>
                                          </p:stCondLst>
                                        </p:cTn>
                                        <p:tgtEl>
                                          <p:spTgt spid="76"/>
                                        </p:tgtEl>
                                        <p:attrNameLst>
                                          <p:attrName>style.visibility</p:attrName>
                                        </p:attrNameLst>
                                      </p:cBhvr>
                                      <p:to>
                                        <p:strVal val="visible"/>
                                      </p:to>
                                    </p:set>
                                    <p:anim calcmode="lin" valueType="num">
                                      <p:cBhvr additive="base">
                                        <p:cTn id="12" dur="500" fill="hold"/>
                                        <p:tgtEl>
                                          <p:spTgt spid="76"/>
                                        </p:tgtEl>
                                        <p:attrNameLst>
                                          <p:attrName>ppt_x</p:attrName>
                                        </p:attrNameLst>
                                      </p:cBhvr>
                                      <p:tavLst>
                                        <p:tav tm="0">
                                          <p:val>
                                            <p:strVal val="#ppt_x"/>
                                          </p:val>
                                        </p:tav>
                                        <p:tav tm="100000">
                                          <p:val>
                                            <p:strVal val="#ppt_x"/>
                                          </p:val>
                                        </p:tav>
                                      </p:tavLst>
                                    </p:anim>
                                    <p:anim calcmode="lin" valueType="num">
                                      <p:cBhvr additive="base">
                                        <p:cTn id="13" dur="500" fill="hold"/>
                                        <p:tgtEl>
                                          <p:spTgt spid="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B95DDF64-8D8F-634F-A40F-50DD34E5809C}"/>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2800" b="1" dirty="0" err="1">
                <a:solidFill>
                  <a:prstClr val="white"/>
                </a:solidFill>
                <a:latin typeface="Twinkl"/>
              </a:rPr>
              <a:t>Attagirls</a:t>
            </a:r>
            <a:endParaRPr lang="en-GB" sz="2800" dirty="0">
              <a:solidFill>
                <a:prstClr val="white"/>
              </a:solidFill>
              <a:latin typeface="Twinkl"/>
            </a:endParaRPr>
          </a:p>
        </p:txBody>
      </p:sp>
      <p:sp>
        <p:nvSpPr>
          <p:cNvPr id="4" name="Text Box">
            <a:extLst>
              <a:ext uri="{FF2B5EF4-FFF2-40B4-BE49-F238E27FC236}">
                <a16:creationId xmlns:a16="http://schemas.microsoft.com/office/drawing/2014/main" id="{537E7EA0-6072-64F0-59C3-8430FB24F4F1}"/>
              </a:ext>
            </a:extLst>
          </p:cNvPr>
          <p:cNvSpPr/>
          <p:nvPr/>
        </p:nvSpPr>
        <p:spPr>
          <a:xfrm>
            <a:off x="2224595" y="1606685"/>
            <a:ext cx="7936378" cy="710552"/>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Although there was a women’s branch of the air force (WAAF) in Britain, no women were allowed to fly planes in combat.</a:t>
            </a:r>
            <a:endParaRPr lang="en-US" sz="1600" dirty="0">
              <a:solidFill>
                <a:prstClr val="white"/>
              </a:solidFill>
              <a:latin typeface="Twinkl"/>
            </a:endParaRPr>
          </a:p>
        </p:txBody>
      </p:sp>
      <p:sp>
        <p:nvSpPr>
          <p:cNvPr id="5" name="Rectangle 4">
            <a:extLst>
              <a:ext uri="{FF2B5EF4-FFF2-40B4-BE49-F238E27FC236}">
                <a16:creationId xmlns:a16="http://schemas.microsoft.com/office/drawing/2014/main" id="{C2F489F9-DBB8-F09E-3FD0-DCCDE99B4E72}"/>
              </a:ext>
            </a:extLst>
          </p:cNvPr>
          <p:cNvSpPr/>
          <p:nvPr/>
        </p:nvSpPr>
        <p:spPr>
          <a:xfrm>
            <a:off x="2096473" y="1606687"/>
            <a:ext cx="128122" cy="710552"/>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pic>
        <p:nvPicPr>
          <p:cNvPr id="7" name="Picture 6" descr="A group of women in uniform standing next to an airplane&#10;&#10;Description automatically generated">
            <a:extLst>
              <a:ext uri="{FF2B5EF4-FFF2-40B4-BE49-F238E27FC236}">
                <a16:creationId xmlns:a16="http://schemas.microsoft.com/office/drawing/2014/main" id="{0A034E53-0D26-1D02-8258-9E174A8EDA63}"/>
              </a:ext>
            </a:extLst>
          </p:cNvPr>
          <p:cNvPicPr>
            <a:picLocks noChangeAspect="1"/>
          </p:cNvPicPr>
          <p:nvPr/>
        </p:nvPicPr>
        <p:blipFill rotWithShape="1">
          <a:blip r:embed="rId2">
            <a:extLst>
              <a:ext uri="{28A0092B-C50C-407E-A947-70E740481C1C}">
                <a14:useLocalDpi xmlns:a14="http://schemas.microsoft.com/office/drawing/2010/main" val="0"/>
              </a:ext>
            </a:extLst>
          </a:blip>
          <a:srcRect b="12832"/>
          <a:stretch/>
        </p:blipFill>
        <p:spPr>
          <a:xfrm>
            <a:off x="2352718" y="2380491"/>
            <a:ext cx="4576553" cy="2680320"/>
          </a:xfrm>
          <a:prstGeom prst="rect">
            <a:avLst/>
          </a:prstGeom>
        </p:spPr>
      </p:pic>
      <p:sp>
        <p:nvSpPr>
          <p:cNvPr id="8" name="Text Box">
            <a:extLst>
              <a:ext uri="{FF2B5EF4-FFF2-40B4-BE49-F238E27FC236}">
                <a16:creationId xmlns:a16="http://schemas.microsoft.com/office/drawing/2014/main" id="{D8FEC699-A2E0-F0F3-D12B-0CC0B7E586A8}"/>
              </a:ext>
            </a:extLst>
          </p:cNvPr>
          <p:cNvSpPr/>
          <p:nvPr/>
        </p:nvSpPr>
        <p:spPr>
          <a:xfrm>
            <a:off x="2096474" y="2380488"/>
            <a:ext cx="1433005" cy="2680322"/>
          </a:xfrm>
          <a:prstGeom prst="rect">
            <a:avLst/>
          </a:prstGeom>
          <a:gradFill>
            <a:gsLst>
              <a:gs pos="0">
                <a:schemeClr val="accent1">
                  <a:lumMod val="5000"/>
                  <a:lumOff val="95000"/>
                  <a:alpha val="59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Women who had learnt to fly before the war could offer their skills and join the Air Transport Auxiliary (ATA).</a:t>
            </a:r>
            <a:endParaRPr lang="en-US" sz="1600" dirty="0">
              <a:solidFill>
                <a:prstClr val="white"/>
              </a:solidFill>
              <a:latin typeface="Twinkl"/>
            </a:endParaRPr>
          </a:p>
        </p:txBody>
      </p:sp>
      <p:sp>
        <p:nvSpPr>
          <p:cNvPr id="9" name="Text Box">
            <a:extLst>
              <a:ext uri="{FF2B5EF4-FFF2-40B4-BE49-F238E27FC236}">
                <a16:creationId xmlns:a16="http://schemas.microsoft.com/office/drawing/2014/main" id="{ACF67433-85E4-65A6-F299-418C244925DB}"/>
              </a:ext>
            </a:extLst>
          </p:cNvPr>
          <p:cNvSpPr/>
          <p:nvPr/>
        </p:nvSpPr>
        <p:spPr>
          <a:xfrm>
            <a:off x="7114949" y="2386639"/>
            <a:ext cx="2980578" cy="2187879"/>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Known at the ‘</a:t>
            </a:r>
            <a:r>
              <a:rPr lang="en-US" sz="1600" dirty="0" err="1">
                <a:solidFill>
                  <a:srgbClr val="000000"/>
                </a:solidFill>
                <a:latin typeface="Twinkl"/>
              </a:rPr>
              <a:t>Attagirls</a:t>
            </a:r>
            <a:r>
              <a:rPr lang="en-US" sz="1600" dirty="0">
                <a:solidFill>
                  <a:srgbClr val="000000"/>
                </a:solidFill>
                <a:latin typeface="Twinkl"/>
              </a:rPr>
              <a:t>’, these women transported much-needed aircraft from the factories to airfields all across the country. They then made their way back to base using public transport, ready for their next ferrying job.</a:t>
            </a:r>
            <a:endParaRPr lang="en-US" sz="1600" dirty="0">
              <a:solidFill>
                <a:prstClr val="white"/>
              </a:solidFill>
              <a:latin typeface="Twinkl"/>
            </a:endParaRPr>
          </a:p>
        </p:txBody>
      </p:sp>
      <p:sp>
        <p:nvSpPr>
          <p:cNvPr id="10" name="Rectangle 9">
            <a:extLst>
              <a:ext uri="{FF2B5EF4-FFF2-40B4-BE49-F238E27FC236}">
                <a16:creationId xmlns:a16="http://schemas.microsoft.com/office/drawing/2014/main" id="{C579254A-E6EC-327A-872A-83235C977141}"/>
              </a:ext>
            </a:extLst>
          </p:cNvPr>
          <p:cNvSpPr/>
          <p:nvPr/>
        </p:nvSpPr>
        <p:spPr>
          <a:xfrm>
            <a:off x="7006677" y="2390013"/>
            <a:ext cx="108272" cy="2198946"/>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
        <p:nvSpPr>
          <p:cNvPr id="11" name="Text Box">
            <a:extLst>
              <a:ext uri="{FF2B5EF4-FFF2-40B4-BE49-F238E27FC236}">
                <a16:creationId xmlns:a16="http://schemas.microsoft.com/office/drawing/2014/main" id="{F952F6E1-E5FC-8EAF-B812-CF8F2366C3D0}"/>
              </a:ext>
            </a:extLst>
          </p:cNvPr>
          <p:cNvSpPr/>
          <p:nvPr/>
        </p:nvSpPr>
        <p:spPr>
          <a:xfrm>
            <a:off x="2211896" y="5154639"/>
            <a:ext cx="5650527" cy="12029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In the early days of the service, these female pilots were often greeted with surprise when they climbed out of the cockpit. No one expected to see a woman delivering their new plane!</a:t>
            </a:r>
            <a:endParaRPr lang="en-US" sz="1600" dirty="0">
              <a:solidFill>
                <a:prstClr val="white"/>
              </a:solidFill>
              <a:latin typeface="Twinkl"/>
            </a:endParaRPr>
          </a:p>
        </p:txBody>
      </p:sp>
      <p:sp>
        <p:nvSpPr>
          <p:cNvPr id="13" name="Rectangle 12">
            <a:extLst>
              <a:ext uri="{FF2B5EF4-FFF2-40B4-BE49-F238E27FC236}">
                <a16:creationId xmlns:a16="http://schemas.microsoft.com/office/drawing/2014/main" id="{318EE6B7-FED1-3951-5CE9-6BF85D4D07CD}"/>
              </a:ext>
            </a:extLst>
          </p:cNvPr>
          <p:cNvSpPr/>
          <p:nvPr/>
        </p:nvSpPr>
        <p:spPr>
          <a:xfrm>
            <a:off x="2083773" y="5149723"/>
            <a:ext cx="128122" cy="1202994"/>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pic>
        <p:nvPicPr>
          <p:cNvPr id="15" name="Picture 14" descr="A cartoon of a military plane&#10;&#10;Description automatically generated">
            <a:extLst>
              <a:ext uri="{FF2B5EF4-FFF2-40B4-BE49-F238E27FC236}">
                <a16:creationId xmlns:a16="http://schemas.microsoft.com/office/drawing/2014/main" id="{7E746661-C92F-A89E-27D3-0A12FC6915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87317" y="4876356"/>
            <a:ext cx="2565400" cy="1765910"/>
          </a:xfrm>
          <a:prstGeom prst="rect">
            <a:avLst/>
          </a:prstGeom>
        </p:spPr>
      </p:pic>
    </p:spTree>
    <p:extLst>
      <p:ext uri="{BB962C8B-B14F-4D97-AF65-F5344CB8AC3E}">
        <p14:creationId xmlns:p14="http://schemas.microsoft.com/office/powerpoint/2010/main" val="2666629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1000"/>
                                        <p:tgtEl>
                                          <p:spTgt spid="13"/>
                                        </p:tgtEl>
                                      </p:cBhvr>
                                    </p:animEffect>
                                    <p:anim calcmode="lin" valueType="num">
                                      <p:cBhvr>
                                        <p:cTn id="27" dur="1000" fill="hold"/>
                                        <p:tgtEl>
                                          <p:spTgt spid="13"/>
                                        </p:tgtEl>
                                        <p:attrNameLst>
                                          <p:attrName>ppt_x</p:attrName>
                                        </p:attrNameLst>
                                      </p:cBhvr>
                                      <p:tavLst>
                                        <p:tav tm="0">
                                          <p:val>
                                            <p:strVal val="#ppt_x"/>
                                          </p:val>
                                        </p:tav>
                                        <p:tav tm="100000">
                                          <p:val>
                                            <p:strVal val="#ppt_x"/>
                                          </p:val>
                                        </p:tav>
                                      </p:tavLst>
                                    </p:anim>
                                    <p:anim calcmode="lin" valueType="num">
                                      <p:cBhvr>
                                        <p:cTn id="28" dur="1000" fill="hold"/>
                                        <p:tgtEl>
                                          <p:spTgt spid="13"/>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par>
                                <p:cTn id="34" presetID="35" presetClass="path" presetSubtype="0" accel="50000" decel="50000" fill="hold" nodeType="withEffect">
                                  <p:stCondLst>
                                    <p:cond delay="0"/>
                                  </p:stCondLst>
                                  <p:childTnLst>
                                    <p:animMotion origin="layout" path="M -0.12326 0.00232 L -0.37326 0.00232 " pathEditMode="relative" rAng="0" ptsTypes="AA">
                                      <p:cBhvr>
                                        <p:cTn id="35" dur="2000" fill="hold"/>
                                        <p:tgtEl>
                                          <p:spTgt spid="15"/>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0" grpId="0" animBg="1"/>
      <p:bldP spid="11"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4">
            <a:extLst>
              <a:ext uri="{FF2B5EF4-FFF2-40B4-BE49-F238E27FC236}">
                <a16:creationId xmlns:a16="http://schemas.microsoft.com/office/drawing/2014/main" id="{9B0D91E8-021F-BCCF-0430-89C28FFA7554}"/>
              </a:ext>
            </a:extLst>
          </p:cNvPr>
          <p:cNvSpPr/>
          <p:nvPr/>
        </p:nvSpPr>
        <p:spPr bwMode="auto">
          <a:xfrm>
            <a:off x="1979941" y="1018560"/>
            <a:ext cx="8220075" cy="5347167"/>
          </a:xfrm>
          <a:prstGeom prst="roundRect">
            <a:avLst>
              <a:gd name="adj" fmla="val 2649"/>
            </a:avLst>
          </a:prstGeom>
          <a:blipFill dpi="0" rotWithShape="1">
            <a:blip r:embed="rId2">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3" name="Freeform: Shape 2">
            <a:extLst>
              <a:ext uri="{FF2B5EF4-FFF2-40B4-BE49-F238E27FC236}">
                <a16:creationId xmlns:a16="http://schemas.microsoft.com/office/drawing/2014/main" id="{42911313-93A4-662C-F09C-B8443AAFC24A}"/>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sz="2800" b="1" dirty="0" err="1">
                <a:solidFill>
                  <a:prstClr val="white"/>
                </a:solidFill>
                <a:latin typeface="Twinkl"/>
              </a:rPr>
              <a:t>Attagirls</a:t>
            </a:r>
            <a:endParaRPr lang="en-GB" sz="2800" b="1" dirty="0">
              <a:solidFill>
                <a:prstClr val="white"/>
              </a:solidFill>
              <a:latin typeface="Twinkl"/>
            </a:endParaRPr>
          </a:p>
        </p:txBody>
      </p:sp>
      <p:sp>
        <p:nvSpPr>
          <p:cNvPr id="5" name="Text Box">
            <a:extLst>
              <a:ext uri="{FF2B5EF4-FFF2-40B4-BE49-F238E27FC236}">
                <a16:creationId xmlns:a16="http://schemas.microsoft.com/office/drawing/2014/main" id="{F0E88A41-1DEB-E352-8713-22FB05DCAF4A}"/>
              </a:ext>
            </a:extLst>
          </p:cNvPr>
          <p:cNvSpPr/>
          <p:nvPr/>
        </p:nvSpPr>
        <p:spPr>
          <a:xfrm>
            <a:off x="2351063" y="5255661"/>
            <a:ext cx="3592979" cy="956773"/>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These were first eight women in the ATA. The number of women in the ATA soon rose to around 120!</a:t>
            </a:r>
            <a:r>
              <a:rPr lang="en-US" sz="1600" dirty="0">
                <a:solidFill>
                  <a:srgbClr val="FF0000"/>
                </a:solidFill>
                <a:latin typeface="Twinkl"/>
              </a:rPr>
              <a:t> </a:t>
            </a:r>
            <a:endParaRPr lang="en-US" sz="1600" dirty="0">
              <a:solidFill>
                <a:prstClr val="white"/>
              </a:solidFill>
              <a:latin typeface="Twinkl"/>
            </a:endParaRPr>
          </a:p>
        </p:txBody>
      </p:sp>
      <p:sp>
        <p:nvSpPr>
          <p:cNvPr id="6" name="Rectangle 5">
            <a:extLst>
              <a:ext uri="{FF2B5EF4-FFF2-40B4-BE49-F238E27FC236}">
                <a16:creationId xmlns:a16="http://schemas.microsoft.com/office/drawing/2014/main" id="{BA973995-5713-E397-A646-1635BDDA9180}"/>
              </a:ext>
            </a:extLst>
          </p:cNvPr>
          <p:cNvSpPr/>
          <p:nvPr/>
        </p:nvSpPr>
        <p:spPr>
          <a:xfrm>
            <a:off x="2243138" y="5256231"/>
            <a:ext cx="120624" cy="956773"/>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grpSp>
        <p:nvGrpSpPr>
          <p:cNvPr id="2" name="Group 1">
            <a:extLst>
              <a:ext uri="{FF2B5EF4-FFF2-40B4-BE49-F238E27FC236}">
                <a16:creationId xmlns:a16="http://schemas.microsoft.com/office/drawing/2014/main" id="{7EDEE488-A643-2B3F-C3CD-C354BDE76998}"/>
              </a:ext>
            </a:extLst>
          </p:cNvPr>
          <p:cNvGrpSpPr/>
          <p:nvPr/>
        </p:nvGrpSpPr>
        <p:grpSpPr>
          <a:xfrm>
            <a:off x="6167590" y="3544335"/>
            <a:ext cx="3808877" cy="2668098"/>
            <a:chOff x="4795373" y="3544335"/>
            <a:chExt cx="3808877" cy="2668098"/>
          </a:xfrm>
        </p:grpSpPr>
        <p:sp>
          <p:nvSpPr>
            <p:cNvPr id="13" name="Oval 12">
              <a:extLst>
                <a:ext uri="{FF2B5EF4-FFF2-40B4-BE49-F238E27FC236}">
                  <a16:creationId xmlns:a16="http://schemas.microsoft.com/office/drawing/2014/main" id="{2E8DF00F-F2E6-6466-B2B2-6AD83DAF2FEE}"/>
                </a:ext>
              </a:extLst>
            </p:cNvPr>
            <p:cNvSpPr/>
            <p:nvPr/>
          </p:nvSpPr>
          <p:spPr>
            <a:xfrm>
              <a:off x="4795373" y="3544335"/>
              <a:ext cx="1536700" cy="1478694"/>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w="76200">
              <a:solidFill>
                <a:srgbClr val="E50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grpSp>
          <p:nvGrpSpPr>
            <p:cNvPr id="7" name="Group 6">
              <a:extLst>
                <a:ext uri="{FF2B5EF4-FFF2-40B4-BE49-F238E27FC236}">
                  <a16:creationId xmlns:a16="http://schemas.microsoft.com/office/drawing/2014/main" id="{812DC68B-24E7-6914-1692-B1DCF289B3E3}"/>
                </a:ext>
              </a:extLst>
            </p:cNvPr>
            <p:cNvGrpSpPr/>
            <p:nvPr/>
          </p:nvGrpSpPr>
          <p:grpSpPr>
            <a:xfrm>
              <a:off x="5011271" y="4489841"/>
              <a:ext cx="3592979" cy="1722592"/>
              <a:chOff x="465736" y="4594733"/>
              <a:chExt cx="3592979" cy="1722592"/>
            </a:xfrm>
          </p:grpSpPr>
          <p:grpSp>
            <p:nvGrpSpPr>
              <p:cNvPr id="8" name="Group 7">
                <a:extLst>
                  <a:ext uri="{FF2B5EF4-FFF2-40B4-BE49-F238E27FC236}">
                    <a16:creationId xmlns:a16="http://schemas.microsoft.com/office/drawing/2014/main" id="{62399D12-7896-0B23-72E7-A42334CBD843}"/>
                  </a:ext>
                </a:extLst>
              </p:cNvPr>
              <p:cNvGrpSpPr/>
              <p:nvPr/>
            </p:nvGrpSpPr>
            <p:grpSpPr>
              <a:xfrm>
                <a:off x="465736" y="4594733"/>
                <a:ext cx="3592979" cy="1722592"/>
                <a:chOff x="465736" y="4594733"/>
                <a:chExt cx="3592979" cy="1722592"/>
              </a:xfrm>
            </p:grpSpPr>
            <p:sp>
              <p:nvSpPr>
                <p:cNvPr id="10" name="Rectangle 9">
                  <a:extLst>
                    <a:ext uri="{FF2B5EF4-FFF2-40B4-BE49-F238E27FC236}">
                      <a16:creationId xmlns:a16="http://schemas.microsoft.com/office/drawing/2014/main" id="{E40EA51F-61AA-3992-7443-BC3BE41DC37B}"/>
                    </a:ext>
                  </a:extLst>
                </p:cNvPr>
                <p:cNvSpPr/>
                <p:nvPr/>
              </p:nvSpPr>
              <p:spPr>
                <a:xfrm>
                  <a:off x="465736" y="4746030"/>
                  <a:ext cx="3592979" cy="438095"/>
                </a:xfrm>
                <a:prstGeom prst="rect">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11" name="Rectangle: Folded Corner 10">
                  <a:extLst>
                    <a:ext uri="{FF2B5EF4-FFF2-40B4-BE49-F238E27FC236}">
                      <a16:creationId xmlns:a16="http://schemas.microsoft.com/office/drawing/2014/main" id="{F9D58C51-0AFF-E97B-2A30-688B0643B1E2}"/>
                    </a:ext>
                  </a:extLst>
                </p:cNvPr>
                <p:cNvSpPr/>
                <p:nvPr/>
              </p:nvSpPr>
              <p:spPr>
                <a:xfrm>
                  <a:off x="465736" y="4898428"/>
                  <a:ext cx="3592979" cy="1418897"/>
                </a:xfrm>
                <a:prstGeom prst="foldedCorner">
                  <a:avLst/>
                </a:prstGeom>
                <a:solidFill>
                  <a:srgbClr val="E5005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E50050"/>
                    </a:solidFill>
                    <a:latin typeface="Twinkl"/>
                  </a:endParaRPr>
                </a:p>
              </p:txBody>
            </p:sp>
            <p:sp>
              <p:nvSpPr>
                <p:cNvPr id="12" name="Rectangle: Rounded Corners 11">
                  <a:extLst>
                    <a:ext uri="{FF2B5EF4-FFF2-40B4-BE49-F238E27FC236}">
                      <a16:creationId xmlns:a16="http://schemas.microsoft.com/office/drawing/2014/main" id="{E6322F52-A1FC-C3DA-D7D4-62912EE8EF75}"/>
                    </a:ext>
                  </a:extLst>
                </p:cNvPr>
                <p:cNvSpPr/>
                <p:nvPr/>
              </p:nvSpPr>
              <p:spPr>
                <a:xfrm>
                  <a:off x="691206" y="4594733"/>
                  <a:ext cx="1810870" cy="452438"/>
                </a:xfrm>
                <a:prstGeom prst="roundRect">
                  <a:avLst/>
                </a:prstGeom>
                <a:solidFill>
                  <a:srgbClr val="F9B000"/>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1C1C1C"/>
                      </a:solidFill>
                      <a:latin typeface="Twinkl"/>
                    </a:rPr>
                    <a:t>Did You Know…?</a:t>
                  </a:r>
                  <a:endParaRPr lang="en-GB" sz="1600" b="1" dirty="0">
                    <a:solidFill>
                      <a:srgbClr val="1C1C1C"/>
                    </a:solidFill>
                    <a:latin typeface="Twinkl"/>
                  </a:endParaRPr>
                </a:p>
              </p:txBody>
            </p:sp>
          </p:grpSp>
          <p:sp>
            <p:nvSpPr>
              <p:cNvPr id="9" name="Rectangle 8">
                <a:extLst>
                  <a:ext uri="{FF2B5EF4-FFF2-40B4-BE49-F238E27FC236}">
                    <a16:creationId xmlns:a16="http://schemas.microsoft.com/office/drawing/2014/main" id="{A4C296A5-A8CA-7DED-8CDD-77667D88E864}"/>
                  </a:ext>
                </a:extLst>
              </p:cNvPr>
              <p:cNvSpPr/>
              <p:nvPr/>
            </p:nvSpPr>
            <p:spPr>
              <a:xfrm>
                <a:off x="547778" y="5110813"/>
                <a:ext cx="3467468" cy="10488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prstClr val="white"/>
                    </a:solidFill>
                    <a:latin typeface="Twinkl"/>
                  </a:rPr>
                  <a:t>A famous British pilot Amy Johnson joined the ATA. In 1941, she bailed out and disappeared in the </a:t>
                </a:r>
                <a:r>
                  <a:rPr lang="en-US" sz="1600">
                    <a:solidFill>
                      <a:prstClr val="white"/>
                    </a:solidFill>
                    <a:latin typeface="Twinkl"/>
                  </a:rPr>
                  <a:t>River Thames.</a:t>
                </a:r>
                <a:endParaRPr lang="en-GB" sz="1600" dirty="0">
                  <a:solidFill>
                    <a:prstClr val="white"/>
                  </a:solidFill>
                  <a:latin typeface="Twinkl"/>
                </a:endParaRPr>
              </a:p>
            </p:txBody>
          </p:sp>
        </p:grpSp>
      </p:grpSp>
    </p:spTree>
    <p:extLst>
      <p:ext uri="{BB962C8B-B14F-4D97-AF65-F5344CB8AC3E}">
        <p14:creationId xmlns:p14="http://schemas.microsoft.com/office/powerpoint/2010/main" val="1050822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4">
            <a:extLst>
              <a:ext uri="{FF2B5EF4-FFF2-40B4-BE49-F238E27FC236}">
                <a16:creationId xmlns:a16="http://schemas.microsoft.com/office/drawing/2014/main" id="{AA501105-61F5-1905-59E5-D3601CFE083B}"/>
              </a:ext>
            </a:extLst>
          </p:cNvPr>
          <p:cNvSpPr/>
          <p:nvPr/>
        </p:nvSpPr>
        <p:spPr bwMode="auto">
          <a:xfrm>
            <a:off x="1990728" y="1072683"/>
            <a:ext cx="8220075" cy="5347167"/>
          </a:xfrm>
          <a:prstGeom prst="roundRect">
            <a:avLst>
              <a:gd name="adj" fmla="val 2649"/>
            </a:avLst>
          </a:prstGeom>
          <a:blipFill dpi="0" rotWithShape="1">
            <a:blip r:embed="rId2">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2" name="Title 1">
            <a:extLst>
              <a:ext uri="{FF2B5EF4-FFF2-40B4-BE49-F238E27FC236}">
                <a16:creationId xmlns:a16="http://schemas.microsoft.com/office/drawing/2014/main" id="{8ABABE86-74CD-9489-A6A9-7EE01854EFDB}"/>
              </a:ext>
            </a:extLst>
          </p:cNvPr>
          <p:cNvSpPr>
            <a:spLocks noGrp="1"/>
          </p:cNvSpPr>
          <p:nvPr>
            <p:ph type="title"/>
          </p:nvPr>
        </p:nvSpPr>
        <p:spPr/>
        <p:txBody>
          <a:bodyPr/>
          <a:lstStyle/>
          <a:p>
            <a:endParaRPr lang="en-GB"/>
          </a:p>
        </p:txBody>
      </p:sp>
      <p:sp>
        <p:nvSpPr>
          <p:cNvPr id="3" name="Freeform: Shape 2">
            <a:extLst>
              <a:ext uri="{FF2B5EF4-FFF2-40B4-BE49-F238E27FC236}">
                <a16:creationId xmlns:a16="http://schemas.microsoft.com/office/drawing/2014/main" id="{87D7E642-5341-3FEE-9AB7-10CE9E5E2B43}"/>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2800" b="1" dirty="0">
                <a:solidFill>
                  <a:prstClr val="white"/>
                </a:solidFill>
                <a:latin typeface="Twinkl"/>
              </a:rPr>
              <a:t>The Bletchley Girls</a:t>
            </a:r>
            <a:endParaRPr lang="en-GB" sz="2800" dirty="0">
              <a:solidFill>
                <a:prstClr val="white"/>
              </a:solidFill>
              <a:latin typeface="Twinkl"/>
            </a:endParaRPr>
          </a:p>
        </p:txBody>
      </p:sp>
      <p:sp>
        <p:nvSpPr>
          <p:cNvPr id="4" name="Text Box">
            <a:extLst>
              <a:ext uri="{FF2B5EF4-FFF2-40B4-BE49-F238E27FC236}">
                <a16:creationId xmlns:a16="http://schemas.microsoft.com/office/drawing/2014/main" id="{7F3B35C0-FD44-A8F5-4FAF-EBEAB4442F8F}"/>
              </a:ext>
            </a:extLst>
          </p:cNvPr>
          <p:cNvSpPr/>
          <p:nvPr/>
        </p:nvSpPr>
        <p:spPr>
          <a:xfrm>
            <a:off x="2289179" y="5306932"/>
            <a:ext cx="7753324" cy="956773"/>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Bletchley Park in Buckinghamshire was the headquarters of the </a:t>
            </a:r>
            <a:r>
              <a:rPr lang="en-US" sz="1600" dirty="0">
                <a:solidFill>
                  <a:srgbClr val="1C1C1C"/>
                </a:solidFill>
                <a:latin typeface="Twinkl"/>
              </a:rPr>
              <a:t>Government Code and Cypher School.</a:t>
            </a:r>
            <a:r>
              <a:rPr lang="en-US" sz="1600" dirty="0">
                <a:solidFill>
                  <a:srgbClr val="000000"/>
                </a:solidFill>
                <a:latin typeface="Twinkl"/>
              </a:rPr>
              <a:t> It was here that teams of codebreakers worked day and night to intercept enemy radio messages and break enemy codes.</a:t>
            </a:r>
            <a:endParaRPr lang="en-US" sz="1600" dirty="0">
              <a:solidFill>
                <a:prstClr val="white"/>
              </a:solidFill>
              <a:latin typeface="Twinkl"/>
            </a:endParaRPr>
          </a:p>
        </p:txBody>
      </p:sp>
      <p:sp>
        <p:nvSpPr>
          <p:cNvPr id="5" name="Rectangle 4">
            <a:extLst>
              <a:ext uri="{FF2B5EF4-FFF2-40B4-BE49-F238E27FC236}">
                <a16:creationId xmlns:a16="http://schemas.microsoft.com/office/drawing/2014/main" id="{3528D216-6880-7F87-AAF8-AB1330FC6D22}"/>
              </a:ext>
            </a:extLst>
          </p:cNvPr>
          <p:cNvSpPr/>
          <p:nvPr/>
        </p:nvSpPr>
        <p:spPr>
          <a:xfrm>
            <a:off x="2182859" y="5306932"/>
            <a:ext cx="106321" cy="956773"/>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Tree>
    <p:extLst>
      <p:ext uri="{BB962C8B-B14F-4D97-AF65-F5344CB8AC3E}">
        <p14:creationId xmlns:p14="http://schemas.microsoft.com/office/powerpoint/2010/main" val="2122197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theme/theme1.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B1C08F5-5315-487F-9B55-50747BA125B9}" vid="{CC6DB3A1-B424-437D-9AB2-DB05A7DEA750}"/>
    </a:ext>
  </a:extLst>
</a:theme>
</file>

<file path=ppt/theme/theme2.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3B1C08F5-5315-487F-9B55-50747BA125B9}" vid="{591DCDC8-B5CB-40D9-895D-BF0BE3276CC9}"/>
    </a:ext>
  </a:extLst>
</a:theme>
</file>

<file path=docProps/app.xml><?xml version="1.0" encoding="utf-8"?>
<Properties xmlns="http://schemas.openxmlformats.org/officeDocument/2006/extended-properties" xmlns:vt="http://schemas.openxmlformats.org/officeDocument/2006/docPropsVTypes">
  <TotalTime>3</TotalTime>
  <Words>641</Words>
  <Application>Microsoft Office PowerPoint</Application>
  <PresentationFormat>Widescreen</PresentationFormat>
  <Paragraphs>57</Paragraphs>
  <Slides>12</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12</vt:i4>
      </vt:variant>
    </vt:vector>
  </HeadingPairs>
  <TitlesOfParts>
    <vt:vector size="18" baseType="lpstr">
      <vt:lpstr>Arial</vt:lpstr>
      <vt:lpstr>Calibri</vt:lpstr>
      <vt:lpstr>Roboto</vt:lpstr>
      <vt:lpstr>Twinkl</vt:lpstr>
      <vt:lpstr>Disclaimers/Guidance</vt:lpstr>
      <vt:lpstr>Slide Layouts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 1</dc:title>
  <dc:creator>mrhodes</dc:creator>
  <cp:lastModifiedBy>mrhodes</cp:lastModifiedBy>
  <cp:revision>4</cp:revision>
  <dcterms:created xsi:type="dcterms:W3CDTF">2025-01-08T08:07:44Z</dcterms:created>
  <dcterms:modified xsi:type="dcterms:W3CDTF">2025-01-08T08:18:22Z</dcterms:modified>
</cp:coreProperties>
</file>