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7" r:id="rId2"/>
  </p:sldMasterIdLst>
  <p:sldIdLst>
    <p:sldId id="270" r:id="rId3"/>
    <p:sldId id="271" r:id="rId4"/>
    <p:sldId id="272" r:id="rId5"/>
    <p:sldId id="273" r:id="rId6"/>
    <p:sldId id="274" r:id="rId7"/>
    <p:sldId id="278" r:id="rId8"/>
    <p:sldId id="279" r:id="rId9"/>
    <p:sldId id="280" r:id="rId10"/>
    <p:sldId id="281"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43" d="100"/>
          <a:sy n="43" d="100"/>
        </p:scale>
        <p:origin x="756"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hyperlink" Target="mailto:twinklcares@twinkl.co.uk"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s://www.twinkl.co.uk/resources/ks2-history/ks2-world-war-two/ks2-world-war-two-powerpoints" TargetMode="External"/><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s://www.twinkl.co.uk/resources/ks2-history/ks2-world-war-two/ks2-world-war-two-powerpoints" TargetMode="External"/><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1007533" y="2209046"/>
            <a:ext cx="3176883"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4507559" y="2209046"/>
            <a:ext cx="3176883"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8007584" y="2209046"/>
            <a:ext cx="3176883"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1450860" y="2435955"/>
            <a:ext cx="2290233"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1450860" y="3771618"/>
            <a:ext cx="2290233"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609601" y="6283684"/>
            <a:ext cx="10960100"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601016" y="5938339"/>
            <a:ext cx="10968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dirty="0">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870901" y="1186619"/>
            <a:ext cx="3313516"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4370926" y="1186619"/>
            <a:ext cx="3313516"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7870951" y="1186619"/>
            <a:ext cx="3313516"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4960408" y="2435956"/>
            <a:ext cx="2271184"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a:extLst>
              <a:ext uri="{28A0092B-C50C-407E-A947-70E740481C1C}">
                <a14:useLocalDpi xmlns:a14="http://schemas.microsoft.com/office/drawing/2010/main" val="0"/>
              </a:ext>
            </a:extLst>
          </a:blip>
          <a:srcRect t="65628"/>
          <a:stretch>
            <a:fillRect/>
          </a:stretch>
        </p:blipFill>
        <p:spPr bwMode="auto">
          <a:xfrm>
            <a:off x="8152483" y="3710564"/>
            <a:ext cx="2887085"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8152459" y="2435956"/>
            <a:ext cx="2887133"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8152483" y="2862123"/>
            <a:ext cx="2887133"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1007534" y="668014"/>
            <a:ext cx="10176933"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Guidance for Video/Audio in PowerPoints</a:t>
            </a:r>
            <a:endParaRPr lang="en-GB" sz="2800" b="1" dirty="0">
              <a:solidFill>
                <a:srgbClr val="E34192"/>
              </a:solidFill>
            </a:endParaRPr>
          </a:p>
        </p:txBody>
      </p:sp>
    </p:spTree>
    <p:extLst>
      <p:ext uri="{BB962C8B-B14F-4D97-AF65-F5344CB8AC3E}">
        <p14:creationId xmlns:p14="http://schemas.microsoft.com/office/powerpoint/2010/main" val="9898848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dvance Copy">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609601" y="6283684"/>
            <a:ext cx="10960100"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43" name="Rectangle 42">
            <a:extLst>
              <a:ext uri="{FF2B5EF4-FFF2-40B4-BE49-F238E27FC236}">
                <a16:creationId xmlns:a16="http://schemas.microsoft.com/office/drawing/2014/main" id="{6A96975B-C3DC-451D-8423-D15D5BCDB436}"/>
              </a:ext>
            </a:extLst>
          </p:cNvPr>
          <p:cNvSpPr/>
          <p:nvPr/>
        </p:nvSpPr>
        <p:spPr>
          <a:xfrm>
            <a:off x="1007532" y="1716190"/>
            <a:ext cx="10176933" cy="1236438"/>
          </a:xfrm>
          <a:prstGeom prst="rect">
            <a:avLst/>
          </a:prstGeom>
          <a:noFill/>
          <a:ln w="19050">
            <a:solidFill>
              <a:srgbClr val="18A0DB"/>
            </a:solidFill>
          </a:ln>
        </p:spPr>
        <p:txBody>
          <a:bodyPr wrap="square" lIns="216000" tIns="216000" rIns="216000" bIns="216000">
            <a:spAutoFit/>
          </a:bodyPr>
          <a:lstStyle/>
          <a:p>
            <a:pPr algn="ctr">
              <a:spcAft>
                <a:spcPts val="600"/>
              </a:spcAft>
            </a:pPr>
            <a:r>
              <a:rPr lang="en-GB" sz="1400" dirty="0">
                <a:latin typeface="Roboto" panose="02000000000000000000" pitchFamily="2" charset="0"/>
                <a:ea typeface="Roboto" panose="02000000000000000000" pitchFamily="2" charset="0"/>
              </a:rPr>
              <a:t>This is an </a:t>
            </a:r>
            <a:r>
              <a:rPr lang="en-GB" sz="1400" b="1" dirty="0">
                <a:latin typeface="Roboto" panose="02000000000000000000" pitchFamily="2" charset="0"/>
                <a:ea typeface="Roboto" panose="02000000000000000000" pitchFamily="2" charset="0"/>
              </a:rPr>
              <a:t>exclusive, advance copy!</a:t>
            </a:r>
          </a:p>
          <a:p>
            <a:pPr algn="ctr">
              <a:spcAft>
                <a:spcPts val="600"/>
              </a:spcAft>
            </a:pPr>
            <a:r>
              <a:rPr lang="en-GB" sz="1400" dirty="0">
                <a:latin typeface="Roboto" panose="02000000000000000000" pitchFamily="2" charset="0"/>
                <a:ea typeface="Roboto" panose="02000000000000000000" pitchFamily="2" charset="0"/>
              </a:rPr>
              <a:t>Let us know what you think by emailing </a:t>
            </a:r>
            <a:r>
              <a:rPr lang="en-GB" sz="1400" b="1" u="sng" dirty="0">
                <a:latin typeface="Roboto" panose="02000000000000000000" pitchFamily="2" charset="0"/>
                <a:ea typeface="Roboto" panose="02000000000000000000" pitchFamily="2" charset="0"/>
                <a:hlinkClick r:id="rId2"/>
              </a:rPr>
              <a:t>twinklcares@twinkl.co.uk</a:t>
            </a:r>
            <a:endParaRPr lang="en-GB" sz="1400" b="1" u="sng" dirty="0">
              <a:latin typeface="Roboto" panose="02000000000000000000" pitchFamily="2" charset="0"/>
              <a:ea typeface="Roboto" panose="02000000000000000000" pitchFamily="2" charset="0"/>
            </a:endParaRPr>
          </a:p>
          <a:p>
            <a:pPr algn="ctr">
              <a:spcAft>
                <a:spcPts val="600"/>
              </a:spcAft>
            </a:pPr>
            <a:r>
              <a:rPr lang="en-GB" sz="1400" dirty="0">
                <a:latin typeface="Roboto" panose="02000000000000000000" pitchFamily="2" charset="0"/>
                <a:ea typeface="Roboto" panose="02000000000000000000" pitchFamily="2" charset="0"/>
              </a:rPr>
              <a:t>with the reference ‘</a:t>
            </a:r>
            <a:r>
              <a:rPr lang="en-GB" sz="1400" b="1" dirty="0">
                <a:latin typeface="Roboto" panose="02000000000000000000" pitchFamily="2" charset="0"/>
                <a:ea typeface="Roboto" panose="02000000000000000000" pitchFamily="2" charset="0"/>
              </a:rPr>
              <a:t>CODE</a:t>
            </a:r>
            <a:r>
              <a:rPr lang="en-GB" sz="1400" dirty="0">
                <a:latin typeface="Roboto" panose="02000000000000000000" pitchFamily="2" charset="0"/>
                <a:ea typeface="Roboto" panose="02000000000000000000" pitchFamily="2" charset="0"/>
              </a:rPr>
              <a:t>’.</a:t>
            </a:r>
          </a:p>
        </p:txBody>
      </p:sp>
      <p:sp>
        <p:nvSpPr>
          <p:cNvPr id="44" name="Rectangle 43">
            <a:extLst>
              <a:ext uri="{FF2B5EF4-FFF2-40B4-BE49-F238E27FC236}">
                <a16:creationId xmlns:a16="http://schemas.microsoft.com/office/drawing/2014/main" id="{C01BCBF7-EAB4-4398-AAB8-B60AC3555113}"/>
              </a:ext>
            </a:extLst>
          </p:cNvPr>
          <p:cNvSpPr/>
          <p:nvPr userDrawn="1"/>
        </p:nvSpPr>
        <p:spPr>
          <a:xfrm>
            <a:off x="991782" y="1163961"/>
            <a:ext cx="10192684"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1007534" y="668014"/>
            <a:ext cx="10176933"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Advance Copy</a:t>
            </a:r>
            <a:endParaRPr lang="en-GB" sz="2800" b="1" dirty="0">
              <a:solidFill>
                <a:srgbClr val="E34192"/>
              </a:solidFill>
            </a:endParaRPr>
          </a:p>
        </p:txBody>
      </p:sp>
    </p:spTree>
    <p:extLst>
      <p:ext uri="{BB962C8B-B14F-4D97-AF65-F5344CB8AC3E}">
        <p14:creationId xmlns:p14="http://schemas.microsoft.com/office/powerpoint/2010/main" val="47076512"/>
      </p:ext>
    </p:extLst>
  </p:cSld>
  <p:clrMapOvr>
    <a:masterClrMapping/>
  </p:clrMapOvr>
  <p:extLst>
    <p:ext uri="{DCECCB84-F9BA-43D5-87BE-67443E8EF086}">
      <p15:sldGuideLst xmlns:p15="http://schemas.microsoft.com/office/powerpoint/2012/main">
        <p15:guide id="1" orient="horz" pos="2160">
          <p15:clr>
            <a:srgbClr val="FBAE40"/>
          </p15:clr>
        </p15:guide>
        <p15:guide id="2" pos="288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nimation Disclaim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609601" y="6283684"/>
            <a:ext cx="10960100"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991781" y="1681196"/>
            <a:ext cx="10192684" cy="1356510"/>
            <a:chOff x="743837" y="1344834"/>
            <a:chExt cx="7644513" cy="1356510"/>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1082550"/>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b="0" i="0" dirty="0">
                  <a:solidFill>
                    <a:srgbClr val="202124"/>
                  </a:solidFill>
                  <a:effectLst/>
                  <a:latin typeface="Roboto" panose="02000000000000000000" pitchFamily="2" charset="0"/>
                </a:rPr>
                <a:t>This resource has been designed with animations on each slide to make it as fun and engaging as possible. To view the content in the correct formatting, please view the slideshow in ‘</a:t>
              </a:r>
              <a:r>
                <a:rPr lang="en-GB" sz="1400" b="1" i="0" dirty="0">
                  <a:solidFill>
                    <a:srgbClr val="202124"/>
                  </a:solidFill>
                  <a:effectLst/>
                  <a:latin typeface="Roboto" panose="02000000000000000000" pitchFamily="2" charset="0"/>
                </a:rPr>
                <a:t>presentation mode</a:t>
              </a:r>
              <a:r>
                <a:rPr lang="en-GB" sz="1400" b="0" i="0" dirty="0">
                  <a:solidFill>
                    <a:srgbClr val="202124"/>
                  </a:solidFill>
                  <a:effectLst/>
                  <a:latin typeface="Roboto" panose="02000000000000000000" pitchFamily="2" charset="0"/>
                </a:rPr>
                <a:t>’. If you view the slides without selecting ‘presentation mode’, you may find that some of the text and images overlap each other or are difficult to read.</a:t>
              </a:r>
              <a:endParaRPr lang="en-GB" sz="1400" dirty="0">
                <a:latin typeface="Roboto" panose="02000000000000000000" pitchFamily="2" charset="0"/>
                <a:ea typeface="Roboto" panose="02000000000000000000" pitchFamily="2" charset="0"/>
              </a:endParaRP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991782" y="1163961"/>
            <a:ext cx="10192684"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1007534" y="668014"/>
            <a:ext cx="10176933"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3" name="Group 2">
            <a:extLst>
              <a:ext uri="{FF2B5EF4-FFF2-40B4-BE49-F238E27FC236}">
                <a16:creationId xmlns:a16="http://schemas.microsoft.com/office/drawing/2014/main" id="{DF1E7548-6CC2-8480-1EBB-ABD81A0BD9B5}"/>
              </a:ext>
            </a:extLst>
          </p:cNvPr>
          <p:cNvGrpSpPr/>
          <p:nvPr userDrawn="1"/>
        </p:nvGrpSpPr>
        <p:grpSpPr>
          <a:xfrm>
            <a:off x="1003618" y="3705304"/>
            <a:ext cx="10192683" cy="1571953"/>
            <a:chOff x="743838" y="1344834"/>
            <a:chExt cx="7644512" cy="1571953"/>
          </a:xfrm>
        </p:grpSpPr>
        <p:sp>
          <p:nvSpPr>
            <p:cNvPr id="4" name="Rectangle 3">
              <a:extLst>
                <a:ext uri="{FF2B5EF4-FFF2-40B4-BE49-F238E27FC236}">
                  <a16:creationId xmlns:a16="http://schemas.microsoft.com/office/drawing/2014/main" id="{AC3AC59A-4789-BF55-095C-92DA61DC922C}"/>
                </a:ext>
              </a:extLst>
            </p:cNvPr>
            <p:cNvSpPr/>
            <p:nvPr/>
          </p:nvSpPr>
          <p:spPr>
            <a:xfrm>
              <a:off x="743838" y="1344834"/>
              <a:ext cx="1413438"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US" sz="1600" b="1" dirty="0">
                  <a:latin typeface="Roboto" panose="02000000000000000000" pitchFamily="2" charset="0"/>
                  <a:ea typeface="Roboto" panose="02000000000000000000" pitchFamily="2" charset="0"/>
                </a:rPr>
                <a:t>Public figure</a:t>
              </a:r>
              <a:endParaRPr lang="en-GB" sz="1600" b="1" dirty="0">
                <a:latin typeface="Roboto" panose="02000000000000000000" pitchFamily="2" charset="0"/>
                <a:ea typeface="Roboto" panose="02000000000000000000" pitchFamily="2" charset="0"/>
              </a:endParaRPr>
            </a:p>
          </p:txBody>
        </p:sp>
        <p:sp>
          <p:nvSpPr>
            <p:cNvPr id="6" name="Rectangle 5">
              <a:extLst>
                <a:ext uri="{FF2B5EF4-FFF2-40B4-BE49-F238E27FC236}">
                  <a16:creationId xmlns:a16="http://schemas.microsoft.com/office/drawing/2014/main" id="{D358624D-CAF5-BB68-0288-92343676948A}"/>
                </a:ext>
              </a:extLst>
            </p:cNvPr>
            <p:cNvSpPr/>
            <p:nvPr/>
          </p:nvSpPr>
          <p:spPr>
            <a:xfrm>
              <a:off x="755650" y="1618794"/>
              <a:ext cx="7632700" cy="1297993"/>
            </a:xfrm>
            <a:prstGeom prst="rect">
              <a:avLst/>
            </a:prstGeom>
            <a:noFill/>
            <a:ln w="19050">
              <a:solidFill>
                <a:srgbClr val="18A0DB"/>
              </a:solidFill>
            </a:ln>
          </p:spPr>
          <p:txBody>
            <a:bodyPr wrap="square" lIns="216000" tIns="216000" rIns="216000" bIns="216000">
              <a:spAutoFit/>
            </a:bodyPr>
            <a:lstStyle/>
            <a:p>
              <a:pPr>
                <a:spcAft>
                  <a:spcPts val="600"/>
                </a:spcAft>
              </a:pPr>
              <a:r>
                <a:rPr lang="en-US" sz="1400" b="0" i="0" dirty="0">
                  <a:solidFill>
                    <a:srgbClr val="444746"/>
                  </a:solidFill>
                  <a:effectLst/>
                  <a:latin typeface="Roboto" panose="02000000000000000000" pitchFamily="2" charset="0"/>
                  <a:ea typeface="Roboto" panose="02000000000000000000" pitchFamily="2" charset="0"/>
                </a:rPr>
                <a:t>We hope you find the information and resources on our website useful. Please be aware that aspects of an individual's life may be controversial to some. Due to this, we highly recommend that you carefully research the individual before teaching about them to children. If your children do independent research about an individual, we advise using only pre-selected, child-appropriate sources of information and websites appropriate to their age.</a:t>
              </a:r>
              <a:endParaRPr lang="en-GB" sz="1400" dirty="0">
                <a:latin typeface="Roboto" panose="02000000000000000000" pitchFamily="2" charset="0"/>
                <a:ea typeface="Roboto" panose="02000000000000000000" pitchFamily="2" charset="0"/>
              </a:endParaRPr>
            </a:p>
          </p:txBody>
        </p:sp>
      </p:grpSp>
    </p:spTree>
    <p:extLst>
      <p:ext uri="{BB962C8B-B14F-4D97-AF65-F5344CB8AC3E}">
        <p14:creationId xmlns:p14="http://schemas.microsoft.com/office/powerpoint/2010/main" val="200256377"/>
      </p:ext>
    </p:extLst>
  </p:cSld>
  <p:clrMapOvr>
    <a:masterClrMapping/>
  </p:clrMapOvr>
  <p:extLst>
    <p:ext uri="{DCECCB84-F9BA-43D5-87BE-67443E8EF086}">
      <p15:sldGuideLst xmlns:p15="http://schemas.microsoft.com/office/powerpoint/2012/main">
        <p15:guide id="1" orient="horz" pos="2160">
          <p15:clr>
            <a:srgbClr val="FBAE40"/>
          </p15:clr>
        </p15:guide>
        <p15:guide id="2" pos="288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xternal Websites Disclaimer">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609601" y="6283684"/>
            <a:ext cx="10960100"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7223ECE9-6F1A-4E72-ACE0-06F71C468FDA}"/>
              </a:ext>
            </a:extLst>
          </p:cNvPr>
          <p:cNvSpPr/>
          <p:nvPr userDrawn="1"/>
        </p:nvSpPr>
        <p:spPr>
          <a:xfrm>
            <a:off x="991782" y="1163961"/>
            <a:ext cx="10192684"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1" name="Group 10">
            <a:extLst>
              <a:ext uri="{FF2B5EF4-FFF2-40B4-BE49-F238E27FC236}">
                <a16:creationId xmlns:a16="http://schemas.microsoft.com/office/drawing/2014/main" id="{5F05BBF0-ECD1-4FE4-937E-1F73A27AF916}"/>
              </a:ext>
            </a:extLst>
          </p:cNvPr>
          <p:cNvGrpSpPr/>
          <p:nvPr userDrawn="1"/>
        </p:nvGrpSpPr>
        <p:grpSpPr>
          <a:xfrm>
            <a:off x="991783" y="1681195"/>
            <a:ext cx="10192684" cy="1787397"/>
            <a:chOff x="743837" y="1344834"/>
            <a:chExt cx="7644513" cy="1787397"/>
          </a:xfrm>
        </p:grpSpPr>
        <p:sp>
          <p:nvSpPr>
            <p:cNvPr id="12" name="Rectangle 11">
              <a:extLst>
                <a:ext uri="{FF2B5EF4-FFF2-40B4-BE49-F238E27FC236}">
                  <a16:creationId xmlns:a16="http://schemas.microsoft.com/office/drawing/2014/main" id="{D52A1D21-ED2B-43AD-B353-E06410A36383}"/>
                </a:ext>
              </a:extLst>
            </p:cNvPr>
            <p:cNvSpPr/>
            <p:nvPr/>
          </p:nvSpPr>
          <p:spPr>
            <a:xfrm>
              <a:off x="743837" y="1344834"/>
              <a:ext cx="2703717"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Websites</a:t>
              </a:r>
            </a:p>
          </p:txBody>
        </p:sp>
        <p:sp>
          <p:nvSpPr>
            <p:cNvPr id="13" name="Rectangle 12">
              <a:extLst>
                <a:ext uri="{FF2B5EF4-FFF2-40B4-BE49-F238E27FC236}">
                  <a16:creationId xmlns:a16="http://schemas.microsoft.com/office/drawing/2014/main" id="{1FFC9EFA-95C1-4D1B-B736-D82D578BE355}"/>
                </a:ext>
              </a:extLst>
            </p:cNvPr>
            <p:cNvSpPr/>
            <p:nvPr/>
          </p:nvSpPr>
          <p:spPr>
            <a:xfrm>
              <a:off x="755650" y="1618794"/>
              <a:ext cx="7632700" cy="1513437"/>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websites. Please be aware that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p>
          </p:txBody>
        </p:sp>
      </p:grpSp>
      <p:sp>
        <p:nvSpPr>
          <p:cNvPr id="16" name="TextBox 15">
            <a:extLst>
              <a:ext uri="{FF2B5EF4-FFF2-40B4-BE49-F238E27FC236}">
                <a16:creationId xmlns:a16="http://schemas.microsoft.com/office/drawing/2014/main" id="{3E809478-62E0-4C7A-83A2-03913DD4D89E}"/>
              </a:ext>
            </a:extLst>
          </p:cNvPr>
          <p:cNvSpPr txBox="1"/>
          <p:nvPr userDrawn="1"/>
        </p:nvSpPr>
        <p:spPr>
          <a:xfrm>
            <a:off x="1007534" y="668014"/>
            <a:ext cx="10176933"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4137719861"/>
      </p:ext>
    </p:extLst>
  </p:cSld>
  <p:clrMapOvr>
    <a:masterClrMapping/>
  </p:clrMapOvr>
  <p:extLst>
    <p:ext uri="{DCECCB84-F9BA-43D5-87BE-67443E8EF086}">
      <p15:sldGuideLst xmlns:p15="http://schemas.microsoft.com/office/powerpoint/2012/main">
        <p15:guide id="1" orient="horz" pos="2160">
          <p15:clr>
            <a:srgbClr val="FBAE40"/>
          </p15:clr>
        </p15:guide>
        <p15:guide id="2" pos="288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609601" y="6283684"/>
            <a:ext cx="10960100"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991782" y="1163961"/>
            <a:ext cx="10192684"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977439" y="1681196"/>
            <a:ext cx="10191277" cy="2218284"/>
            <a:chOff x="744892" y="3707365"/>
            <a:chExt cx="7643458" cy="2218284"/>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1944324"/>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video websites. These websites often have </a:t>
              </a:r>
              <a:r>
                <a:rPr lang="en-GB" sz="1400" dirty="0" err="1">
                  <a:latin typeface="Roboto" panose="02000000000000000000" pitchFamily="2" charset="0"/>
                  <a:ea typeface="Roboto" panose="02000000000000000000" pitchFamily="2" charset="0"/>
                </a:rPr>
                <a:t>autoplay</a:t>
              </a:r>
              <a:r>
                <a:rPr lang="en-GB" sz="140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a:t>
              </a:r>
              <a:br>
                <a:rPr lang="en-GB" sz="140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1007534" y="668014"/>
            <a:ext cx="10176933"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3728865177"/>
      </p:ext>
    </p:extLst>
  </p:cSld>
  <p:clrMapOvr>
    <a:masterClrMapping/>
  </p:clrMapOvr>
  <p:extLst>
    <p:ext uri="{DCECCB84-F9BA-43D5-87BE-67443E8EF086}">
      <p15:sldGuideLst xmlns:p15="http://schemas.microsoft.com/office/powerpoint/2012/main">
        <p15:guide id="1" orient="horz" pos="2160">
          <p15:clr>
            <a:srgbClr val="FBAE40"/>
          </p15:clr>
        </p15:guide>
        <p15:guide id="2" pos="288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609601" y="6283684"/>
            <a:ext cx="10960100"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991782" y="1163961"/>
            <a:ext cx="10192684"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977439" y="3957995"/>
            <a:ext cx="10191277" cy="1571953"/>
            <a:chOff x="744892" y="3707365"/>
            <a:chExt cx="7643458" cy="1571953"/>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297993"/>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1007534" y="668014"/>
            <a:ext cx="10176933"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981091" y="1678482"/>
            <a:ext cx="10191277" cy="1571953"/>
            <a:chOff x="744892" y="3707365"/>
            <a:chExt cx="7643458" cy="1571953"/>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297993"/>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9939647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569059" y="240612"/>
            <a:ext cx="115824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Tree>
    <p:extLst>
      <p:ext uri="{BB962C8B-B14F-4D97-AF65-F5344CB8AC3E}">
        <p14:creationId xmlns:p14="http://schemas.microsoft.com/office/powerpoint/2010/main" val="26751709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38151"/>
            <a:ext cx="10960100"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9274491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670985" y="2930435"/>
            <a:ext cx="10850032"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670985" y="512764"/>
            <a:ext cx="10850032"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1007535" y="1037017"/>
            <a:ext cx="10176932"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1007535" y="3445623"/>
            <a:ext cx="10176932"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1007534" y="512764"/>
            <a:ext cx="10176933"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1007532" y="2930435"/>
            <a:ext cx="10176933"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Success Criteria</a:t>
            </a:r>
            <a:endParaRPr lang="en-GB" dirty="0"/>
          </a:p>
        </p:txBody>
      </p:sp>
    </p:spTree>
    <p:extLst>
      <p:ext uri="{BB962C8B-B14F-4D97-AF65-F5344CB8AC3E}">
        <p14:creationId xmlns:p14="http://schemas.microsoft.com/office/powerpoint/2010/main" val="1020989132"/>
      </p:ext>
    </p:extLst>
  </p:cSld>
  <p:clrMapOvr>
    <a:masterClrMapping/>
  </p:clrMapOvr>
  <p:extLst>
    <p:ext uri="{DCECCB84-F9BA-43D5-87BE-67443E8EF086}">
      <p15:sldGuideLst xmlns:p15="http://schemas.microsoft.com/office/powerpoint/2012/main">
        <p15:guide id="1" orient="horz" pos="640">
          <p15:clr>
            <a:srgbClr val="F26B43"/>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616405" y="213979"/>
            <a:ext cx="115824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Tree>
    <p:extLst>
      <p:ext uri="{BB962C8B-B14F-4D97-AF65-F5344CB8AC3E}">
        <p14:creationId xmlns:p14="http://schemas.microsoft.com/office/powerpoint/2010/main" val="374378517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slideLayout" Target="../slideLayouts/slideLayout8.xml"/><Relationship Id="rId1" Type="http://schemas.openxmlformats.org/officeDocument/2006/relationships/slideLayout" Target="../slideLayouts/slideLayout7.xml"/><Relationship Id="rId5" Type="http://schemas.openxmlformats.org/officeDocument/2006/relationships/theme" Target="../theme/theme2.xml"/><Relationship Id="rId4"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21A6F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045812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2994" y="695325"/>
            <a:ext cx="10886013"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652994" y="1957387"/>
            <a:ext cx="10886013"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5068238"/>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Lst>
  <p:txStyles>
    <p:title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8.xml"/><Relationship Id="rId5" Type="http://schemas.openxmlformats.org/officeDocument/2006/relationships/image" Target="../media/image21.png"/><Relationship Id="rId4" Type="http://schemas.openxmlformats.org/officeDocument/2006/relationships/image" Target="../media/image20.jpeg"/></Relationships>
</file>

<file path=ppt/slides/_rels/slide6.xml.rels><?xml version="1.0" encoding="UTF-8" standalone="yes"?>
<Relationships xmlns="http://schemas.openxmlformats.org/package/2006/relationships"><Relationship Id="rId8" Type="http://schemas.openxmlformats.org/officeDocument/2006/relationships/image" Target="../media/image83.svg"/><Relationship Id="rId3" Type="http://schemas.openxmlformats.org/officeDocument/2006/relationships/image" Target="../media/image23.jpeg"/><Relationship Id="rId7" Type="http://schemas.openxmlformats.org/officeDocument/2006/relationships/image" Target="../media/image25.png"/><Relationship Id="rId2" Type="http://schemas.openxmlformats.org/officeDocument/2006/relationships/image" Target="../media/image22.png"/><Relationship Id="rId1" Type="http://schemas.openxmlformats.org/officeDocument/2006/relationships/slideLayout" Target="../slideLayouts/slideLayout8.xml"/><Relationship Id="rId6" Type="http://schemas.openxmlformats.org/officeDocument/2006/relationships/slide" Target="slide7.xml"/><Relationship Id="rId5" Type="http://schemas.openxmlformats.org/officeDocument/2006/relationships/slide" Target="slide8.xml"/><Relationship Id="rId10" Type="http://schemas.openxmlformats.org/officeDocument/2006/relationships/image" Target="../media/image17.svg"/><Relationship Id="rId4" Type="http://schemas.openxmlformats.org/officeDocument/2006/relationships/image" Target="../media/image24.jpeg"/></Relationships>
</file>

<file path=ppt/slides/_rels/slide7.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26.jpg"/><Relationship Id="rId7" Type="http://schemas.openxmlformats.org/officeDocument/2006/relationships/image" Target="../media/image83.svg"/><Relationship Id="rId2" Type="http://schemas.openxmlformats.org/officeDocument/2006/relationships/image" Target="../media/image22.png"/><Relationship Id="rId1" Type="http://schemas.openxmlformats.org/officeDocument/2006/relationships/slideLayout" Target="../slideLayouts/slideLayout8.xml"/><Relationship Id="rId6" Type="http://schemas.openxmlformats.org/officeDocument/2006/relationships/image" Target="../media/image25.png"/><Relationship Id="rId5" Type="http://schemas.openxmlformats.org/officeDocument/2006/relationships/slide" Target="slide6.xml"/><Relationship Id="rId4" Type="http://schemas.openxmlformats.org/officeDocument/2006/relationships/slide" Target="slide8.xml"/></Relationships>
</file>

<file path=ppt/slides/_rels/slide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8.xml"/><Relationship Id="rId5" Type="http://schemas.openxmlformats.org/officeDocument/2006/relationships/hyperlink" Target="https://flickr.com/photos/londonmatt/" TargetMode="External"/><Relationship Id="rId4" Type="http://schemas.openxmlformats.org/officeDocument/2006/relationships/hyperlink" Target="https://flickr.com/photos/57868312@N00/5284327466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Shape 2">
            <a:extLst>
              <a:ext uri="{FF2B5EF4-FFF2-40B4-BE49-F238E27FC236}">
                <a16:creationId xmlns:a16="http://schemas.microsoft.com/office/drawing/2014/main" id="{BB384528-0F1B-A418-917E-AB94A3B2FA16}"/>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sz="3200" b="1" dirty="0">
                <a:solidFill>
                  <a:prstClr val="white"/>
                </a:solidFill>
                <a:latin typeface="Twinkl"/>
              </a:rPr>
              <a:t>Factory Work</a:t>
            </a:r>
            <a:endParaRPr lang="en-GB" sz="3200" dirty="0">
              <a:solidFill>
                <a:prstClr val="white"/>
              </a:solidFill>
              <a:latin typeface="Twinkl"/>
            </a:endParaRPr>
          </a:p>
        </p:txBody>
      </p:sp>
      <p:sp>
        <p:nvSpPr>
          <p:cNvPr id="4" name="Text Box">
            <a:extLst>
              <a:ext uri="{FF2B5EF4-FFF2-40B4-BE49-F238E27FC236}">
                <a16:creationId xmlns:a16="http://schemas.microsoft.com/office/drawing/2014/main" id="{261DEA05-DCCD-9DD5-9874-8E565CDEFB1A}"/>
              </a:ext>
            </a:extLst>
          </p:cNvPr>
          <p:cNvSpPr/>
          <p:nvPr/>
        </p:nvSpPr>
        <p:spPr>
          <a:xfrm>
            <a:off x="2100264" y="1711629"/>
            <a:ext cx="3959225" cy="1449216"/>
          </a:xfrm>
          <a:prstGeom prst="rect">
            <a:avLst/>
          </a:prstGeom>
          <a:gradFill>
            <a:gsLst>
              <a:gs pos="0">
                <a:schemeClr val="accent1">
                  <a:lumMod val="5000"/>
                  <a:lumOff val="95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000000"/>
                </a:solidFill>
                <a:latin typeface="Twinkl"/>
              </a:rPr>
              <a:t>Although women had worked in factories before, there was a big increase after war broke out in 1939. As men were called-up to join the armed forces, more and more women were needed to replace them.</a:t>
            </a:r>
            <a:endParaRPr lang="en-US" sz="1600" dirty="0">
              <a:solidFill>
                <a:prstClr val="white"/>
              </a:solidFill>
              <a:latin typeface="Twinkl"/>
            </a:endParaRPr>
          </a:p>
        </p:txBody>
      </p:sp>
      <p:sp>
        <p:nvSpPr>
          <p:cNvPr id="5" name="Rectangle 4">
            <a:extLst>
              <a:ext uri="{FF2B5EF4-FFF2-40B4-BE49-F238E27FC236}">
                <a16:creationId xmlns:a16="http://schemas.microsoft.com/office/drawing/2014/main" id="{586AC8E3-318C-FC1E-6646-B68C5082DE80}"/>
              </a:ext>
            </a:extLst>
          </p:cNvPr>
          <p:cNvSpPr/>
          <p:nvPr/>
        </p:nvSpPr>
        <p:spPr>
          <a:xfrm>
            <a:off x="2031027" y="1588520"/>
            <a:ext cx="69236" cy="1695437"/>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pic>
        <p:nvPicPr>
          <p:cNvPr id="7" name="Picture 6" descr="Men in overalls holding a large bomb&#10;&#10;Description automatically generated">
            <a:extLst>
              <a:ext uri="{FF2B5EF4-FFF2-40B4-BE49-F238E27FC236}">
                <a16:creationId xmlns:a16="http://schemas.microsoft.com/office/drawing/2014/main" id="{B6AF8051-3456-E506-EBFA-3149EF952F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1027" y="3277355"/>
            <a:ext cx="4028461" cy="2815471"/>
          </a:xfrm>
          <a:prstGeom prst="rect">
            <a:avLst/>
          </a:prstGeom>
        </p:spPr>
      </p:pic>
      <p:pic>
        <p:nvPicPr>
          <p:cNvPr id="9" name="Picture 8" descr="Women working in a factory&#10;&#10;Description automatically generated">
            <a:extLst>
              <a:ext uri="{FF2B5EF4-FFF2-40B4-BE49-F238E27FC236}">
                <a16:creationId xmlns:a16="http://schemas.microsoft.com/office/drawing/2014/main" id="{1A2F5CF7-56E1-3DB8-1504-C01778A282CE}"/>
              </a:ext>
            </a:extLst>
          </p:cNvPr>
          <p:cNvPicPr>
            <a:picLocks noChangeAspect="1"/>
          </p:cNvPicPr>
          <p:nvPr/>
        </p:nvPicPr>
        <p:blipFill rotWithShape="1">
          <a:blip r:embed="rId3">
            <a:extLst>
              <a:ext uri="{28A0092B-C50C-407E-A947-70E740481C1C}">
                <a14:useLocalDpi xmlns:a14="http://schemas.microsoft.com/office/drawing/2010/main" val="0"/>
              </a:ext>
            </a:extLst>
          </a:blip>
          <a:srcRect b="13614"/>
          <a:stretch/>
        </p:blipFill>
        <p:spPr>
          <a:xfrm>
            <a:off x="6201749" y="3429001"/>
            <a:ext cx="3959225" cy="2670427"/>
          </a:xfrm>
          <a:prstGeom prst="rect">
            <a:avLst/>
          </a:prstGeom>
        </p:spPr>
      </p:pic>
      <p:sp>
        <p:nvSpPr>
          <p:cNvPr id="10" name="Text Box">
            <a:extLst>
              <a:ext uri="{FF2B5EF4-FFF2-40B4-BE49-F238E27FC236}">
                <a16:creationId xmlns:a16="http://schemas.microsoft.com/office/drawing/2014/main" id="{22955B15-14CD-8113-E820-0FEDE3D09F19}"/>
              </a:ext>
            </a:extLst>
          </p:cNvPr>
          <p:cNvSpPr/>
          <p:nvPr/>
        </p:nvSpPr>
        <p:spPr>
          <a:xfrm>
            <a:off x="6270983" y="1569470"/>
            <a:ext cx="3889990" cy="2187879"/>
          </a:xfrm>
          <a:prstGeom prst="rect">
            <a:avLst/>
          </a:prstGeom>
          <a:gradFill>
            <a:gsLst>
              <a:gs pos="0">
                <a:schemeClr val="accent1">
                  <a:lumMod val="5000"/>
                  <a:lumOff val="95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000000"/>
                </a:solidFill>
                <a:latin typeface="Twinkl"/>
              </a:rPr>
              <a:t>Women did all kinds of work. Munitions workers made shells and bombs. Those women in factories also made electrical cable and wire, uniforms, clothing, barrage balloons, tents, parachutes and flying suits. Many became skilled welders. Others played a crucial role in aircraft production. </a:t>
            </a:r>
            <a:endParaRPr lang="en-US" sz="1600" dirty="0">
              <a:solidFill>
                <a:prstClr val="white"/>
              </a:solidFill>
              <a:latin typeface="Twinkl"/>
            </a:endParaRPr>
          </a:p>
        </p:txBody>
      </p:sp>
      <p:sp>
        <p:nvSpPr>
          <p:cNvPr id="11" name="Rectangle 10">
            <a:extLst>
              <a:ext uri="{FF2B5EF4-FFF2-40B4-BE49-F238E27FC236}">
                <a16:creationId xmlns:a16="http://schemas.microsoft.com/office/drawing/2014/main" id="{AC4203BB-F4F0-1C91-0D80-77C75F704003}"/>
              </a:ext>
            </a:extLst>
          </p:cNvPr>
          <p:cNvSpPr/>
          <p:nvPr/>
        </p:nvSpPr>
        <p:spPr>
          <a:xfrm>
            <a:off x="6201749" y="1578435"/>
            <a:ext cx="69235" cy="2187879"/>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sp>
        <p:nvSpPr>
          <p:cNvPr id="13" name="Text Box">
            <a:extLst>
              <a:ext uri="{FF2B5EF4-FFF2-40B4-BE49-F238E27FC236}">
                <a16:creationId xmlns:a16="http://schemas.microsoft.com/office/drawing/2014/main" id="{0B4AED8B-8A53-CF5F-1085-3F1252336651}"/>
              </a:ext>
            </a:extLst>
          </p:cNvPr>
          <p:cNvSpPr/>
          <p:nvPr/>
        </p:nvSpPr>
        <p:spPr>
          <a:xfrm>
            <a:off x="2102160" y="5297272"/>
            <a:ext cx="8060710" cy="956773"/>
          </a:xfrm>
          <a:prstGeom prst="rect">
            <a:avLst/>
          </a:prstGeom>
          <a:gradFill>
            <a:gsLst>
              <a:gs pos="0">
                <a:schemeClr val="accent1">
                  <a:lumMod val="5000"/>
                  <a:lumOff val="95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000000"/>
                </a:solidFill>
                <a:latin typeface="Twinkl"/>
              </a:rPr>
              <a:t>Many women had never worked in factories before and had to learn to cope with very long working hours and night shifts. Some had to make long journeys to and from work. Mothers often worked part-time as they still had to look after their children. </a:t>
            </a:r>
            <a:endParaRPr lang="en-US" sz="1600" dirty="0">
              <a:solidFill>
                <a:prstClr val="white"/>
              </a:solidFill>
              <a:latin typeface="Twinkl"/>
            </a:endParaRPr>
          </a:p>
        </p:txBody>
      </p:sp>
      <p:sp>
        <p:nvSpPr>
          <p:cNvPr id="14" name="Rectangle 13">
            <a:extLst>
              <a:ext uri="{FF2B5EF4-FFF2-40B4-BE49-F238E27FC236}">
                <a16:creationId xmlns:a16="http://schemas.microsoft.com/office/drawing/2014/main" id="{08738AC6-516D-6CCD-7DE1-EFD9DFC8E97F}"/>
              </a:ext>
            </a:extLst>
          </p:cNvPr>
          <p:cNvSpPr/>
          <p:nvPr/>
        </p:nvSpPr>
        <p:spPr>
          <a:xfrm>
            <a:off x="2031027" y="5293745"/>
            <a:ext cx="69236" cy="956774"/>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spTree>
    <p:extLst>
      <p:ext uri="{BB962C8B-B14F-4D97-AF65-F5344CB8AC3E}">
        <p14:creationId xmlns:p14="http://schemas.microsoft.com/office/powerpoint/2010/main" val="771950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42"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childTnLst>
                                </p:cTn>
                              </p:par>
                              <p:par>
                                <p:cTn id="18" presetID="1" presetClass="entr" presetSubtype="0"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childTnLst>
                                </p:cTn>
                              </p:par>
                              <p:par>
                                <p:cTn id="20" presetID="42" presetClass="entr" presetSubtype="0"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0" grpId="0" animBg="1"/>
      <p:bldP spid="11" grpId="0" animBg="1"/>
      <p:bldP spid="13" grpId="0" animBg="1"/>
      <p:bldP spid="1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 Box">
            <a:extLst>
              <a:ext uri="{FF2B5EF4-FFF2-40B4-BE49-F238E27FC236}">
                <a16:creationId xmlns:a16="http://schemas.microsoft.com/office/drawing/2014/main" id="{2080A367-1C72-F7E0-8366-3F783391608C}"/>
              </a:ext>
            </a:extLst>
          </p:cNvPr>
          <p:cNvSpPr/>
          <p:nvPr/>
        </p:nvSpPr>
        <p:spPr>
          <a:xfrm>
            <a:off x="2057426" y="2222740"/>
            <a:ext cx="6019774" cy="710552"/>
          </a:xfrm>
          <a:prstGeom prst="rect">
            <a:avLst/>
          </a:prstGeom>
          <a:gradFill>
            <a:gsLst>
              <a:gs pos="0">
                <a:schemeClr val="accent1">
                  <a:lumMod val="5000"/>
                  <a:lumOff val="95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1C1C1C"/>
                </a:solidFill>
                <a:latin typeface="Twinkl"/>
              </a:rPr>
              <a:t>These factories were also the target of enemy bombing raids upon factories. </a:t>
            </a:r>
          </a:p>
        </p:txBody>
      </p:sp>
      <p:sp>
        <p:nvSpPr>
          <p:cNvPr id="3" name="Freeform: Shape 2">
            <a:extLst>
              <a:ext uri="{FF2B5EF4-FFF2-40B4-BE49-F238E27FC236}">
                <a16:creationId xmlns:a16="http://schemas.microsoft.com/office/drawing/2014/main" id="{DFD1164C-3932-E369-51A1-AF8668A5F25F}"/>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sz="2800" b="1" dirty="0">
                <a:solidFill>
                  <a:prstClr val="white"/>
                </a:solidFill>
                <a:latin typeface="Twinkl"/>
              </a:rPr>
              <a:t>Dangers!</a:t>
            </a:r>
            <a:endParaRPr lang="en-GB" sz="2800" dirty="0">
              <a:solidFill>
                <a:prstClr val="white"/>
              </a:solidFill>
              <a:latin typeface="Twinkl"/>
            </a:endParaRPr>
          </a:p>
        </p:txBody>
      </p:sp>
      <p:sp>
        <p:nvSpPr>
          <p:cNvPr id="4" name="Text Box">
            <a:extLst>
              <a:ext uri="{FF2B5EF4-FFF2-40B4-BE49-F238E27FC236}">
                <a16:creationId xmlns:a16="http://schemas.microsoft.com/office/drawing/2014/main" id="{96E40281-6BE1-D7E4-E8CC-91395945AED1}"/>
              </a:ext>
            </a:extLst>
          </p:cNvPr>
          <p:cNvSpPr/>
          <p:nvPr/>
        </p:nvSpPr>
        <p:spPr>
          <a:xfrm>
            <a:off x="2086002" y="1588519"/>
            <a:ext cx="8005736" cy="464331"/>
          </a:xfrm>
          <a:prstGeom prst="rect">
            <a:avLst/>
          </a:prstGeom>
          <a:gradFill>
            <a:gsLst>
              <a:gs pos="0">
                <a:schemeClr val="accent1">
                  <a:lumMod val="5000"/>
                  <a:lumOff val="95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000000"/>
                </a:solidFill>
                <a:latin typeface="Twinkl"/>
              </a:rPr>
              <a:t>Working in a munitions factory could be dangerous. </a:t>
            </a:r>
            <a:endParaRPr lang="en-US" sz="1600" dirty="0">
              <a:solidFill>
                <a:prstClr val="white"/>
              </a:solidFill>
              <a:latin typeface="Twinkl"/>
            </a:endParaRPr>
          </a:p>
        </p:txBody>
      </p:sp>
      <p:sp>
        <p:nvSpPr>
          <p:cNvPr id="5" name="Rectangle 4">
            <a:extLst>
              <a:ext uri="{FF2B5EF4-FFF2-40B4-BE49-F238E27FC236}">
                <a16:creationId xmlns:a16="http://schemas.microsoft.com/office/drawing/2014/main" id="{A28D9761-859C-9B8D-126D-06A178988CA0}"/>
              </a:ext>
            </a:extLst>
          </p:cNvPr>
          <p:cNvSpPr/>
          <p:nvPr/>
        </p:nvSpPr>
        <p:spPr>
          <a:xfrm>
            <a:off x="2031027" y="1588520"/>
            <a:ext cx="69236" cy="464331"/>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pic>
        <p:nvPicPr>
          <p:cNvPr id="7" name="Picture 6" descr="A person working on a machine&#10;&#10;Description automatically generated">
            <a:extLst>
              <a:ext uri="{FF2B5EF4-FFF2-40B4-BE49-F238E27FC236}">
                <a16:creationId xmlns:a16="http://schemas.microsoft.com/office/drawing/2014/main" id="{1ECC1D24-72E0-E5B6-3B31-730990A4307D}"/>
              </a:ext>
            </a:extLst>
          </p:cNvPr>
          <p:cNvPicPr>
            <a:picLocks noChangeAspect="1"/>
          </p:cNvPicPr>
          <p:nvPr/>
        </p:nvPicPr>
        <p:blipFill rotWithShape="1">
          <a:blip r:embed="rId2">
            <a:extLst>
              <a:ext uri="{28A0092B-C50C-407E-A947-70E740481C1C}">
                <a14:useLocalDpi xmlns:a14="http://schemas.microsoft.com/office/drawing/2010/main" val="0"/>
              </a:ext>
            </a:extLst>
          </a:blip>
          <a:srcRect r="-470"/>
          <a:stretch/>
        </p:blipFill>
        <p:spPr>
          <a:xfrm>
            <a:off x="2075170" y="3036168"/>
            <a:ext cx="3792510" cy="2796977"/>
          </a:xfrm>
          <a:prstGeom prst="rect">
            <a:avLst/>
          </a:prstGeom>
          <a:ln w="38100">
            <a:solidFill>
              <a:srgbClr val="E50050"/>
            </a:solidFill>
          </a:ln>
        </p:spPr>
      </p:pic>
      <p:pic>
        <p:nvPicPr>
          <p:cNvPr id="9" name="Picture 8" descr="A group of people working in a factory&#10;&#10;Description automatically generated">
            <a:extLst>
              <a:ext uri="{FF2B5EF4-FFF2-40B4-BE49-F238E27FC236}">
                <a16:creationId xmlns:a16="http://schemas.microsoft.com/office/drawing/2014/main" id="{1626EBB5-272F-98CF-7181-73D6282D23C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08687" y="3036168"/>
            <a:ext cx="2657138" cy="3275363"/>
          </a:xfrm>
          <a:prstGeom prst="rect">
            <a:avLst/>
          </a:prstGeom>
          <a:ln w="38100">
            <a:solidFill>
              <a:srgbClr val="E50050"/>
            </a:solidFill>
          </a:ln>
        </p:spPr>
      </p:pic>
      <p:sp>
        <p:nvSpPr>
          <p:cNvPr id="14" name="Text Box">
            <a:extLst>
              <a:ext uri="{FF2B5EF4-FFF2-40B4-BE49-F238E27FC236}">
                <a16:creationId xmlns:a16="http://schemas.microsoft.com/office/drawing/2014/main" id="{05FF620D-F1DA-0AA8-5C76-14A7FC23FB28}"/>
              </a:ext>
            </a:extLst>
          </p:cNvPr>
          <p:cNvSpPr/>
          <p:nvPr/>
        </p:nvSpPr>
        <p:spPr>
          <a:xfrm>
            <a:off x="2100262" y="5354758"/>
            <a:ext cx="3672814" cy="956773"/>
          </a:xfrm>
          <a:prstGeom prst="rect">
            <a:avLst/>
          </a:prstGeom>
          <a:solidFill>
            <a:srgbClr val="FFD9D9"/>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1C1C1C"/>
                </a:solidFill>
                <a:latin typeface="Twinkl"/>
              </a:rPr>
              <a:t>Women were handling explosives to manufacture huge numbers of bullets and shells. </a:t>
            </a:r>
          </a:p>
        </p:txBody>
      </p:sp>
      <p:pic>
        <p:nvPicPr>
          <p:cNvPr id="11" name="Picture 10" descr="A cartoon of a plane&#10;&#10;Description automatically generated">
            <a:extLst>
              <a:ext uri="{FF2B5EF4-FFF2-40B4-BE49-F238E27FC236}">
                <a16:creationId xmlns:a16="http://schemas.microsoft.com/office/drawing/2014/main" id="{7F975E18-21D5-F2F3-EAA7-94612E47504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49683" y="1744479"/>
            <a:ext cx="3709813" cy="1519026"/>
          </a:xfrm>
          <a:prstGeom prst="rect">
            <a:avLst/>
          </a:prstGeom>
        </p:spPr>
      </p:pic>
      <p:sp>
        <p:nvSpPr>
          <p:cNvPr id="16" name="Text Box">
            <a:extLst>
              <a:ext uri="{FF2B5EF4-FFF2-40B4-BE49-F238E27FC236}">
                <a16:creationId xmlns:a16="http://schemas.microsoft.com/office/drawing/2014/main" id="{ED904354-1C8D-8D47-5B01-5475BA8F1524}"/>
              </a:ext>
            </a:extLst>
          </p:cNvPr>
          <p:cNvSpPr/>
          <p:nvPr/>
        </p:nvSpPr>
        <p:spPr>
          <a:xfrm>
            <a:off x="8023226" y="5196331"/>
            <a:ext cx="2068513" cy="956773"/>
          </a:xfrm>
          <a:prstGeom prst="rect">
            <a:avLst/>
          </a:prstGeom>
          <a:solidFill>
            <a:srgbClr val="FFD9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1C1C1C"/>
                </a:solidFill>
                <a:latin typeface="Twinkl"/>
              </a:rPr>
              <a:t>Accidents and injuries were very common. </a:t>
            </a:r>
          </a:p>
        </p:txBody>
      </p:sp>
    </p:spTree>
    <p:extLst>
      <p:ext uri="{BB962C8B-B14F-4D97-AF65-F5344CB8AC3E}">
        <p14:creationId xmlns:p14="http://schemas.microsoft.com/office/powerpoint/2010/main" val="207078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42"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1000"/>
                                        <p:tgtEl>
                                          <p:spTgt spid="14"/>
                                        </p:tgtEl>
                                      </p:cBhvr>
                                    </p:animEffect>
                                    <p:anim calcmode="lin" valueType="num">
                                      <p:cBhvr>
                                        <p:cTn id="17" dur="1000" fill="hold"/>
                                        <p:tgtEl>
                                          <p:spTgt spid="14"/>
                                        </p:tgtEl>
                                        <p:attrNameLst>
                                          <p:attrName>ppt_x</p:attrName>
                                        </p:attrNameLst>
                                      </p:cBhvr>
                                      <p:tavLst>
                                        <p:tav tm="0">
                                          <p:val>
                                            <p:strVal val="#ppt_x"/>
                                          </p:val>
                                        </p:tav>
                                        <p:tav tm="100000">
                                          <p:val>
                                            <p:strVal val="#ppt_x"/>
                                          </p:val>
                                        </p:tav>
                                      </p:tavLst>
                                    </p:anim>
                                    <p:anim calcmode="lin" valueType="num">
                                      <p:cBhvr>
                                        <p:cTn id="18" dur="1000" fill="hold"/>
                                        <p:tgtEl>
                                          <p:spTgt spid="14"/>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1000"/>
                                        <p:tgtEl>
                                          <p:spTgt spid="16"/>
                                        </p:tgtEl>
                                      </p:cBhvr>
                                    </p:animEffect>
                                    <p:anim calcmode="lin" valueType="num">
                                      <p:cBhvr>
                                        <p:cTn id="27" dur="1000" fill="hold"/>
                                        <p:tgtEl>
                                          <p:spTgt spid="16"/>
                                        </p:tgtEl>
                                        <p:attrNameLst>
                                          <p:attrName>ppt_x</p:attrName>
                                        </p:attrNameLst>
                                      </p:cBhvr>
                                      <p:tavLst>
                                        <p:tav tm="0">
                                          <p:val>
                                            <p:strVal val="#ppt_x"/>
                                          </p:val>
                                        </p:tav>
                                        <p:tav tm="100000">
                                          <p:val>
                                            <p:strVal val="#ppt_x"/>
                                          </p:val>
                                        </p:tav>
                                      </p:tavLst>
                                    </p:anim>
                                    <p:anim calcmode="lin" valueType="num">
                                      <p:cBhvr>
                                        <p:cTn id="28"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ipe(left)">
                                      <p:cBhvr>
                                        <p:cTn id="33" dur="500"/>
                                        <p:tgtEl>
                                          <p:spTgt spid="15"/>
                                        </p:tgtEl>
                                      </p:cBhvr>
                                    </p:animEffect>
                                  </p:childTnLst>
                                </p:cTn>
                              </p:par>
                              <p:par>
                                <p:cTn id="34" presetID="63" presetClass="path" presetSubtype="0" accel="50000" decel="50000" fill="hold" nodeType="withEffect">
                                  <p:stCondLst>
                                    <p:cond delay="0"/>
                                  </p:stCondLst>
                                  <p:childTnLst>
                                    <p:animMotion origin="layout" path="M 4.72222E-6 3.7037E-6 L 0.9302 -0.00232 " pathEditMode="relative" rAng="0" ptsTypes="AA">
                                      <p:cBhvr>
                                        <p:cTn id="35" dur="2000" fill="hold"/>
                                        <p:tgtEl>
                                          <p:spTgt spid="11"/>
                                        </p:tgtEl>
                                        <p:attrNameLst>
                                          <p:attrName>ppt_x</p:attrName>
                                          <p:attrName>ppt_y</p:attrName>
                                        </p:attrNameLst>
                                      </p:cBhvr>
                                      <p:rCtr x="46510" y="-11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4" grpId="0" animBg="1"/>
      <p:bldP spid="5" grpId="0" animBg="1"/>
      <p:bldP spid="14"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4">
            <a:extLst>
              <a:ext uri="{FF2B5EF4-FFF2-40B4-BE49-F238E27FC236}">
                <a16:creationId xmlns:a16="http://schemas.microsoft.com/office/drawing/2014/main" id="{13CD9ADE-7004-9076-7974-4ADCAED82EEC}"/>
              </a:ext>
            </a:extLst>
          </p:cNvPr>
          <p:cNvSpPr/>
          <p:nvPr/>
        </p:nvSpPr>
        <p:spPr bwMode="auto">
          <a:xfrm>
            <a:off x="1979941" y="1018560"/>
            <a:ext cx="8220075" cy="5347167"/>
          </a:xfrm>
          <a:prstGeom prst="roundRect">
            <a:avLst>
              <a:gd name="adj" fmla="val 2649"/>
            </a:avLst>
          </a:prstGeom>
          <a:blipFill dpi="0" rotWithShape="1">
            <a:blip r:embed="rId2">
              <a:extLst>
                <a:ext uri="{28A0092B-C50C-407E-A947-70E740481C1C}">
                  <a14:useLocalDpi xmlns:a14="http://schemas.microsoft.com/office/drawing/2010/main" val="0"/>
                </a:ext>
              </a:extLst>
            </a:blip>
            <a:srcRect/>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latin typeface="Twinkl" pitchFamily="50" charset="0"/>
              </a:rPr>
              <a:t> </a:t>
            </a:r>
          </a:p>
        </p:txBody>
      </p:sp>
      <p:sp>
        <p:nvSpPr>
          <p:cNvPr id="3" name="Freeform: Shape 2">
            <a:extLst>
              <a:ext uri="{FF2B5EF4-FFF2-40B4-BE49-F238E27FC236}">
                <a16:creationId xmlns:a16="http://schemas.microsoft.com/office/drawing/2014/main" id="{630225FB-B0FA-B1C8-A32A-1C5104192104}"/>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sz="2800" b="1" dirty="0">
                <a:solidFill>
                  <a:prstClr val="white"/>
                </a:solidFill>
                <a:latin typeface="Twinkl"/>
              </a:rPr>
              <a:t>Fair Pay?</a:t>
            </a:r>
            <a:endParaRPr lang="en-GB" sz="2800" dirty="0">
              <a:solidFill>
                <a:prstClr val="white"/>
              </a:solidFill>
              <a:latin typeface="Twinkl"/>
            </a:endParaRPr>
          </a:p>
        </p:txBody>
      </p:sp>
      <p:sp>
        <p:nvSpPr>
          <p:cNvPr id="6" name="Text Box">
            <a:extLst>
              <a:ext uri="{FF2B5EF4-FFF2-40B4-BE49-F238E27FC236}">
                <a16:creationId xmlns:a16="http://schemas.microsoft.com/office/drawing/2014/main" id="{0CB46FA0-06B1-FB92-D362-66551AD1D915}"/>
              </a:ext>
            </a:extLst>
          </p:cNvPr>
          <p:cNvSpPr/>
          <p:nvPr/>
        </p:nvSpPr>
        <p:spPr>
          <a:xfrm>
            <a:off x="2119312" y="5055619"/>
            <a:ext cx="8005736" cy="1202994"/>
          </a:xfrm>
          <a:prstGeom prst="rect">
            <a:avLst/>
          </a:prstGeom>
          <a:gradFill>
            <a:gsLst>
              <a:gs pos="0">
                <a:schemeClr val="accent1">
                  <a:lumMod val="5000"/>
                  <a:lumOff val="95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000000"/>
                </a:solidFill>
                <a:latin typeface="Twinkl"/>
              </a:rPr>
              <a:t>The Second World War gave women the chance to learn new skills and earn their own wages. Many were happy in their roles (even though the jobs were difficult and demanding) but in most jobs women were paid less than men who were doing the same work.</a:t>
            </a:r>
            <a:endParaRPr lang="en-US" sz="1600" dirty="0">
              <a:solidFill>
                <a:prstClr val="white"/>
              </a:solidFill>
              <a:latin typeface="Twinkl"/>
            </a:endParaRPr>
          </a:p>
        </p:txBody>
      </p:sp>
      <p:sp>
        <p:nvSpPr>
          <p:cNvPr id="7" name="Rectangle 6">
            <a:extLst>
              <a:ext uri="{FF2B5EF4-FFF2-40B4-BE49-F238E27FC236}">
                <a16:creationId xmlns:a16="http://schemas.microsoft.com/office/drawing/2014/main" id="{45A8CEEE-694E-6D44-9D82-DD8283ED5B75}"/>
              </a:ext>
            </a:extLst>
          </p:cNvPr>
          <p:cNvSpPr/>
          <p:nvPr/>
        </p:nvSpPr>
        <p:spPr>
          <a:xfrm>
            <a:off x="2050076" y="5055619"/>
            <a:ext cx="69236" cy="1202994"/>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spTree>
    <p:extLst>
      <p:ext uri="{BB962C8B-B14F-4D97-AF65-F5344CB8AC3E}">
        <p14:creationId xmlns:p14="http://schemas.microsoft.com/office/powerpoint/2010/main" val="3956163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Shape 2">
            <a:extLst>
              <a:ext uri="{FF2B5EF4-FFF2-40B4-BE49-F238E27FC236}">
                <a16:creationId xmlns:a16="http://schemas.microsoft.com/office/drawing/2014/main" id="{73705262-EFC1-205D-644C-4AF4D1C505A9}"/>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sz="2800" b="1" dirty="0">
                <a:solidFill>
                  <a:prstClr val="white"/>
                </a:solidFill>
                <a:latin typeface="Twinkl"/>
              </a:rPr>
              <a:t>Fair Pay?</a:t>
            </a:r>
            <a:endParaRPr lang="en-GB" sz="2800" dirty="0">
              <a:solidFill>
                <a:prstClr val="white"/>
              </a:solidFill>
              <a:latin typeface="Twinkl"/>
            </a:endParaRPr>
          </a:p>
        </p:txBody>
      </p:sp>
      <p:pic>
        <p:nvPicPr>
          <p:cNvPr id="11" name="Picture 10" descr="A group of women walking on the street holding a sign&#10;&#10;Description automatically generated">
            <a:extLst>
              <a:ext uri="{FF2B5EF4-FFF2-40B4-BE49-F238E27FC236}">
                <a16:creationId xmlns:a16="http://schemas.microsoft.com/office/drawing/2014/main" id="{32E2294C-F972-7E60-6C99-DD3DA52A354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79650" y="2365402"/>
            <a:ext cx="3905158" cy="2837748"/>
          </a:xfrm>
          <a:prstGeom prst="rect">
            <a:avLst/>
          </a:prstGeom>
          <a:ln w="57150">
            <a:solidFill>
              <a:srgbClr val="E50050"/>
            </a:solidFill>
          </a:ln>
        </p:spPr>
      </p:pic>
      <p:pic>
        <p:nvPicPr>
          <p:cNvPr id="5" name="Picture 4" descr="A person and person in firefighter uniforms&#10;&#10;Description automatically generated">
            <a:extLst>
              <a:ext uri="{FF2B5EF4-FFF2-40B4-BE49-F238E27FC236}">
                <a16:creationId xmlns:a16="http://schemas.microsoft.com/office/drawing/2014/main" id="{66644B47-06E8-833B-C974-4723DBAC48A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3328" b="-1"/>
          <a:stretch/>
        </p:blipFill>
        <p:spPr>
          <a:xfrm>
            <a:off x="6802388" y="2365402"/>
            <a:ext cx="2751189" cy="3140052"/>
          </a:xfrm>
          <a:prstGeom prst="rect">
            <a:avLst/>
          </a:prstGeom>
          <a:ln w="57150">
            <a:solidFill>
              <a:srgbClr val="E50050"/>
            </a:solidFill>
          </a:ln>
        </p:spPr>
      </p:pic>
      <p:sp>
        <p:nvSpPr>
          <p:cNvPr id="6" name="Text Box">
            <a:extLst>
              <a:ext uri="{FF2B5EF4-FFF2-40B4-BE49-F238E27FC236}">
                <a16:creationId xmlns:a16="http://schemas.microsoft.com/office/drawing/2014/main" id="{B11A2086-446C-009D-B444-CCFD03CE1228}"/>
              </a:ext>
            </a:extLst>
          </p:cNvPr>
          <p:cNvSpPr/>
          <p:nvPr/>
        </p:nvSpPr>
        <p:spPr>
          <a:xfrm>
            <a:off x="2093132" y="1559600"/>
            <a:ext cx="8005736" cy="710552"/>
          </a:xfrm>
          <a:prstGeom prst="rect">
            <a:avLst/>
          </a:prstGeom>
          <a:gradFill>
            <a:gsLst>
              <a:gs pos="0">
                <a:schemeClr val="accent1">
                  <a:lumMod val="5000"/>
                  <a:lumOff val="95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1C1C1C"/>
                </a:solidFill>
                <a:latin typeface="Twinkl"/>
              </a:rPr>
              <a:t>Even skilled women workers were paid less than unskilled male workers. </a:t>
            </a:r>
            <a:r>
              <a:rPr lang="en-US" sz="1600" dirty="0">
                <a:solidFill>
                  <a:srgbClr val="000000"/>
                </a:solidFill>
                <a:latin typeface="Twinkl"/>
              </a:rPr>
              <a:t>Eventually, women decided to protest and some munitions factory workers even went on strike.</a:t>
            </a:r>
            <a:endParaRPr lang="en-US" sz="1600" dirty="0">
              <a:solidFill>
                <a:prstClr val="white"/>
              </a:solidFill>
              <a:latin typeface="Twinkl"/>
            </a:endParaRPr>
          </a:p>
        </p:txBody>
      </p:sp>
      <p:sp>
        <p:nvSpPr>
          <p:cNvPr id="7" name="Rectangle 6">
            <a:extLst>
              <a:ext uri="{FF2B5EF4-FFF2-40B4-BE49-F238E27FC236}">
                <a16:creationId xmlns:a16="http://schemas.microsoft.com/office/drawing/2014/main" id="{01420533-2128-31FA-034E-5A68D1BA3ACA}"/>
              </a:ext>
            </a:extLst>
          </p:cNvPr>
          <p:cNvSpPr/>
          <p:nvPr/>
        </p:nvSpPr>
        <p:spPr>
          <a:xfrm>
            <a:off x="2031026" y="1559600"/>
            <a:ext cx="62106" cy="710552"/>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sp>
        <p:nvSpPr>
          <p:cNvPr id="8" name="Text Box">
            <a:extLst>
              <a:ext uri="{FF2B5EF4-FFF2-40B4-BE49-F238E27FC236}">
                <a16:creationId xmlns:a16="http://schemas.microsoft.com/office/drawing/2014/main" id="{368EC31B-7E02-BA3E-65CB-44408DC73006}"/>
              </a:ext>
            </a:extLst>
          </p:cNvPr>
          <p:cNvSpPr/>
          <p:nvPr/>
        </p:nvSpPr>
        <p:spPr>
          <a:xfrm>
            <a:off x="2279650" y="5027068"/>
            <a:ext cx="3905158" cy="956773"/>
          </a:xfrm>
          <a:prstGeom prst="rect">
            <a:avLst/>
          </a:prstGeom>
          <a:gradFill>
            <a:gsLst>
              <a:gs pos="0">
                <a:schemeClr val="accent1">
                  <a:lumMod val="5000"/>
                  <a:lumOff val="95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000000"/>
                </a:solidFill>
                <a:latin typeface="Twinkl"/>
              </a:rPr>
              <a:t>Land girls also protested about unfair pay and allowances compared with other women’s services. </a:t>
            </a:r>
            <a:endParaRPr lang="en-US" sz="1600" dirty="0">
              <a:solidFill>
                <a:prstClr val="white"/>
              </a:solidFill>
              <a:latin typeface="Twinkl"/>
            </a:endParaRPr>
          </a:p>
        </p:txBody>
      </p:sp>
      <p:sp>
        <p:nvSpPr>
          <p:cNvPr id="9" name="Text Box">
            <a:extLst>
              <a:ext uri="{FF2B5EF4-FFF2-40B4-BE49-F238E27FC236}">
                <a16:creationId xmlns:a16="http://schemas.microsoft.com/office/drawing/2014/main" id="{F2E04E51-AC10-64B8-9F66-7C4B3EB4ED7E}"/>
              </a:ext>
            </a:extLst>
          </p:cNvPr>
          <p:cNvSpPr/>
          <p:nvPr/>
        </p:nvSpPr>
        <p:spPr>
          <a:xfrm>
            <a:off x="6802388" y="4331851"/>
            <a:ext cx="2751189" cy="1941658"/>
          </a:xfrm>
          <a:prstGeom prst="rect">
            <a:avLst/>
          </a:prstGeom>
          <a:gradFill>
            <a:gsLst>
              <a:gs pos="0">
                <a:schemeClr val="accent1">
                  <a:lumMod val="5000"/>
                  <a:lumOff val="95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000000"/>
                </a:solidFill>
                <a:latin typeface="Twinkl"/>
              </a:rPr>
              <a:t>Until 1943, women who put themselves in danger working in Civil </a:t>
            </a:r>
            <a:r>
              <a:rPr lang="en-US" sz="1600" dirty="0" err="1">
                <a:solidFill>
                  <a:srgbClr val="000000"/>
                </a:solidFill>
                <a:latin typeface="Twinkl"/>
              </a:rPr>
              <a:t>Defence</a:t>
            </a:r>
            <a:r>
              <a:rPr lang="en-US" sz="1600" dirty="0">
                <a:solidFill>
                  <a:srgbClr val="000000"/>
                </a:solidFill>
                <a:latin typeface="Twinkl"/>
              </a:rPr>
              <a:t> roles during air raids also received less compensation than men if they were injured.</a:t>
            </a:r>
            <a:endParaRPr lang="en-US" sz="1600" dirty="0">
              <a:solidFill>
                <a:prstClr val="white"/>
              </a:solidFill>
              <a:latin typeface="Twinkl"/>
            </a:endParaRPr>
          </a:p>
        </p:txBody>
      </p:sp>
      <p:grpSp>
        <p:nvGrpSpPr>
          <p:cNvPr id="10" name="Group 9">
            <a:extLst>
              <a:ext uri="{FF2B5EF4-FFF2-40B4-BE49-F238E27FC236}">
                <a16:creationId xmlns:a16="http://schemas.microsoft.com/office/drawing/2014/main" id="{BE4D8C85-4B05-A98B-5B24-0DC025BCAE82}"/>
              </a:ext>
            </a:extLst>
          </p:cNvPr>
          <p:cNvGrpSpPr/>
          <p:nvPr/>
        </p:nvGrpSpPr>
        <p:grpSpPr>
          <a:xfrm>
            <a:off x="2062079" y="4555063"/>
            <a:ext cx="3334726" cy="1719823"/>
            <a:chOff x="465736" y="4594733"/>
            <a:chExt cx="3601943" cy="1555146"/>
          </a:xfrm>
        </p:grpSpPr>
        <p:grpSp>
          <p:nvGrpSpPr>
            <p:cNvPr id="12" name="Group 11">
              <a:extLst>
                <a:ext uri="{FF2B5EF4-FFF2-40B4-BE49-F238E27FC236}">
                  <a16:creationId xmlns:a16="http://schemas.microsoft.com/office/drawing/2014/main" id="{75B2518E-267F-B814-705C-E887AF3A5284}"/>
                </a:ext>
              </a:extLst>
            </p:cNvPr>
            <p:cNvGrpSpPr/>
            <p:nvPr/>
          </p:nvGrpSpPr>
          <p:grpSpPr>
            <a:xfrm>
              <a:off x="465736" y="4594733"/>
              <a:ext cx="3601943" cy="1555146"/>
              <a:chOff x="465736" y="4594733"/>
              <a:chExt cx="3601943" cy="1555146"/>
            </a:xfrm>
          </p:grpSpPr>
          <p:sp>
            <p:nvSpPr>
              <p:cNvPr id="14" name="Rectangle 13">
                <a:extLst>
                  <a:ext uri="{FF2B5EF4-FFF2-40B4-BE49-F238E27FC236}">
                    <a16:creationId xmlns:a16="http://schemas.microsoft.com/office/drawing/2014/main" id="{E5CEBCFE-221D-2B96-2F93-086B7AD95EC3}"/>
                  </a:ext>
                </a:extLst>
              </p:cNvPr>
              <p:cNvSpPr/>
              <p:nvPr/>
            </p:nvSpPr>
            <p:spPr>
              <a:xfrm>
                <a:off x="465736" y="4746030"/>
                <a:ext cx="3592979" cy="438095"/>
              </a:xfrm>
              <a:prstGeom prst="rect">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sp>
            <p:nvSpPr>
              <p:cNvPr id="15" name="Rectangle: Folded Corner 14">
                <a:extLst>
                  <a:ext uri="{FF2B5EF4-FFF2-40B4-BE49-F238E27FC236}">
                    <a16:creationId xmlns:a16="http://schemas.microsoft.com/office/drawing/2014/main" id="{2333CDB7-8764-EF3E-90D6-36818DDA2D9C}"/>
                  </a:ext>
                </a:extLst>
              </p:cNvPr>
              <p:cNvSpPr/>
              <p:nvPr/>
            </p:nvSpPr>
            <p:spPr>
              <a:xfrm>
                <a:off x="474700" y="4857044"/>
                <a:ext cx="3592979" cy="1292835"/>
              </a:xfrm>
              <a:prstGeom prst="foldedCorner">
                <a:avLst/>
              </a:prstGeom>
              <a:solidFill>
                <a:srgbClr val="E5005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E50050"/>
                  </a:solidFill>
                  <a:latin typeface="Twinkl"/>
                </a:endParaRPr>
              </a:p>
            </p:txBody>
          </p:sp>
          <p:sp>
            <p:nvSpPr>
              <p:cNvPr id="16" name="Rectangle: Rounded Corners 15">
                <a:extLst>
                  <a:ext uri="{FF2B5EF4-FFF2-40B4-BE49-F238E27FC236}">
                    <a16:creationId xmlns:a16="http://schemas.microsoft.com/office/drawing/2014/main" id="{72E66456-E61B-DFD9-98BA-0EAC183EF159}"/>
                  </a:ext>
                </a:extLst>
              </p:cNvPr>
              <p:cNvSpPr/>
              <p:nvPr/>
            </p:nvSpPr>
            <p:spPr>
              <a:xfrm>
                <a:off x="691206" y="4594733"/>
                <a:ext cx="2075394" cy="452438"/>
              </a:xfrm>
              <a:prstGeom prst="roundRect">
                <a:avLst/>
              </a:prstGeom>
              <a:solidFill>
                <a:srgbClr val="F9B000"/>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1C1C1C"/>
                    </a:solidFill>
                    <a:latin typeface="Twinkl"/>
                  </a:rPr>
                  <a:t>Did You Know…?</a:t>
                </a:r>
                <a:endParaRPr lang="en-GB" sz="1600" b="1" dirty="0">
                  <a:solidFill>
                    <a:srgbClr val="1C1C1C"/>
                  </a:solidFill>
                  <a:latin typeface="Twinkl"/>
                </a:endParaRPr>
              </a:p>
            </p:txBody>
          </p:sp>
        </p:grpSp>
        <p:sp>
          <p:nvSpPr>
            <p:cNvPr id="13" name="Rectangle 12">
              <a:extLst>
                <a:ext uri="{FF2B5EF4-FFF2-40B4-BE49-F238E27FC236}">
                  <a16:creationId xmlns:a16="http://schemas.microsoft.com/office/drawing/2014/main" id="{5E1E7135-4139-4FB0-163C-75203E8F6899}"/>
                </a:ext>
              </a:extLst>
            </p:cNvPr>
            <p:cNvSpPr/>
            <p:nvPr/>
          </p:nvSpPr>
          <p:spPr>
            <a:xfrm>
              <a:off x="539949" y="5019682"/>
              <a:ext cx="3467468" cy="10488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solidFill>
                    <a:prstClr val="white"/>
                  </a:solidFill>
                  <a:latin typeface="Twinkl"/>
                </a:rPr>
                <a:t>Women sometimes faced discrimination. Not all men were happy to see them taking on ‘men’s jobs’.</a:t>
              </a:r>
              <a:endParaRPr lang="en-GB" sz="1600" dirty="0">
                <a:solidFill>
                  <a:prstClr val="white"/>
                </a:solidFill>
                <a:latin typeface="Twinkl"/>
              </a:endParaRPr>
            </a:p>
          </p:txBody>
        </p:sp>
      </p:grpSp>
      <p:grpSp>
        <p:nvGrpSpPr>
          <p:cNvPr id="17" name="Group 16">
            <a:extLst>
              <a:ext uri="{FF2B5EF4-FFF2-40B4-BE49-F238E27FC236}">
                <a16:creationId xmlns:a16="http://schemas.microsoft.com/office/drawing/2014/main" id="{90003644-B937-0C73-9CB9-CCF312CBCF2C}"/>
              </a:ext>
            </a:extLst>
          </p:cNvPr>
          <p:cNvGrpSpPr/>
          <p:nvPr/>
        </p:nvGrpSpPr>
        <p:grpSpPr>
          <a:xfrm>
            <a:off x="6430075" y="4884226"/>
            <a:ext cx="3495812" cy="1502013"/>
            <a:chOff x="465736" y="4596011"/>
            <a:chExt cx="3775937" cy="1358192"/>
          </a:xfrm>
        </p:grpSpPr>
        <p:grpSp>
          <p:nvGrpSpPr>
            <p:cNvPr id="18" name="Group 17">
              <a:extLst>
                <a:ext uri="{FF2B5EF4-FFF2-40B4-BE49-F238E27FC236}">
                  <a16:creationId xmlns:a16="http://schemas.microsoft.com/office/drawing/2014/main" id="{B651598C-2D63-468D-8CFE-75EDF4388751}"/>
                </a:ext>
              </a:extLst>
            </p:cNvPr>
            <p:cNvGrpSpPr/>
            <p:nvPr/>
          </p:nvGrpSpPr>
          <p:grpSpPr>
            <a:xfrm>
              <a:off x="465736" y="4596011"/>
              <a:ext cx="3756422" cy="1273643"/>
              <a:chOff x="465736" y="4596011"/>
              <a:chExt cx="3756422" cy="1273643"/>
            </a:xfrm>
          </p:grpSpPr>
          <p:sp>
            <p:nvSpPr>
              <p:cNvPr id="20" name="Rectangle 19">
                <a:extLst>
                  <a:ext uri="{FF2B5EF4-FFF2-40B4-BE49-F238E27FC236}">
                    <a16:creationId xmlns:a16="http://schemas.microsoft.com/office/drawing/2014/main" id="{C6C26DB3-965E-7DAD-7A56-901CF3B07E83}"/>
                  </a:ext>
                </a:extLst>
              </p:cNvPr>
              <p:cNvSpPr/>
              <p:nvPr/>
            </p:nvSpPr>
            <p:spPr>
              <a:xfrm>
                <a:off x="465736" y="4746030"/>
                <a:ext cx="3756422" cy="438095"/>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sp>
            <p:nvSpPr>
              <p:cNvPr id="21" name="Rectangle: Folded Corner 20">
                <a:extLst>
                  <a:ext uri="{FF2B5EF4-FFF2-40B4-BE49-F238E27FC236}">
                    <a16:creationId xmlns:a16="http://schemas.microsoft.com/office/drawing/2014/main" id="{C6421F88-8170-3F7E-7F75-2F2E7FD47CF0}"/>
                  </a:ext>
                </a:extLst>
              </p:cNvPr>
              <p:cNvSpPr/>
              <p:nvPr/>
            </p:nvSpPr>
            <p:spPr>
              <a:xfrm>
                <a:off x="465736" y="4898429"/>
                <a:ext cx="3756422" cy="971225"/>
              </a:xfrm>
              <a:prstGeom prst="foldedCorner">
                <a:avLst/>
              </a:prstGeom>
              <a:solidFill>
                <a:srgbClr val="AFDEF9"/>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E50050"/>
                  </a:solidFill>
                  <a:latin typeface="Twinkl"/>
                </a:endParaRPr>
              </a:p>
            </p:txBody>
          </p:sp>
          <p:sp>
            <p:nvSpPr>
              <p:cNvPr id="22" name="Rectangle: Rounded Corners 21">
                <a:extLst>
                  <a:ext uri="{FF2B5EF4-FFF2-40B4-BE49-F238E27FC236}">
                    <a16:creationId xmlns:a16="http://schemas.microsoft.com/office/drawing/2014/main" id="{3504F23E-1129-2D93-6DD4-0B783E21FC50}"/>
                  </a:ext>
                </a:extLst>
              </p:cNvPr>
              <p:cNvSpPr/>
              <p:nvPr/>
            </p:nvSpPr>
            <p:spPr>
              <a:xfrm>
                <a:off x="1307998" y="4596011"/>
                <a:ext cx="1810870" cy="452438"/>
              </a:xfrm>
              <a:prstGeom prst="roundRect">
                <a:avLst/>
              </a:prstGeom>
              <a:solidFill>
                <a:srgbClr val="007AC2"/>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prstClr val="white"/>
                    </a:solidFill>
                    <a:latin typeface="Twinkl"/>
                  </a:rPr>
                  <a:t>Talk About it</a:t>
                </a:r>
                <a:endParaRPr lang="en-GB" sz="1600" b="1" dirty="0">
                  <a:solidFill>
                    <a:prstClr val="white"/>
                  </a:solidFill>
                  <a:latin typeface="Twinkl"/>
                </a:endParaRPr>
              </a:p>
            </p:txBody>
          </p:sp>
        </p:grpSp>
        <p:sp>
          <p:nvSpPr>
            <p:cNvPr id="19" name="Rectangle 18">
              <a:extLst>
                <a:ext uri="{FF2B5EF4-FFF2-40B4-BE49-F238E27FC236}">
                  <a16:creationId xmlns:a16="http://schemas.microsoft.com/office/drawing/2014/main" id="{4D8FC4C9-3BD8-4173-E2FC-4F4D1A5B9964}"/>
                </a:ext>
              </a:extLst>
            </p:cNvPr>
            <p:cNvSpPr/>
            <p:nvPr/>
          </p:nvSpPr>
          <p:spPr>
            <a:xfrm>
              <a:off x="485251" y="4905332"/>
              <a:ext cx="3756422" cy="10488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solidFill>
                    <a:srgbClr val="000000"/>
                  </a:solidFill>
                  <a:latin typeface="Twinkl"/>
                </a:rPr>
                <a:t>Women earned much less than men for doing the same job. Discuss this fact with your partner.</a:t>
              </a:r>
              <a:endParaRPr lang="en-GB" sz="1600" dirty="0">
                <a:solidFill>
                  <a:prstClr val="white"/>
                </a:solidFill>
                <a:latin typeface="Twinkl"/>
              </a:endParaRPr>
            </a:p>
          </p:txBody>
        </p:sp>
      </p:grpSp>
    </p:spTree>
    <p:extLst>
      <p:ext uri="{BB962C8B-B14F-4D97-AF65-F5344CB8AC3E}">
        <p14:creationId xmlns:p14="http://schemas.microsoft.com/office/powerpoint/2010/main" val="2833622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1000"/>
                                        <p:tgtEl>
                                          <p:spTgt spid="10"/>
                                        </p:tgtEl>
                                      </p:cBhvr>
                                    </p:animEffect>
                                    <p:anim calcmode="lin" valueType="num">
                                      <p:cBhvr>
                                        <p:cTn id="26" dur="1000" fill="hold"/>
                                        <p:tgtEl>
                                          <p:spTgt spid="10"/>
                                        </p:tgtEl>
                                        <p:attrNameLst>
                                          <p:attrName>ppt_x</p:attrName>
                                        </p:attrNameLst>
                                      </p:cBhvr>
                                      <p:tavLst>
                                        <p:tav tm="0">
                                          <p:val>
                                            <p:strVal val="#ppt_x"/>
                                          </p:val>
                                        </p:tav>
                                        <p:tav tm="100000">
                                          <p:val>
                                            <p:strVal val="#ppt_x"/>
                                          </p:val>
                                        </p:tav>
                                      </p:tavLst>
                                    </p:anim>
                                    <p:anim calcmode="lin" valueType="num">
                                      <p:cBhvr>
                                        <p:cTn id="2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1000"/>
                                        <p:tgtEl>
                                          <p:spTgt spid="17"/>
                                        </p:tgtEl>
                                      </p:cBhvr>
                                    </p:animEffect>
                                    <p:anim calcmode="lin" valueType="num">
                                      <p:cBhvr>
                                        <p:cTn id="33" dur="1000" fill="hold"/>
                                        <p:tgtEl>
                                          <p:spTgt spid="17"/>
                                        </p:tgtEl>
                                        <p:attrNameLst>
                                          <p:attrName>ppt_x</p:attrName>
                                        </p:attrNameLst>
                                      </p:cBhvr>
                                      <p:tavLst>
                                        <p:tav tm="0">
                                          <p:val>
                                            <p:strVal val="#ppt_x"/>
                                          </p:val>
                                        </p:tav>
                                        <p:tav tm="100000">
                                          <p:val>
                                            <p:strVal val="#ppt_x"/>
                                          </p:val>
                                        </p:tav>
                                      </p:tavLst>
                                    </p:anim>
                                    <p:anim calcmode="lin" valueType="num">
                                      <p:cBhvr>
                                        <p:cTn id="3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Oval 20">
            <a:extLst>
              <a:ext uri="{FF2B5EF4-FFF2-40B4-BE49-F238E27FC236}">
                <a16:creationId xmlns:a16="http://schemas.microsoft.com/office/drawing/2014/main" id="{6922AEC8-B278-A9B1-682F-36DBEF16DD8A}"/>
              </a:ext>
            </a:extLst>
          </p:cNvPr>
          <p:cNvSpPr/>
          <p:nvPr/>
        </p:nvSpPr>
        <p:spPr>
          <a:xfrm>
            <a:off x="1955800" y="5098801"/>
            <a:ext cx="1812836" cy="1523947"/>
          </a:xfrm>
          <a:prstGeom prst="ellipse">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sp>
        <p:nvSpPr>
          <p:cNvPr id="3" name="Freeform: Shape 2">
            <a:extLst>
              <a:ext uri="{FF2B5EF4-FFF2-40B4-BE49-F238E27FC236}">
                <a16:creationId xmlns:a16="http://schemas.microsoft.com/office/drawing/2014/main" id="{8064FD25-2847-7773-9721-7EFDAE0990B9}"/>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sz="2800" b="1" dirty="0">
                <a:solidFill>
                  <a:prstClr val="white"/>
                </a:solidFill>
                <a:latin typeface="Twinkl"/>
              </a:rPr>
              <a:t>Secret Agents</a:t>
            </a:r>
            <a:endParaRPr lang="en-GB" sz="2800" dirty="0">
              <a:solidFill>
                <a:prstClr val="white"/>
              </a:solidFill>
              <a:latin typeface="Twinkl"/>
            </a:endParaRPr>
          </a:p>
        </p:txBody>
      </p:sp>
      <p:sp>
        <p:nvSpPr>
          <p:cNvPr id="4" name="Text Box">
            <a:extLst>
              <a:ext uri="{FF2B5EF4-FFF2-40B4-BE49-F238E27FC236}">
                <a16:creationId xmlns:a16="http://schemas.microsoft.com/office/drawing/2014/main" id="{E4009DDC-32FD-3EF2-E2FD-4B1F22492CF8}"/>
              </a:ext>
            </a:extLst>
          </p:cNvPr>
          <p:cNvSpPr/>
          <p:nvPr/>
        </p:nvSpPr>
        <p:spPr>
          <a:xfrm>
            <a:off x="2107427" y="1532598"/>
            <a:ext cx="1604513" cy="2926543"/>
          </a:xfrm>
          <a:prstGeom prst="rect">
            <a:avLst/>
          </a:prstGeom>
          <a:gradFill>
            <a:gsLst>
              <a:gs pos="0">
                <a:schemeClr val="accent1">
                  <a:lumMod val="5000"/>
                  <a:lumOff val="95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1C1C1C"/>
                </a:solidFill>
                <a:latin typeface="Twinkl"/>
              </a:rPr>
              <a:t>Noor, Odette and Violette were three women who were recruited to the Special Operations Executive (SOE). In fact, they were secret agents!</a:t>
            </a:r>
          </a:p>
        </p:txBody>
      </p:sp>
      <p:sp>
        <p:nvSpPr>
          <p:cNvPr id="5" name="Rectangle 4">
            <a:extLst>
              <a:ext uri="{FF2B5EF4-FFF2-40B4-BE49-F238E27FC236}">
                <a16:creationId xmlns:a16="http://schemas.microsoft.com/office/drawing/2014/main" id="{0019D4BC-0A0B-2C03-A95A-742D67F4E536}"/>
              </a:ext>
            </a:extLst>
          </p:cNvPr>
          <p:cNvSpPr/>
          <p:nvPr/>
        </p:nvSpPr>
        <p:spPr>
          <a:xfrm>
            <a:off x="2031026" y="1534008"/>
            <a:ext cx="76401" cy="2925133"/>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pic>
        <p:nvPicPr>
          <p:cNvPr id="7" name="Picture 6" descr="A person in a military uniform&#10;&#10;Description automatically generated">
            <a:extLst>
              <a:ext uri="{FF2B5EF4-FFF2-40B4-BE49-F238E27FC236}">
                <a16:creationId xmlns:a16="http://schemas.microsoft.com/office/drawing/2014/main" id="{1EE9FABC-DE3F-03AE-E3B0-E17DF8A4A30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70428" y="1582421"/>
            <a:ext cx="1959949" cy="2473122"/>
          </a:xfrm>
          <a:prstGeom prst="rect">
            <a:avLst/>
          </a:prstGeom>
          <a:ln w="38100">
            <a:solidFill>
              <a:srgbClr val="E50050"/>
            </a:solidFill>
          </a:ln>
        </p:spPr>
      </p:pic>
      <p:pic>
        <p:nvPicPr>
          <p:cNvPr id="9" name="Picture 8" descr="A person with short hair wearing a suit&#10;&#10;Description automatically generated">
            <a:extLst>
              <a:ext uri="{FF2B5EF4-FFF2-40B4-BE49-F238E27FC236}">
                <a16:creationId xmlns:a16="http://schemas.microsoft.com/office/drawing/2014/main" id="{DAA2A87A-D5A0-F06A-188C-1941AD8F0F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85641" y="1573248"/>
            <a:ext cx="2077325" cy="2472904"/>
          </a:xfrm>
          <a:prstGeom prst="rect">
            <a:avLst/>
          </a:prstGeom>
          <a:ln w="38100">
            <a:solidFill>
              <a:srgbClr val="E50050"/>
            </a:solidFill>
          </a:ln>
        </p:spPr>
      </p:pic>
      <p:pic>
        <p:nvPicPr>
          <p:cNvPr id="11" name="Picture 10" descr="A person in a uniform&#10;&#10;Description automatically generated">
            <a:extLst>
              <a:ext uri="{FF2B5EF4-FFF2-40B4-BE49-F238E27FC236}">
                <a16:creationId xmlns:a16="http://schemas.microsoft.com/office/drawing/2014/main" id="{A0C821CC-E6B4-8297-C032-6FB269E9DF9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2931" r="17744"/>
          <a:stretch/>
        </p:blipFill>
        <p:spPr>
          <a:xfrm>
            <a:off x="5981485" y="1570046"/>
            <a:ext cx="2077325" cy="2476107"/>
          </a:xfrm>
          <a:prstGeom prst="rect">
            <a:avLst/>
          </a:prstGeom>
          <a:ln w="38100">
            <a:solidFill>
              <a:srgbClr val="E50050"/>
            </a:solidFill>
          </a:ln>
        </p:spPr>
      </p:pic>
      <p:sp>
        <p:nvSpPr>
          <p:cNvPr id="12" name="Text Box">
            <a:extLst>
              <a:ext uri="{FF2B5EF4-FFF2-40B4-BE49-F238E27FC236}">
                <a16:creationId xmlns:a16="http://schemas.microsoft.com/office/drawing/2014/main" id="{23D88395-796F-9C68-97FD-9DA11DAFFD86}"/>
              </a:ext>
            </a:extLst>
          </p:cNvPr>
          <p:cNvSpPr/>
          <p:nvPr/>
        </p:nvSpPr>
        <p:spPr>
          <a:xfrm>
            <a:off x="3911005" y="3759125"/>
            <a:ext cx="1878793" cy="464331"/>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solidFill>
                  <a:prstClr val="white"/>
                </a:solidFill>
                <a:latin typeface="Twinkl"/>
              </a:rPr>
              <a:t>Odette Sansom</a:t>
            </a:r>
            <a:endParaRPr lang="en-US" sz="1600" dirty="0">
              <a:solidFill>
                <a:prstClr val="white"/>
              </a:solidFill>
              <a:latin typeface="Twinkl"/>
            </a:endParaRPr>
          </a:p>
        </p:txBody>
      </p:sp>
      <p:sp>
        <p:nvSpPr>
          <p:cNvPr id="13" name="Text Box">
            <a:extLst>
              <a:ext uri="{FF2B5EF4-FFF2-40B4-BE49-F238E27FC236}">
                <a16:creationId xmlns:a16="http://schemas.microsoft.com/office/drawing/2014/main" id="{C32C1266-BF8A-6F09-B2C1-839A86E64AE5}"/>
              </a:ext>
            </a:extLst>
          </p:cNvPr>
          <p:cNvSpPr/>
          <p:nvPr/>
        </p:nvSpPr>
        <p:spPr>
          <a:xfrm>
            <a:off x="8184906" y="3744801"/>
            <a:ext cx="1878793" cy="464331"/>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solidFill>
                  <a:prstClr val="white"/>
                </a:solidFill>
                <a:latin typeface="Twinkl"/>
              </a:rPr>
              <a:t>Violette Szabo</a:t>
            </a:r>
            <a:endParaRPr lang="en-US" sz="1600" dirty="0">
              <a:solidFill>
                <a:prstClr val="white"/>
              </a:solidFill>
              <a:latin typeface="Twinkl"/>
            </a:endParaRPr>
          </a:p>
        </p:txBody>
      </p:sp>
      <p:sp>
        <p:nvSpPr>
          <p:cNvPr id="14" name="Text Box">
            <a:extLst>
              <a:ext uri="{FF2B5EF4-FFF2-40B4-BE49-F238E27FC236}">
                <a16:creationId xmlns:a16="http://schemas.microsoft.com/office/drawing/2014/main" id="{3EC8771F-0E11-BE73-F93E-FFDD76275F3A}"/>
              </a:ext>
            </a:extLst>
          </p:cNvPr>
          <p:cNvSpPr/>
          <p:nvPr/>
        </p:nvSpPr>
        <p:spPr>
          <a:xfrm>
            <a:off x="6080750" y="3509141"/>
            <a:ext cx="1878793" cy="710552"/>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solidFill>
                  <a:prstClr val="white"/>
                </a:solidFill>
                <a:latin typeface="Twinkl"/>
              </a:rPr>
              <a:t>Princess Noor Inayat Khan</a:t>
            </a:r>
            <a:endParaRPr lang="en-US" sz="1600" dirty="0">
              <a:solidFill>
                <a:prstClr val="white"/>
              </a:solidFill>
              <a:latin typeface="Twinkl"/>
            </a:endParaRPr>
          </a:p>
        </p:txBody>
      </p:sp>
      <p:sp>
        <p:nvSpPr>
          <p:cNvPr id="15" name="Text Box">
            <a:extLst>
              <a:ext uri="{FF2B5EF4-FFF2-40B4-BE49-F238E27FC236}">
                <a16:creationId xmlns:a16="http://schemas.microsoft.com/office/drawing/2014/main" id="{E10D9873-AA2F-7BA1-B097-91B59F83EDB6}"/>
              </a:ext>
            </a:extLst>
          </p:cNvPr>
          <p:cNvSpPr/>
          <p:nvPr/>
        </p:nvSpPr>
        <p:spPr>
          <a:xfrm>
            <a:off x="3887439" y="4396580"/>
            <a:ext cx="6208099" cy="1202994"/>
          </a:xfrm>
          <a:prstGeom prst="rect">
            <a:avLst/>
          </a:prstGeom>
          <a:gradFill>
            <a:gsLst>
              <a:gs pos="0">
                <a:schemeClr val="accent1">
                  <a:lumMod val="5000"/>
                  <a:lumOff val="95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1C1C1C"/>
                </a:solidFill>
                <a:latin typeface="Twinkl"/>
              </a:rPr>
              <a:t>Like many other brave men and women, they were parachuted into occupied territory. Complete with false identities and cover stories, they sent back radio messages with information and worked with local resistance fighters to commit </a:t>
            </a:r>
            <a:r>
              <a:rPr lang="en-US" sz="1600" b="1" dirty="0">
                <a:solidFill>
                  <a:srgbClr val="1C1C1C"/>
                </a:solidFill>
                <a:latin typeface="Twinkl"/>
              </a:rPr>
              <a:t>sabotage</a:t>
            </a:r>
            <a:r>
              <a:rPr lang="en-US" sz="1600" dirty="0">
                <a:solidFill>
                  <a:srgbClr val="1C1C1C"/>
                </a:solidFill>
                <a:latin typeface="Twinkl"/>
              </a:rPr>
              <a:t>. </a:t>
            </a:r>
          </a:p>
        </p:txBody>
      </p:sp>
      <p:sp>
        <p:nvSpPr>
          <p:cNvPr id="16" name="Rectangle 15">
            <a:extLst>
              <a:ext uri="{FF2B5EF4-FFF2-40B4-BE49-F238E27FC236}">
                <a16:creationId xmlns:a16="http://schemas.microsoft.com/office/drawing/2014/main" id="{F392C56D-0810-8C00-4EAE-213C49A902EA}"/>
              </a:ext>
            </a:extLst>
          </p:cNvPr>
          <p:cNvSpPr/>
          <p:nvPr/>
        </p:nvSpPr>
        <p:spPr>
          <a:xfrm>
            <a:off x="3825332" y="4391686"/>
            <a:ext cx="62106" cy="1202994"/>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sp>
        <p:nvSpPr>
          <p:cNvPr id="17" name="Text Box">
            <a:extLst>
              <a:ext uri="{FF2B5EF4-FFF2-40B4-BE49-F238E27FC236}">
                <a16:creationId xmlns:a16="http://schemas.microsoft.com/office/drawing/2014/main" id="{75E0DACC-F768-8614-9BC7-34F21991EB05}"/>
              </a:ext>
            </a:extLst>
          </p:cNvPr>
          <p:cNvSpPr/>
          <p:nvPr/>
        </p:nvSpPr>
        <p:spPr>
          <a:xfrm>
            <a:off x="7519279" y="1532598"/>
            <a:ext cx="2641694" cy="1479993"/>
          </a:xfrm>
          <a:prstGeom prst="rect">
            <a:avLst/>
          </a:prstGeom>
          <a:gradFill>
            <a:gsLst>
              <a:gs pos="0">
                <a:schemeClr val="accent1">
                  <a:lumMod val="5000"/>
                  <a:lumOff val="95000"/>
                </a:schemeClr>
              </a:gs>
              <a:gs pos="100000">
                <a:srgbClr val="FFD9D9"/>
              </a:gs>
            </a:gsLst>
            <a:lin ang="10800000" scaled="1"/>
          </a:gradFill>
          <a:ln w="28575">
            <a:solidFill>
              <a:srgbClr val="E5005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b="1" dirty="0">
                <a:solidFill>
                  <a:srgbClr val="000000"/>
                </a:solidFill>
                <a:latin typeface="Twinkl"/>
              </a:rPr>
              <a:t>sabotage - </a:t>
            </a:r>
            <a:r>
              <a:rPr lang="en-US" sz="1600" dirty="0">
                <a:solidFill>
                  <a:srgbClr val="000000"/>
                </a:solidFill>
                <a:latin typeface="Twinkl"/>
              </a:rPr>
              <a:t>To do deliberate damage to something important in order to protest or stop an enemy using it</a:t>
            </a:r>
            <a:r>
              <a:rPr lang="en-US" dirty="0">
                <a:solidFill>
                  <a:srgbClr val="000000"/>
                </a:solidFill>
                <a:latin typeface="Arial" panose="020B0604020202020204" pitchFamily="34" charset="0"/>
              </a:rPr>
              <a:t>.</a:t>
            </a:r>
            <a:r>
              <a:rPr lang="en-US" b="1" dirty="0">
                <a:solidFill>
                  <a:srgbClr val="000000"/>
                </a:solidFill>
                <a:latin typeface="Arial" panose="020B0604020202020204" pitchFamily="34" charset="0"/>
              </a:rPr>
              <a:t> </a:t>
            </a:r>
            <a:endParaRPr lang="en-US" sz="1600" dirty="0">
              <a:solidFill>
                <a:prstClr val="white"/>
              </a:solidFill>
              <a:latin typeface="Twinkl"/>
            </a:endParaRPr>
          </a:p>
        </p:txBody>
      </p:sp>
      <p:sp>
        <p:nvSpPr>
          <p:cNvPr id="18" name="CLICK 1">
            <a:extLst>
              <a:ext uri="{FF2B5EF4-FFF2-40B4-BE49-F238E27FC236}">
                <a16:creationId xmlns:a16="http://schemas.microsoft.com/office/drawing/2014/main" id="{247DF024-D6B6-13F9-1E09-7645BBB4FAE0}"/>
              </a:ext>
            </a:extLst>
          </p:cNvPr>
          <p:cNvSpPr/>
          <p:nvPr/>
        </p:nvSpPr>
        <p:spPr>
          <a:xfrm>
            <a:off x="9833372" y="2670119"/>
            <a:ext cx="445652" cy="422612"/>
          </a:xfrm>
          <a:prstGeom prst="ellipse">
            <a:avLst/>
          </a:prstGeom>
          <a:solidFill>
            <a:srgbClr val="E50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prstClr val="white"/>
                </a:solidFill>
                <a:latin typeface="Twinkl"/>
              </a:rPr>
              <a:t>X</a:t>
            </a:r>
            <a:endParaRPr lang="en-GB" b="1" dirty="0">
              <a:solidFill>
                <a:prstClr val="white"/>
              </a:solidFill>
              <a:latin typeface="Twinkl"/>
            </a:endParaRPr>
          </a:p>
        </p:txBody>
      </p:sp>
      <p:sp>
        <p:nvSpPr>
          <p:cNvPr id="22" name="Rectangle: Diagonal Corners Rounded 21">
            <a:extLst>
              <a:ext uri="{FF2B5EF4-FFF2-40B4-BE49-F238E27FC236}">
                <a16:creationId xmlns:a16="http://schemas.microsoft.com/office/drawing/2014/main" id="{4ABB959D-A5C5-40A1-3792-4075FC109AE9}"/>
              </a:ext>
            </a:extLst>
          </p:cNvPr>
          <p:cNvSpPr/>
          <p:nvPr/>
        </p:nvSpPr>
        <p:spPr>
          <a:xfrm>
            <a:off x="3200400" y="6044882"/>
            <a:ext cx="1104900" cy="355276"/>
          </a:xfrm>
          <a:prstGeom prst="round2Diag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sp>
        <p:nvSpPr>
          <p:cNvPr id="20" name="Text Box">
            <a:extLst>
              <a:ext uri="{FF2B5EF4-FFF2-40B4-BE49-F238E27FC236}">
                <a16:creationId xmlns:a16="http://schemas.microsoft.com/office/drawing/2014/main" id="{F89F77DB-853C-D616-563C-B2A91F737B17}"/>
              </a:ext>
            </a:extLst>
          </p:cNvPr>
          <p:cNvSpPr/>
          <p:nvPr/>
        </p:nvSpPr>
        <p:spPr>
          <a:xfrm>
            <a:off x="3609976" y="5719585"/>
            <a:ext cx="6607614" cy="710552"/>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prstClr val="white"/>
                </a:solidFill>
                <a:latin typeface="Twinkl"/>
              </a:rPr>
              <a:t>Radio transmitters would often be hidden and transported in a small suitcase so they could send messages back to Britain in secret.</a:t>
            </a:r>
          </a:p>
        </p:txBody>
      </p:sp>
      <p:pic>
        <p:nvPicPr>
          <p:cNvPr id="19" name="Picture 18" descr="A brown suitcase with a handle&#10;&#10;Description automatically generated">
            <a:extLst>
              <a:ext uri="{FF2B5EF4-FFF2-40B4-BE49-F238E27FC236}">
                <a16:creationId xmlns:a16="http://schemas.microsoft.com/office/drawing/2014/main" id="{27B9BDA5-40D4-A5F2-ABF0-038C626F16E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4411" y="5175000"/>
            <a:ext cx="1604513" cy="1593554"/>
          </a:xfrm>
          <a:prstGeom prst="rect">
            <a:avLst/>
          </a:prstGeom>
        </p:spPr>
      </p:pic>
      <p:sp>
        <p:nvSpPr>
          <p:cNvPr id="2" name="sabotage">
            <a:extLst>
              <a:ext uri="{FF2B5EF4-FFF2-40B4-BE49-F238E27FC236}">
                <a16:creationId xmlns:a16="http://schemas.microsoft.com/office/drawing/2014/main" id="{F7393CCA-4211-32B8-2B35-6C0FA01F2187}"/>
              </a:ext>
            </a:extLst>
          </p:cNvPr>
          <p:cNvSpPr/>
          <p:nvPr/>
        </p:nvSpPr>
        <p:spPr>
          <a:xfrm>
            <a:off x="8349389" y="5225308"/>
            <a:ext cx="833718" cy="314468"/>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spTree>
    <p:extLst>
      <p:ext uri="{BB962C8B-B14F-4D97-AF65-F5344CB8AC3E}">
        <p14:creationId xmlns:p14="http://schemas.microsoft.com/office/powerpoint/2010/main" val="2637219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2"/>
                    </p:tgtEl>
                  </p:cond>
                </p:stCondLst>
                <p:endSync evt="end" delay="0">
                  <p:rtn val="all"/>
                </p:endSync>
                <p:childTnLst>
                  <p:par>
                    <p:cTn id="24" fill="hold">
                      <p:stCondLst>
                        <p:cond delay="0"/>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1000"/>
                                        <p:tgtEl>
                                          <p:spTgt spid="17"/>
                                        </p:tgtEl>
                                      </p:cBhvr>
                                    </p:animEffect>
                                    <p:anim calcmode="lin" valueType="num">
                                      <p:cBhvr>
                                        <p:cTn id="29" dur="1000" fill="hold"/>
                                        <p:tgtEl>
                                          <p:spTgt spid="17"/>
                                        </p:tgtEl>
                                        <p:attrNameLst>
                                          <p:attrName>ppt_x</p:attrName>
                                        </p:attrNameLst>
                                      </p:cBhvr>
                                      <p:tavLst>
                                        <p:tav tm="0">
                                          <p:val>
                                            <p:strVal val="#ppt_x"/>
                                          </p:val>
                                        </p:tav>
                                        <p:tav tm="100000">
                                          <p:val>
                                            <p:strVal val="#ppt_x"/>
                                          </p:val>
                                        </p:tav>
                                      </p:tavLst>
                                    </p:anim>
                                    <p:anim calcmode="lin" valueType="num">
                                      <p:cBhvr>
                                        <p:cTn id="30" dur="1000" fill="hold"/>
                                        <p:tgtEl>
                                          <p:spTgt spid="17"/>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1000"/>
                                        <p:tgtEl>
                                          <p:spTgt spid="18"/>
                                        </p:tgtEl>
                                      </p:cBhvr>
                                    </p:animEffect>
                                    <p:anim calcmode="lin" valueType="num">
                                      <p:cBhvr>
                                        <p:cTn id="34" dur="1000" fill="hold"/>
                                        <p:tgtEl>
                                          <p:spTgt spid="18"/>
                                        </p:tgtEl>
                                        <p:attrNameLst>
                                          <p:attrName>ppt_x</p:attrName>
                                        </p:attrNameLst>
                                      </p:cBhvr>
                                      <p:tavLst>
                                        <p:tav tm="0">
                                          <p:val>
                                            <p:strVal val="#ppt_x"/>
                                          </p:val>
                                        </p:tav>
                                        <p:tav tm="100000">
                                          <p:val>
                                            <p:strVal val="#ppt_x"/>
                                          </p:val>
                                        </p:tav>
                                      </p:tavLst>
                                    </p:anim>
                                    <p:anim calcmode="lin" valueType="num">
                                      <p:cBhvr>
                                        <p:cTn id="3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2"/>
                  </p:tgtEl>
                </p:cond>
              </p:nextCondLst>
            </p:seq>
            <p:seq concurrent="1" nextAc="seek">
              <p:cTn id="36" restart="whenNotActive" fill="hold" evtFilter="cancelBubble" nodeType="interactiveSeq">
                <p:stCondLst>
                  <p:cond evt="onClick" delay="0">
                    <p:tgtEl>
                      <p:spTgt spid="18"/>
                    </p:tgtEl>
                  </p:cond>
                </p:stCondLst>
                <p:endSync evt="end" delay="0">
                  <p:rtn val="all"/>
                </p:endSync>
                <p:childTnLst>
                  <p:par>
                    <p:cTn id="37" fill="hold">
                      <p:stCondLst>
                        <p:cond delay="0"/>
                      </p:stCondLst>
                      <p:childTnLst>
                        <p:par>
                          <p:cTn id="38" fill="hold">
                            <p:stCondLst>
                              <p:cond delay="0"/>
                            </p:stCondLst>
                            <p:childTnLst>
                              <p:par>
                                <p:cTn id="39" presetID="42" presetClass="exit" presetSubtype="0" fill="hold" grpId="1" nodeType="clickEffect">
                                  <p:stCondLst>
                                    <p:cond delay="0"/>
                                  </p:stCondLst>
                                  <p:childTnLst>
                                    <p:animEffect transition="out" filter="fade">
                                      <p:cBhvr>
                                        <p:cTn id="40" dur="1000"/>
                                        <p:tgtEl>
                                          <p:spTgt spid="17"/>
                                        </p:tgtEl>
                                      </p:cBhvr>
                                    </p:animEffect>
                                    <p:anim calcmode="lin" valueType="num">
                                      <p:cBhvr>
                                        <p:cTn id="41" dur="1000"/>
                                        <p:tgtEl>
                                          <p:spTgt spid="17"/>
                                        </p:tgtEl>
                                        <p:attrNameLst>
                                          <p:attrName>ppt_x</p:attrName>
                                        </p:attrNameLst>
                                      </p:cBhvr>
                                      <p:tavLst>
                                        <p:tav tm="0">
                                          <p:val>
                                            <p:strVal val="ppt_x"/>
                                          </p:val>
                                        </p:tav>
                                        <p:tav tm="100000">
                                          <p:val>
                                            <p:strVal val="ppt_x"/>
                                          </p:val>
                                        </p:tav>
                                      </p:tavLst>
                                    </p:anim>
                                    <p:anim calcmode="lin" valueType="num">
                                      <p:cBhvr>
                                        <p:cTn id="42" dur="1000"/>
                                        <p:tgtEl>
                                          <p:spTgt spid="17"/>
                                        </p:tgtEl>
                                        <p:attrNameLst>
                                          <p:attrName>ppt_y</p:attrName>
                                        </p:attrNameLst>
                                      </p:cBhvr>
                                      <p:tavLst>
                                        <p:tav tm="0">
                                          <p:val>
                                            <p:strVal val="ppt_y"/>
                                          </p:val>
                                        </p:tav>
                                        <p:tav tm="100000">
                                          <p:val>
                                            <p:strVal val="ppt_y+.1"/>
                                          </p:val>
                                        </p:tav>
                                      </p:tavLst>
                                    </p:anim>
                                    <p:set>
                                      <p:cBhvr>
                                        <p:cTn id="43" dur="1" fill="hold">
                                          <p:stCondLst>
                                            <p:cond delay="999"/>
                                          </p:stCondLst>
                                        </p:cTn>
                                        <p:tgtEl>
                                          <p:spTgt spid="17"/>
                                        </p:tgtEl>
                                        <p:attrNameLst>
                                          <p:attrName>style.visibility</p:attrName>
                                        </p:attrNameLst>
                                      </p:cBhvr>
                                      <p:to>
                                        <p:strVal val="hidden"/>
                                      </p:to>
                                    </p:set>
                                  </p:childTnLst>
                                </p:cTn>
                              </p:par>
                              <p:par>
                                <p:cTn id="44" presetID="42" presetClass="exit" presetSubtype="0" fill="hold" grpId="1" nodeType="withEffect">
                                  <p:stCondLst>
                                    <p:cond delay="0"/>
                                  </p:stCondLst>
                                  <p:childTnLst>
                                    <p:animEffect transition="out" filter="fade">
                                      <p:cBhvr>
                                        <p:cTn id="45" dur="1000"/>
                                        <p:tgtEl>
                                          <p:spTgt spid="18"/>
                                        </p:tgtEl>
                                      </p:cBhvr>
                                    </p:animEffect>
                                    <p:anim calcmode="lin" valueType="num">
                                      <p:cBhvr>
                                        <p:cTn id="46" dur="1000"/>
                                        <p:tgtEl>
                                          <p:spTgt spid="18"/>
                                        </p:tgtEl>
                                        <p:attrNameLst>
                                          <p:attrName>ppt_x</p:attrName>
                                        </p:attrNameLst>
                                      </p:cBhvr>
                                      <p:tavLst>
                                        <p:tav tm="0">
                                          <p:val>
                                            <p:strVal val="ppt_x"/>
                                          </p:val>
                                        </p:tav>
                                        <p:tav tm="100000">
                                          <p:val>
                                            <p:strVal val="ppt_x"/>
                                          </p:val>
                                        </p:tav>
                                      </p:tavLst>
                                    </p:anim>
                                    <p:anim calcmode="lin" valueType="num">
                                      <p:cBhvr>
                                        <p:cTn id="47" dur="1000"/>
                                        <p:tgtEl>
                                          <p:spTgt spid="18"/>
                                        </p:tgtEl>
                                        <p:attrNameLst>
                                          <p:attrName>ppt_y</p:attrName>
                                        </p:attrNameLst>
                                      </p:cBhvr>
                                      <p:tavLst>
                                        <p:tav tm="0">
                                          <p:val>
                                            <p:strVal val="ppt_y"/>
                                          </p:val>
                                        </p:tav>
                                        <p:tav tm="100000">
                                          <p:val>
                                            <p:strVal val="ppt_y+.1"/>
                                          </p:val>
                                        </p:tav>
                                      </p:tavLst>
                                    </p:anim>
                                    <p:set>
                                      <p:cBhvr>
                                        <p:cTn id="48" dur="1" fill="hold">
                                          <p:stCondLst>
                                            <p:cond delay="9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4" grpId="0" animBg="1"/>
      <p:bldP spid="5" grpId="0" animBg="1"/>
      <p:bldP spid="12" grpId="0" animBg="1"/>
      <p:bldP spid="13" grpId="0" animBg="1"/>
      <p:bldP spid="14" grpId="0" animBg="1"/>
      <p:bldP spid="15" grpId="0" animBg="1"/>
      <p:bldP spid="16" grpId="0" animBg="1"/>
      <p:bldP spid="17" grpId="0" animBg="1"/>
      <p:bldP spid="17" grpId="1" animBg="1"/>
      <p:bldP spid="18" grpId="0" animBg="1"/>
      <p:bldP spid="18" grpId="1" animBg="1"/>
      <p:bldP spid="2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id="{9F2E22D6-325F-CF03-4574-F2EF608BEA17}"/>
              </a:ext>
            </a:extLst>
          </p:cNvPr>
          <p:cNvSpPr/>
          <p:nvPr/>
        </p:nvSpPr>
        <p:spPr bwMode="auto">
          <a:xfrm>
            <a:off x="1969580" y="1144122"/>
            <a:ext cx="8220075" cy="5347167"/>
          </a:xfrm>
          <a:prstGeom prst="roundRect">
            <a:avLst>
              <a:gd name="adj" fmla="val 2649"/>
            </a:avLst>
          </a:prstGeom>
          <a:blipFill dpi="0" rotWithShape="1">
            <a:blip r:embed="rId2" cstate="print">
              <a:alphaModFix amt="40000"/>
              <a:extLst>
                <a:ext uri="{28A0092B-C50C-407E-A947-70E740481C1C}">
                  <a14:useLocalDpi xmlns:a14="http://schemas.microsoft.com/office/drawing/2010/main" val="0"/>
                </a:ext>
              </a:extLst>
            </a:blip>
            <a:srcRect/>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latin typeface="Twinkl" pitchFamily="50" charset="0"/>
              </a:rPr>
              <a:t> </a:t>
            </a:r>
          </a:p>
        </p:txBody>
      </p:sp>
      <p:sp>
        <p:nvSpPr>
          <p:cNvPr id="3" name="Freeform: Shape 2">
            <a:extLst>
              <a:ext uri="{FF2B5EF4-FFF2-40B4-BE49-F238E27FC236}">
                <a16:creationId xmlns:a16="http://schemas.microsoft.com/office/drawing/2014/main" id="{921C6CF0-4A5B-17D0-D037-0A20EC64E088}"/>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sz="2800" b="1" dirty="0">
                <a:solidFill>
                  <a:prstClr val="white"/>
                </a:solidFill>
                <a:latin typeface="Twinkl"/>
              </a:rPr>
              <a:t>Famous Women of the Second World War</a:t>
            </a:r>
            <a:endParaRPr lang="en-GB" sz="2800" dirty="0">
              <a:solidFill>
                <a:prstClr val="white"/>
              </a:solidFill>
              <a:latin typeface="Twinkl"/>
            </a:endParaRPr>
          </a:p>
        </p:txBody>
      </p:sp>
      <p:sp>
        <p:nvSpPr>
          <p:cNvPr id="4" name="Text Box">
            <a:extLst>
              <a:ext uri="{FF2B5EF4-FFF2-40B4-BE49-F238E27FC236}">
                <a16:creationId xmlns:a16="http://schemas.microsoft.com/office/drawing/2014/main" id="{E1A3DDC3-DBF7-9425-12CB-36C44C98AE11}"/>
              </a:ext>
            </a:extLst>
          </p:cNvPr>
          <p:cNvSpPr/>
          <p:nvPr/>
        </p:nvSpPr>
        <p:spPr>
          <a:xfrm>
            <a:off x="1958976" y="1620742"/>
            <a:ext cx="8274049" cy="464331"/>
          </a:xfrm>
          <a:prstGeom prst="rect">
            <a:avLst/>
          </a:prstGeom>
          <a:solidFill>
            <a:srgbClr val="6A197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sz="1600" dirty="0">
                <a:solidFill>
                  <a:prstClr val="white"/>
                </a:solidFill>
                <a:latin typeface="Twinkl"/>
              </a:rPr>
              <a:t>Joining one of the armed services.</a:t>
            </a:r>
          </a:p>
        </p:txBody>
      </p:sp>
      <p:pic>
        <p:nvPicPr>
          <p:cNvPr id="6" name="Picture 5" descr="A group of people in a car&#10;&#10;Description automatically generated">
            <a:extLst>
              <a:ext uri="{FF2B5EF4-FFF2-40B4-BE49-F238E27FC236}">
                <a16:creationId xmlns:a16="http://schemas.microsoft.com/office/drawing/2014/main" id="{0C517294-5310-26EB-DBEE-374F6C5D912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52364" y="2331293"/>
            <a:ext cx="2603535" cy="2572098"/>
          </a:xfrm>
          <a:prstGeom prst="rect">
            <a:avLst/>
          </a:prstGeom>
          <a:ln w="38100">
            <a:solidFill>
              <a:srgbClr val="6A1971"/>
            </a:solidFill>
          </a:ln>
        </p:spPr>
      </p:pic>
      <p:pic>
        <p:nvPicPr>
          <p:cNvPr id="8" name="Picture 7" descr="A person standing next to a military vehicle&#10;&#10;Description automatically generated">
            <a:extLst>
              <a:ext uri="{FF2B5EF4-FFF2-40B4-BE49-F238E27FC236}">
                <a16:creationId xmlns:a16="http://schemas.microsoft.com/office/drawing/2014/main" id="{4773D46A-78AE-7EB1-6726-4C4BE86B50F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21702" y="2331294"/>
            <a:ext cx="3683663" cy="2698283"/>
          </a:xfrm>
          <a:prstGeom prst="rect">
            <a:avLst/>
          </a:prstGeom>
          <a:ln w="38100">
            <a:solidFill>
              <a:srgbClr val="6A1971"/>
            </a:solidFill>
          </a:ln>
        </p:spPr>
      </p:pic>
      <p:sp>
        <p:nvSpPr>
          <p:cNvPr id="9" name="Text Box">
            <a:extLst>
              <a:ext uri="{FF2B5EF4-FFF2-40B4-BE49-F238E27FC236}">
                <a16:creationId xmlns:a16="http://schemas.microsoft.com/office/drawing/2014/main" id="{20CA8BB6-9017-15C3-3702-73E596A98F91}"/>
              </a:ext>
            </a:extLst>
          </p:cNvPr>
          <p:cNvSpPr/>
          <p:nvPr/>
        </p:nvSpPr>
        <p:spPr>
          <a:xfrm>
            <a:off x="2850776" y="4791019"/>
            <a:ext cx="2602194" cy="1202994"/>
          </a:xfrm>
          <a:prstGeom prst="rect">
            <a:avLst/>
          </a:prstGeom>
          <a:solidFill>
            <a:srgbClr val="6A197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sz="1600" dirty="0">
                <a:solidFill>
                  <a:prstClr val="white"/>
                </a:solidFill>
                <a:latin typeface="Twinkl"/>
              </a:rPr>
              <a:t>Mary Churchill,(daughter of Prime Minister Winston Churchill), anti-aircraft battery commander</a:t>
            </a:r>
          </a:p>
        </p:txBody>
      </p:sp>
      <p:sp>
        <p:nvSpPr>
          <p:cNvPr id="10" name="Text Box">
            <a:extLst>
              <a:ext uri="{FF2B5EF4-FFF2-40B4-BE49-F238E27FC236}">
                <a16:creationId xmlns:a16="http://schemas.microsoft.com/office/drawing/2014/main" id="{657E4577-C25A-5170-2662-8735BD3DBEA7}"/>
              </a:ext>
            </a:extLst>
          </p:cNvPr>
          <p:cNvSpPr/>
          <p:nvPr/>
        </p:nvSpPr>
        <p:spPr>
          <a:xfrm>
            <a:off x="5621702" y="5109296"/>
            <a:ext cx="3683663" cy="710552"/>
          </a:xfrm>
          <a:prstGeom prst="rect">
            <a:avLst/>
          </a:prstGeom>
          <a:solidFill>
            <a:srgbClr val="6A197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sz="1600" dirty="0">
                <a:solidFill>
                  <a:prstClr val="white"/>
                </a:solidFill>
                <a:latin typeface="Twinkl"/>
              </a:rPr>
              <a:t>Princess Elizabeth (HM Queen Elizabeth II), ATS driver and mechanic</a:t>
            </a:r>
          </a:p>
        </p:txBody>
      </p:sp>
      <p:sp>
        <p:nvSpPr>
          <p:cNvPr id="2" name="Rectangle: Rounded Corners 1">
            <a:hlinkClick r:id="rId5" action="ppaction://hlinksldjump"/>
            <a:extLst>
              <a:ext uri="{FF2B5EF4-FFF2-40B4-BE49-F238E27FC236}">
                <a16:creationId xmlns:a16="http://schemas.microsoft.com/office/drawing/2014/main" id="{89FE4308-378E-D452-0E7C-D346E623698D}"/>
              </a:ext>
            </a:extLst>
          </p:cNvPr>
          <p:cNvSpPr/>
          <p:nvPr/>
        </p:nvSpPr>
        <p:spPr>
          <a:xfrm>
            <a:off x="8444295" y="6141889"/>
            <a:ext cx="1396618" cy="447675"/>
          </a:xfrm>
          <a:prstGeom prst="roundRect">
            <a:avLst/>
          </a:prstGeom>
          <a:solidFill>
            <a:srgbClr val="E5005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prstClr val="white"/>
                </a:solidFill>
                <a:latin typeface="Twinkl"/>
              </a:rPr>
              <a:t>Next</a:t>
            </a:r>
          </a:p>
        </p:txBody>
      </p:sp>
      <p:pic>
        <p:nvPicPr>
          <p:cNvPr id="7" name="Graphic 6">
            <a:hlinkClick r:id="rId6" action="ppaction://hlinksldjump"/>
            <a:extLst>
              <a:ext uri="{FF2B5EF4-FFF2-40B4-BE49-F238E27FC236}">
                <a16:creationId xmlns:a16="http://schemas.microsoft.com/office/drawing/2014/main" id="{4F9D0B4F-759F-8E33-8559-8C26061D6703}"/>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rcRect/>
          <a:stretch/>
        </p:blipFill>
        <p:spPr>
          <a:xfrm rot="10800000">
            <a:off x="2158685" y="3583641"/>
            <a:ext cx="578534" cy="578534"/>
          </a:xfrm>
          <a:prstGeom prst="rect">
            <a:avLst/>
          </a:prstGeom>
        </p:spPr>
      </p:pic>
      <p:pic>
        <p:nvPicPr>
          <p:cNvPr id="11" name="Graphic 10">
            <a:hlinkClick r:id="rId6" action="ppaction://hlinksldjump"/>
            <a:extLst>
              <a:ext uri="{FF2B5EF4-FFF2-40B4-BE49-F238E27FC236}">
                <a16:creationId xmlns:a16="http://schemas.microsoft.com/office/drawing/2014/main" id="{C508D707-5E46-DF30-EE75-EAAC3D6014C2}"/>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xmlns="" r:embed="rId10"/>
              </a:ext>
            </a:extLst>
          </a:blip>
          <a:srcRect/>
          <a:stretch/>
        </p:blipFill>
        <p:spPr>
          <a:xfrm>
            <a:off x="9438818" y="3526305"/>
            <a:ext cx="578534" cy="578534"/>
          </a:xfrm>
          <a:prstGeom prst="rect">
            <a:avLst/>
          </a:prstGeom>
        </p:spPr>
      </p:pic>
    </p:spTree>
    <p:extLst>
      <p:ext uri="{BB962C8B-B14F-4D97-AF65-F5344CB8AC3E}">
        <p14:creationId xmlns:p14="http://schemas.microsoft.com/office/powerpoint/2010/main" val="1833178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par>
                          <p:cTn id="11" fill="hold">
                            <p:stCondLst>
                              <p:cond delay="0"/>
                            </p:stCondLst>
                            <p:childTnLst>
                              <p:par>
                                <p:cTn id="12" presetID="10" presetClass="entr" presetSubtype="0" fill="hold" grpId="0" nodeType="afterEffect">
                                  <p:stCondLst>
                                    <p:cond delay="100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0" grpId="0" animBg="1"/>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4">
            <a:extLst>
              <a:ext uri="{FF2B5EF4-FFF2-40B4-BE49-F238E27FC236}">
                <a16:creationId xmlns:a16="http://schemas.microsoft.com/office/drawing/2014/main" id="{A60B5CEC-D0DF-CC36-7F44-8F1E2021B20B}"/>
              </a:ext>
            </a:extLst>
          </p:cNvPr>
          <p:cNvSpPr/>
          <p:nvPr/>
        </p:nvSpPr>
        <p:spPr bwMode="auto">
          <a:xfrm>
            <a:off x="1969580" y="1144122"/>
            <a:ext cx="8220075" cy="5347167"/>
          </a:xfrm>
          <a:prstGeom prst="roundRect">
            <a:avLst>
              <a:gd name="adj" fmla="val 2649"/>
            </a:avLst>
          </a:prstGeom>
          <a:blipFill dpi="0" rotWithShape="1">
            <a:blip r:embed="rId2" cstate="print">
              <a:alphaModFix amt="40000"/>
              <a:extLst>
                <a:ext uri="{28A0092B-C50C-407E-A947-70E740481C1C}">
                  <a14:useLocalDpi xmlns:a14="http://schemas.microsoft.com/office/drawing/2010/main" val="0"/>
                </a:ext>
              </a:extLst>
            </a:blip>
            <a:srcRect/>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latin typeface="Twinkl" pitchFamily="50" charset="0"/>
              </a:rPr>
              <a:t> </a:t>
            </a:r>
          </a:p>
        </p:txBody>
      </p:sp>
      <p:sp>
        <p:nvSpPr>
          <p:cNvPr id="3" name="Freeform: Shape 2">
            <a:extLst>
              <a:ext uri="{FF2B5EF4-FFF2-40B4-BE49-F238E27FC236}">
                <a16:creationId xmlns:a16="http://schemas.microsoft.com/office/drawing/2014/main" id="{64718CA4-CF6A-EB51-D8B3-23D3DB1F542F}"/>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sz="2800" b="1" dirty="0">
                <a:solidFill>
                  <a:prstClr val="white"/>
                </a:solidFill>
                <a:latin typeface="Twinkl"/>
              </a:rPr>
              <a:t>Famous Women of the Second World War</a:t>
            </a:r>
            <a:endParaRPr lang="en-GB" sz="2800" dirty="0">
              <a:solidFill>
                <a:prstClr val="white"/>
              </a:solidFill>
              <a:latin typeface="Twinkl"/>
            </a:endParaRPr>
          </a:p>
        </p:txBody>
      </p:sp>
      <p:sp>
        <p:nvSpPr>
          <p:cNvPr id="4" name="Text Box">
            <a:extLst>
              <a:ext uri="{FF2B5EF4-FFF2-40B4-BE49-F238E27FC236}">
                <a16:creationId xmlns:a16="http://schemas.microsoft.com/office/drawing/2014/main" id="{16D611CE-2011-078F-1752-274C7C8F592E}"/>
              </a:ext>
            </a:extLst>
          </p:cNvPr>
          <p:cNvSpPr/>
          <p:nvPr/>
        </p:nvSpPr>
        <p:spPr>
          <a:xfrm>
            <a:off x="1958976" y="1746791"/>
            <a:ext cx="8274049" cy="464331"/>
          </a:xfrm>
          <a:prstGeom prst="rect">
            <a:avLst/>
          </a:prstGeom>
          <a:solidFill>
            <a:srgbClr val="01407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sz="1600" dirty="0">
                <a:solidFill>
                  <a:prstClr val="white"/>
                </a:solidFill>
                <a:latin typeface="Twinkl"/>
              </a:rPr>
              <a:t>Documenting the war by painting women in the different wartime roles.</a:t>
            </a:r>
          </a:p>
        </p:txBody>
      </p:sp>
      <p:pic>
        <p:nvPicPr>
          <p:cNvPr id="6" name="Picture 5" descr="A person and person playing chess&#10;&#10;Description automatically generated">
            <a:extLst>
              <a:ext uri="{FF2B5EF4-FFF2-40B4-BE49-F238E27FC236}">
                <a16:creationId xmlns:a16="http://schemas.microsoft.com/office/drawing/2014/main" id="{D11D9825-B243-7F66-E3CB-8716D5E6D4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30565" y="2348287"/>
            <a:ext cx="5298102" cy="3377540"/>
          </a:xfrm>
          <a:prstGeom prst="rect">
            <a:avLst/>
          </a:prstGeom>
          <a:ln w="38100">
            <a:solidFill>
              <a:srgbClr val="01407D"/>
            </a:solidFill>
          </a:ln>
        </p:spPr>
      </p:pic>
      <p:sp>
        <p:nvSpPr>
          <p:cNvPr id="7" name="Text Box">
            <a:extLst>
              <a:ext uri="{FF2B5EF4-FFF2-40B4-BE49-F238E27FC236}">
                <a16:creationId xmlns:a16="http://schemas.microsoft.com/office/drawing/2014/main" id="{8F6B4BDF-B142-0F62-1B6F-A7D201FDED86}"/>
              </a:ext>
            </a:extLst>
          </p:cNvPr>
          <p:cNvSpPr/>
          <p:nvPr/>
        </p:nvSpPr>
        <p:spPr>
          <a:xfrm>
            <a:off x="3410438" y="5493662"/>
            <a:ext cx="5298101" cy="464331"/>
          </a:xfrm>
          <a:prstGeom prst="rect">
            <a:avLst/>
          </a:prstGeom>
          <a:solidFill>
            <a:srgbClr val="01407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solidFill>
                  <a:prstClr val="white"/>
                </a:solidFill>
                <a:latin typeface="Twinkl"/>
              </a:rPr>
              <a:t>Dame Laura Knight, war artist</a:t>
            </a:r>
          </a:p>
        </p:txBody>
      </p:sp>
      <p:grpSp>
        <p:nvGrpSpPr>
          <p:cNvPr id="8" name="Group 7">
            <a:extLst>
              <a:ext uri="{FF2B5EF4-FFF2-40B4-BE49-F238E27FC236}">
                <a16:creationId xmlns:a16="http://schemas.microsoft.com/office/drawing/2014/main" id="{6B9905A1-3FF2-63A8-E5D1-C04D3486B5DB}"/>
              </a:ext>
            </a:extLst>
          </p:cNvPr>
          <p:cNvGrpSpPr/>
          <p:nvPr/>
        </p:nvGrpSpPr>
        <p:grpSpPr>
          <a:xfrm>
            <a:off x="6653675" y="4610447"/>
            <a:ext cx="3495812" cy="1502013"/>
            <a:chOff x="465736" y="4596011"/>
            <a:chExt cx="3775937" cy="1358192"/>
          </a:xfrm>
        </p:grpSpPr>
        <p:grpSp>
          <p:nvGrpSpPr>
            <p:cNvPr id="9" name="Group 8">
              <a:extLst>
                <a:ext uri="{FF2B5EF4-FFF2-40B4-BE49-F238E27FC236}">
                  <a16:creationId xmlns:a16="http://schemas.microsoft.com/office/drawing/2014/main" id="{FAAE62B8-500A-B28F-0197-DAB8FACD2C19}"/>
                </a:ext>
              </a:extLst>
            </p:cNvPr>
            <p:cNvGrpSpPr/>
            <p:nvPr/>
          </p:nvGrpSpPr>
          <p:grpSpPr>
            <a:xfrm>
              <a:off x="465736" y="4596011"/>
              <a:ext cx="3756422" cy="1273643"/>
              <a:chOff x="465736" y="4596011"/>
              <a:chExt cx="3756422" cy="1273643"/>
            </a:xfrm>
          </p:grpSpPr>
          <p:sp>
            <p:nvSpPr>
              <p:cNvPr id="11" name="Rectangle 10">
                <a:extLst>
                  <a:ext uri="{FF2B5EF4-FFF2-40B4-BE49-F238E27FC236}">
                    <a16:creationId xmlns:a16="http://schemas.microsoft.com/office/drawing/2014/main" id="{B00384DA-9F8E-ADAD-813F-BF0908534E2B}"/>
                  </a:ext>
                </a:extLst>
              </p:cNvPr>
              <p:cNvSpPr/>
              <p:nvPr/>
            </p:nvSpPr>
            <p:spPr>
              <a:xfrm>
                <a:off x="465736" y="4746030"/>
                <a:ext cx="3756422" cy="438095"/>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sp>
            <p:nvSpPr>
              <p:cNvPr id="12" name="Rectangle: Folded Corner 11">
                <a:extLst>
                  <a:ext uri="{FF2B5EF4-FFF2-40B4-BE49-F238E27FC236}">
                    <a16:creationId xmlns:a16="http://schemas.microsoft.com/office/drawing/2014/main" id="{EA6DD5CA-4D63-357B-A40E-996327C32EE0}"/>
                  </a:ext>
                </a:extLst>
              </p:cNvPr>
              <p:cNvSpPr/>
              <p:nvPr/>
            </p:nvSpPr>
            <p:spPr>
              <a:xfrm>
                <a:off x="465736" y="4898429"/>
                <a:ext cx="3756422" cy="971225"/>
              </a:xfrm>
              <a:prstGeom prst="foldedCorner">
                <a:avLst/>
              </a:prstGeom>
              <a:solidFill>
                <a:srgbClr val="AFDEF9"/>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E50050"/>
                  </a:solidFill>
                  <a:latin typeface="Twinkl"/>
                </a:endParaRPr>
              </a:p>
            </p:txBody>
          </p:sp>
          <p:sp>
            <p:nvSpPr>
              <p:cNvPr id="13" name="Rectangle: Rounded Corners 12">
                <a:extLst>
                  <a:ext uri="{FF2B5EF4-FFF2-40B4-BE49-F238E27FC236}">
                    <a16:creationId xmlns:a16="http://schemas.microsoft.com/office/drawing/2014/main" id="{0621ED31-B128-8D58-3026-7A393A410369}"/>
                  </a:ext>
                </a:extLst>
              </p:cNvPr>
              <p:cNvSpPr/>
              <p:nvPr/>
            </p:nvSpPr>
            <p:spPr>
              <a:xfrm>
                <a:off x="1307998" y="4596011"/>
                <a:ext cx="1810870" cy="452438"/>
              </a:xfrm>
              <a:prstGeom prst="roundRect">
                <a:avLst/>
              </a:prstGeom>
              <a:solidFill>
                <a:srgbClr val="007AC2"/>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prstClr val="white"/>
                    </a:solidFill>
                    <a:latin typeface="Twinkl"/>
                  </a:rPr>
                  <a:t>Talk About it</a:t>
                </a:r>
                <a:endParaRPr lang="en-GB" sz="1600" b="1" dirty="0">
                  <a:solidFill>
                    <a:prstClr val="white"/>
                  </a:solidFill>
                  <a:latin typeface="Twinkl"/>
                </a:endParaRPr>
              </a:p>
            </p:txBody>
          </p:sp>
        </p:grpSp>
        <p:sp>
          <p:nvSpPr>
            <p:cNvPr id="10" name="Rectangle 9">
              <a:extLst>
                <a:ext uri="{FF2B5EF4-FFF2-40B4-BE49-F238E27FC236}">
                  <a16:creationId xmlns:a16="http://schemas.microsoft.com/office/drawing/2014/main" id="{2C567F36-E2CE-BEEA-46A1-73405A251951}"/>
                </a:ext>
              </a:extLst>
            </p:cNvPr>
            <p:cNvSpPr/>
            <p:nvPr/>
          </p:nvSpPr>
          <p:spPr>
            <a:xfrm>
              <a:off x="485251" y="4905332"/>
              <a:ext cx="3756422" cy="10488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solidFill>
                    <a:srgbClr val="000000"/>
                  </a:solidFill>
                  <a:latin typeface="Twinkl"/>
                </a:rPr>
                <a:t>What do you think people thought about Princess Elizabeth and Mary Churchill joining up?</a:t>
              </a:r>
              <a:endParaRPr lang="en-GB" sz="1600" dirty="0">
                <a:solidFill>
                  <a:prstClr val="white"/>
                </a:solidFill>
                <a:latin typeface="Twinkl"/>
              </a:endParaRPr>
            </a:p>
          </p:txBody>
        </p:sp>
      </p:grpSp>
      <p:sp>
        <p:nvSpPr>
          <p:cNvPr id="14" name="Rectangle: Rounded Corners 13">
            <a:hlinkClick r:id="rId4" action="ppaction://hlinksldjump"/>
            <a:extLst>
              <a:ext uri="{FF2B5EF4-FFF2-40B4-BE49-F238E27FC236}">
                <a16:creationId xmlns:a16="http://schemas.microsoft.com/office/drawing/2014/main" id="{D1DA5557-CD62-F863-CF14-91390AC47BAD}"/>
              </a:ext>
            </a:extLst>
          </p:cNvPr>
          <p:cNvSpPr/>
          <p:nvPr/>
        </p:nvSpPr>
        <p:spPr>
          <a:xfrm>
            <a:off x="8444295" y="6141889"/>
            <a:ext cx="1396618" cy="447675"/>
          </a:xfrm>
          <a:prstGeom prst="roundRect">
            <a:avLst/>
          </a:prstGeom>
          <a:solidFill>
            <a:srgbClr val="E5005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prstClr val="white"/>
                </a:solidFill>
                <a:latin typeface="Twinkl"/>
              </a:rPr>
              <a:t>Next</a:t>
            </a:r>
          </a:p>
        </p:txBody>
      </p:sp>
      <p:pic>
        <p:nvPicPr>
          <p:cNvPr id="15" name="Graphic 14">
            <a:hlinkClick r:id="rId5" action="ppaction://hlinksldjump"/>
            <a:extLst>
              <a:ext uri="{FF2B5EF4-FFF2-40B4-BE49-F238E27FC236}">
                <a16:creationId xmlns:a16="http://schemas.microsoft.com/office/drawing/2014/main" id="{C65E093C-1322-600C-64A6-0F9A2007CD31}"/>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p:blipFill>
        <p:spPr>
          <a:xfrm rot="10800000">
            <a:off x="2158685" y="3583641"/>
            <a:ext cx="578534" cy="578534"/>
          </a:xfrm>
          <a:prstGeom prst="rect">
            <a:avLst/>
          </a:prstGeom>
        </p:spPr>
      </p:pic>
      <p:pic>
        <p:nvPicPr>
          <p:cNvPr id="16" name="Graphic 15">
            <a:hlinkClick r:id="rId4" action="ppaction://hlinksldjump"/>
            <a:extLst>
              <a:ext uri="{FF2B5EF4-FFF2-40B4-BE49-F238E27FC236}">
                <a16:creationId xmlns:a16="http://schemas.microsoft.com/office/drawing/2014/main" id="{55C2FF6A-C641-A866-5FA6-2B410FFB1CE8}"/>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xmlns="" r:embed="rId8"/>
              </a:ext>
            </a:extLst>
          </a:blip>
          <a:srcRect/>
          <a:stretch/>
        </p:blipFill>
        <p:spPr>
          <a:xfrm>
            <a:off x="9438818" y="3526305"/>
            <a:ext cx="578534" cy="578534"/>
          </a:xfrm>
          <a:prstGeom prst="rect">
            <a:avLst/>
          </a:prstGeom>
        </p:spPr>
      </p:pic>
    </p:spTree>
    <p:extLst>
      <p:ext uri="{BB962C8B-B14F-4D97-AF65-F5344CB8AC3E}">
        <p14:creationId xmlns:p14="http://schemas.microsoft.com/office/powerpoint/2010/main" val="1232149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10" presetClass="entr" presetSubtype="0" fill="hold" grpId="0" nodeType="afterEffect">
                                  <p:stCondLst>
                                    <p:cond delay="100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Shape 2">
            <a:extLst>
              <a:ext uri="{FF2B5EF4-FFF2-40B4-BE49-F238E27FC236}">
                <a16:creationId xmlns:a16="http://schemas.microsoft.com/office/drawing/2014/main" id="{5CFE097F-D431-F157-153D-8234C374C8C2}"/>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sz="2800" b="1" dirty="0">
                <a:solidFill>
                  <a:prstClr val="white"/>
                </a:solidFill>
                <a:latin typeface="Twinkl"/>
              </a:rPr>
              <a:t>Let’s Remember</a:t>
            </a:r>
            <a:endParaRPr lang="en-GB" sz="2800" b="1" dirty="0">
              <a:solidFill>
                <a:prstClr val="white"/>
              </a:solidFill>
              <a:latin typeface="Twinkl"/>
            </a:endParaRPr>
          </a:p>
        </p:txBody>
      </p:sp>
      <p:sp>
        <p:nvSpPr>
          <p:cNvPr id="4" name="Text Box">
            <a:extLst>
              <a:ext uri="{FF2B5EF4-FFF2-40B4-BE49-F238E27FC236}">
                <a16:creationId xmlns:a16="http://schemas.microsoft.com/office/drawing/2014/main" id="{8FF5566F-E7B9-B0F4-E2BE-4D260A99E99E}"/>
              </a:ext>
            </a:extLst>
          </p:cNvPr>
          <p:cNvSpPr/>
          <p:nvPr/>
        </p:nvSpPr>
        <p:spPr>
          <a:xfrm>
            <a:off x="2049476" y="1581811"/>
            <a:ext cx="4046525" cy="1202994"/>
          </a:xfrm>
          <a:prstGeom prst="rect">
            <a:avLst/>
          </a:prstGeom>
          <a:gradFill>
            <a:gsLst>
              <a:gs pos="0">
                <a:schemeClr val="accent1">
                  <a:lumMod val="5000"/>
                  <a:lumOff val="95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1C1C1C"/>
                </a:solidFill>
                <a:latin typeface="Twinkl"/>
              </a:rPr>
              <a:t>By the end of the war in 1945, there were approximately 460,000 women in the armed services and more than 6.5 million doing other vital war work. </a:t>
            </a:r>
          </a:p>
        </p:txBody>
      </p:sp>
      <p:pic>
        <p:nvPicPr>
          <p:cNvPr id="7" name="Picture 6" descr="A statue of two men in a park&#10;&#10;Description automatically generated">
            <a:extLst>
              <a:ext uri="{FF2B5EF4-FFF2-40B4-BE49-F238E27FC236}">
                <a16:creationId xmlns:a16="http://schemas.microsoft.com/office/drawing/2014/main" id="{F87072C2-D503-0B7E-1148-94ECC166DF0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5808" y="2784804"/>
            <a:ext cx="4273495" cy="3190877"/>
          </a:xfrm>
          <a:prstGeom prst="rect">
            <a:avLst/>
          </a:prstGeom>
          <a:ln w="38100">
            <a:solidFill>
              <a:srgbClr val="E50050"/>
            </a:solidFill>
          </a:ln>
        </p:spPr>
      </p:pic>
      <p:pic>
        <p:nvPicPr>
          <p:cNvPr id="9" name="Picture 8" descr="A statue of women in the middle of a street&#10;&#10;Description automatically generated">
            <a:extLst>
              <a:ext uri="{FF2B5EF4-FFF2-40B4-BE49-F238E27FC236}">
                <a16:creationId xmlns:a16="http://schemas.microsoft.com/office/drawing/2014/main" id="{005E4B04-C5F8-C25B-8DA4-5850B48E47A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7044"/>
          <a:stretch/>
        </p:blipFill>
        <p:spPr>
          <a:xfrm>
            <a:off x="6103324" y="1581811"/>
            <a:ext cx="4046525" cy="3142590"/>
          </a:xfrm>
          <a:prstGeom prst="rect">
            <a:avLst/>
          </a:prstGeom>
          <a:ln w="38100">
            <a:solidFill>
              <a:srgbClr val="E50050"/>
            </a:solidFill>
          </a:ln>
        </p:spPr>
      </p:pic>
      <p:sp>
        <p:nvSpPr>
          <p:cNvPr id="10" name="Text Box">
            <a:extLst>
              <a:ext uri="{FF2B5EF4-FFF2-40B4-BE49-F238E27FC236}">
                <a16:creationId xmlns:a16="http://schemas.microsoft.com/office/drawing/2014/main" id="{A6964549-6CDA-7842-4764-237019768C7C}"/>
              </a:ext>
            </a:extLst>
          </p:cNvPr>
          <p:cNvSpPr/>
          <p:nvPr/>
        </p:nvSpPr>
        <p:spPr>
          <a:xfrm>
            <a:off x="6150782" y="4772686"/>
            <a:ext cx="4002868" cy="1202994"/>
          </a:xfrm>
          <a:prstGeom prst="rect">
            <a:avLst/>
          </a:prstGeom>
          <a:gradFill>
            <a:gsLst>
              <a:gs pos="0">
                <a:schemeClr val="accent1">
                  <a:lumMod val="5000"/>
                  <a:lumOff val="95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1C1C1C"/>
                </a:solidFill>
                <a:latin typeface="Twinkl"/>
              </a:rPr>
              <a:t>Sixty years later, in April 2005, a memorial dedicated to </a:t>
            </a:r>
            <a:r>
              <a:rPr lang="en-US" sz="1600" dirty="0" err="1">
                <a:solidFill>
                  <a:srgbClr val="1C1C1C"/>
                </a:solidFill>
                <a:latin typeface="Twinkl"/>
              </a:rPr>
              <a:t>recognising</a:t>
            </a:r>
            <a:r>
              <a:rPr lang="en-US" sz="1600" dirty="0">
                <a:solidFill>
                  <a:srgbClr val="1C1C1C"/>
                </a:solidFill>
                <a:latin typeface="Twinkl"/>
              </a:rPr>
              <a:t> their efforts and sacrifice was unveiled by Queen Elizabeth II in London.</a:t>
            </a:r>
          </a:p>
        </p:txBody>
      </p:sp>
    </p:spTree>
    <p:extLst>
      <p:ext uri="{BB962C8B-B14F-4D97-AF65-F5344CB8AC3E}">
        <p14:creationId xmlns:p14="http://schemas.microsoft.com/office/powerpoint/2010/main" val="3968194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42"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Effect transition="in" filter="fade">
                                      <p:cBhvr>
                                        <p:cTn id="9" dur="1000"/>
                                        <p:tgtEl>
                                          <p:spTgt spid="7"/>
                                        </p:tgtEl>
                                      </p:cBhvr>
                                    </p:animEffect>
                                    <p:anim calcmode="lin" valueType="num">
                                      <p:cBhvr>
                                        <p:cTn id="10" dur="1000" fill="hold"/>
                                        <p:tgtEl>
                                          <p:spTgt spid="7"/>
                                        </p:tgtEl>
                                        <p:attrNameLst>
                                          <p:attrName>ppt_x</p:attrName>
                                        </p:attrNameLst>
                                      </p:cBhvr>
                                      <p:tavLst>
                                        <p:tav tm="0">
                                          <p:val>
                                            <p:strVal val="#ppt_x"/>
                                          </p:val>
                                        </p:tav>
                                        <p:tav tm="100000">
                                          <p:val>
                                            <p:strVal val="#ppt_x"/>
                                          </p:val>
                                        </p:tav>
                                      </p:tavLst>
                                    </p:anim>
                                    <p:anim calcmode="lin" valueType="num">
                                      <p:cBhvr>
                                        <p:cTn id="1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1000"/>
                                        <p:tgtEl>
                                          <p:spTgt spid="9"/>
                                        </p:tgtEl>
                                      </p:cBhvr>
                                    </p:animEffect>
                                    <p:anim calcmode="lin" valueType="num">
                                      <p:cBhvr>
                                        <p:cTn id="17" dur="1000" fill="hold"/>
                                        <p:tgtEl>
                                          <p:spTgt spid="9"/>
                                        </p:tgtEl>
                                        <p:attrNameLst>
                                          <p:attrName>ppt_x</p:attrName>
                                        </p:attrNameLst>
                                      </p:cBhvr>
                                      <p:tavLst>
                                        <p:tav tm="0">
                                          <p:val>
                                            <p:strVal val="#ppt_x"/>
                                          </p:val>
                                        </p:tav>
                                        <p:tav tm="100000">
                                          <p:val>
                                            <p:strVal val="#ppt_x"/>
                                          </p:val>
                                        </p:tav>
                                      </p:tavLst>
                                    </p:anim>
                                    <p:anim calcmode="lin" valueType="num">
                                      <p:cBhvr>
                                        <p:cTn id="18" dur="1000" fill="hold"/>
                                        <p:tgtEl>
                                          <p:spTgt spid="9"/>
                                        </p:tgtEl>
                                        <p:attrNameLst>
                                          <p:attrName>ppt_y</p:attrName>
                                        </p:attrNameLst>
                                      </p:cBhvr>
                                      <p:tavLst>
                                        <p:tav tm="0">
                                          <p:val>
                                            <p:strVal val="#ppt_y+.1"/>
                                          </p:val>
                                        </p:tav>
                                        <p:tav tm="100000">
                                          <p:val>
                                            <p:strVal val="#ppt_y"/>
                                          </p:val>
                                        </p:tav>
                                      </p:tavLst>
                                    </p:anim>
                                  </p:childTnLst>
                                </p:cTn>
                              </p:par>
                              <p:par>
                                <p:cTn id="19" presetID="1"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Shape 2">
            <a:extLst>
              <a:ext uri="{FF2B5EF4-FFF2-40B4-BE49-F238E27FC236}">
                <a16:creationId xmlns:a16="http://schemas.microsoft.com/office/drawing/2014/main" id="{FF8E1D8E-83F7-2C3F-41BF-EC4568EC57D7}"/>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sz="2800" b="1" dirty="0">
                <a:solidFill>
                  <a:prstClr val="white"/>
                </a:solidFill>
                <a:latin typeface="Twinkl"/>
              </a:rPr>
              <a:t>Let’s Remember</a:t>
            </a:r>
            <a:endParaRPr lang="en-GB" sz="2800" b="1" dirty="0">
              <a:solidFill>
                <a:prstClr val="white"/>
              </a:solidFill>
              <a:latin typeface="Twinkl"/>
            </a:endParaRPr>
          </a:p>
        </p:txBody>
      </p:sp>
      <p:sp>
        <p:nvSpPr>
          <p:cNvPr id="4" name="Text Box">
            <a:extLst>
              <a:ext uri="{FF2B5EF4-FFF2-40B4-BE49-F238E27FC236}">
                <a16:creationId xmlns:a16="http://schemas.microsoft.com/office/drawing/2014/main" id="{BCA53B24-CC5C-A028-EE91-C1B8BF9DC92C}"/>
              </a:ext>
            </a:extLst>
          </p:cNvPr>
          <p:cNvSpPr/>
          <p:nvPr/>
        </p:nvSpPr>
        <p:spPr>
          <a:xfrm>
            <a:off x="2105098" y="1581810"/>
            <a:ext cx="3836670" cy="1449216"/>
          </a:xfrm>
          <a:prstGeom prst="rect">
            <a:avLst/>
          </a:prstGeom>
          <a:gradFill>
            <a:gsLst>
              <a:gs pos="0">
                <a:schemeClr val="accent1">
                  <a:lumMod val="5000"/>
                  <a:lumOff val="95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1C1C1C"/>
                </a:solidFill>
                <a:latin typeface="Twinkl"/>
              </a:rPr>
              <a:t>In places around the country, including the National Memorial Arboretum in Staffordshire, other tributes have started to appear. Sometimes blue plaques remember brave individuals.</a:t>
            </a:r>
          </a:p>
        </p:txBody>
      </p:sp>
      <p:sp>
        <p:nvSpPr>
          <p:cNvPr id="5" name="Rectangle 4">
            <a:extLst>
              <a:ext uri="{FF2B5EF4-FFF2-40B4-BE49-F238E27FC236}">
                <a16:creationId xmlns:a16="http://schemas.microsoft.com/office/drawing/2014/main" id="{FA65F6B3-94A4-A2C8-A54D-FD5C258A5C13}"/>
              </a:ext>
            </a:extLst>
          </p:cNvPr>
          <p:cNvSpPr/>
          <p:nvPr/>
        </p:nvSpPr>
        <p:spPr>
          <a:xfrm>
            <a:off x="2031026" y="1581810"/>
            <a:ext cx="50574" cy="1449216"/>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pic>
        <p:nvPicPr>
          <p:cNvPr id="7" name="Picture 6" descr="A person riding a bike&#10;&#10;Description automatically generated">
            <a:extLst>
              <a:ext uri="{FF2B5EF4-FFF2-40B4-BE49-F238E27FC236}">
                <a16:creationId xmlns:a16="http://schemas.microsoft.com/office/drawing/2014/main" id="{7BC57F94-645C-4BA4-8CF4-2E389D3D5A8E}"/>
              </a:ext>
            </a:extLst>
          </p:cNvPr>
          <p:cNvPicPr>
            <a:picLocks noChangeAspect="1"/>
          </p:cNvPicPr>
          <p:nvPr/>
        </p:nvPicPr>
        <p:blipFill rotWithShape="1">
          <a:blip r:embed="rId2">
            <a:extLst>
              <a:ext uri="{28A0092B-C50C-407E-A947-70E740481C1C}">
                <a14:useLocalDpi xmlns:a14="http://schemas.microsoft.com/office/drawing/2010/main" val="0"/>
              </a:ext>
            </a:extLst>
          </a:blip>
          <a:srcRect t="1818"/>
          <a:stretch/>
        </p:blipFill>
        <p:spPr>
          <a:xfrm>
            <a:off x="6334237" y="1483743"/>
            <a:ext cx="3791090" cy="4772038"/>
          </a:xfrm>
          <a:prstGeom prst="rect">
            <a:avLst/>
          </a:prstGeom>
          <a:ln w="38100">
            <a:solidFill>
              <a:srgbClr val="E50050"/>
            </a:solidFill>
          </a:ln>
        </p:spPr>
      </p:pic>
      <p:pic>
        <p:nvPicPr>
          <p:cNvPr id="9" name="Picture 8" descr="A blue circle with white text on it&#10;&#10;Description automatically generated">
            <a:extLst>
              <a:ext uri="{FF2B5EF4-FFF2-40B4-BE49-F238E27FC236}">
                <a16:creationId xmlns:a16="http://schemas.microsoft.com/office/drawing/2014/main" id="{07253145-2202-5484-8076-B8B01C2AEA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81600" y="3330479"/>
            <a:ext cx="3900404" cy="2925303"/>
          </a:xfrm>
          <a:prstGeom prst="rect">
            <a:avLst/>
          </a:prstGeom>
        </p:spPr>
      </p:pic>
      <p:graphicFrame>
        <p:nvGraphicFramePr>
          <p:cNvPr id="12" name="Table 11">
            <a:extLst>
              <a:ext uri="{FF2B5EF4-FFF2-40B4-BE49-F238E27FC236}">
                <a16:creationId xmlns:a16="http://schemas.microsoft.com/office/drawing/2014/main" id="{1DC784B9-8AEE-F688-EA2C-E287AEC648FC}"/>
              </a:ext>
            </a:extLst>
          </p:cNvPr>
          <p:cNvGraphicFramePr>
            <a:graphicFrameLocks noGrp="1"/>
          </p:cNvGraphicFramePr>
          <p:nvPr>
            <p:extLst/>
          </p:nvPr>
        </p:nvGraphicFramePr>
        <p:xfrm>
          <a:off x="2064862" y="6110242"/>
          <a:ext cx="3917142" cy="242765"/>
        </p:xfrm>
        <a:graphic>
          <a:graphicData uri="http://schemas.openxmlformats.org/drawingml/2006/table">
            <a:tbl>
              <a:tblPr/>
              <a:tblGrid>
                <a:gridCol w="3917142">
                  <a:extLst>
                    <a:ext uri="{9D8B030D-6E8A-4147-A177-3AD203B41FA5}">
                      <a16:colId xmlns:a16="http://schemas.microsoft.com/office/drawing/2014/main" val="2770845415"/>
                    </a:ext>
                  </a:extLst>
                </a:gridCol>
              </a:tblGrid>
              <a:tr h="242765">
                <a:tc>
                  <a:txBody>
                    <a:bodyPr/>
                    <a:lstStyle/>
                    <a:p>
                      <a:pPr algn="ctr"/>
                      <a:r>
                        <a:rPr lang="en-GB" sz="500" b="1" i="0" kern="1200" dirty="0">
                          <a:solidFill>
                            <a:schemeClr val="bg1"/>
                          </a:solidFill>
                          <a:effectLst/>
                          <a:latin typeface="Roboto" panose="02000000000000000000" pitchFamily="2" charset="0"/>
                          <a:ea typeface="Roboto" panose="02000000000000000000" pitchFamily="2" charset="0"/>
                          <a:cs typeface="+mn-cs"/>
                          <a:hlinkClick r:id="rId4">
                            <a:extLst>
                              <a:ext uri="{A12FA001-AC4F-418D-AE19-62706E023703}">
                                <ahyp:hlinkClr xmlns:ahyp="http://schemas.microsoft.com/office/drawing/2018/hyperlinkcolor" xmlns="" val="tx"/>
                              </a:ext>
                            </a:extLst>
                          </a:hlinkClick>
                        </a:rPr>
                        <a:t>Noor Inayat Khan blue plaque </a:t>
                      </a:r>
                      <a:r>
                        <a:rPr lang="en-GB" sz="500" b="1" i="0" kern="1200" dirty="0">
                          <a:solidFill>
                            <a:schemeClr val="bg1"/>
                          </a:solidFill>
                          <a:effectLst/>
                          <a:latin typeface="Roboto" panose="02000000000000000000" pitchFamily="2" charset="0"/>
                          <a:ea typeface="Roboto" panose="02000000000000000000" pitchFamily="2" charset="0"/>
                          <a:cs typeface="+mn-cs"/>
                        </a:rPr>
                        <a:t>by </a:t>
                      </a:r>
                      <a:r>
                        <a:rPr lang="en-GB" sz="500" b="1" i="0" kern="1200" dirty="0">
                          <a:solidFill>
                            <a:schemeClr val="bg1"/>
                          </a:solidFill>
                          <a:effectLst/>
                          <a:latin typeface="Roboto" panose="02000000000000000000" pitchFamily="2" charset="0"/>
                          <a:ea typeface="Roboto" panose="02000000000000000000" pitchFamily="2" charset="0"/>
                          <a:cs typeface="+mn-cs"/>
                          <a:hlinkClick r:id="rId5">
                            <a:extLst>
                              <a:ext uri="{A12FA001-AC4F-418D-AE19-62706E023703}">
                                <ahyp:hlinkClr xmlns:ahyp="http://schemas.microsoft.com/office/drawing/2018/hyperlinkcolor" xmlns="" val="tx"/>
                              </a:ext>
                            </a:extLst>
                          </a:hlinkClick>
                        </a:rPr>
                        <a:t>Matt Brown </a:t>
                      </a:r>
                      <a:r>
                        <a:rPr lang="en-GB" sz="500" b="1" i="0" kern="1200" dirty="0">
                          <a:solidFill>
                            <a:schemeClr val="bg1"/>
                          </a:solidFill>
                          <a:effectLst/>
                          <a:latin typeface="Roboto" panose="02000000000000000000" pitchFamily="2" charset="0"/>
                          <a:ea typeface="Roboto" panose="02000000000000000000" pitchFamily="2" charset="0"/>
                          <a:cs typeface="+mn-cs"/>
                        </a:rPr>
                        <a:t>is licensed under </a:t>
                      </a:r>
                      <a:r>
                        <a:rPr lang="en-GB" sz="500" b="0" i="0" u="sng" kern="1200" dirty="0">
                          <a:solidFill>
                            <a:schemeClr val="bg1"/>
                          </a:solidFill>
                          <a:effectLst/>
                          <a:latin typeface="Roboto" panose="02000000000000000000" pitchFamily="2" charset="0"/>
                          <a:ea typeface="Roboto" panose="02000000000000000000" pitchFamily="2" charset="0"/>
                          <a:cs typeface="+mn-cs"/>
                        </a:rPr>
                        <a:t>CC BY 2.0</a:t>
                      </a:r>
                      <a:r>
                        <a:rPr lang="en-GB" sz="500" b="1" i="0" kern="1200" dirty="0">
                          <a:solidFill>
                            <a:schemeClr val="bg1"/>
                          </a:solidFill>
                          <a:effectLst/>
                          <a:latin typeface="Roboto" panose="02000000000000000000" pitchFamily="2" charset="0"/>
                          <a:ea typeface="Roboto" panose="02000000000000000000" pitchFamily="2" charset="0"/>
                          <a:cs typeface="+mn-cs"/>
                        </a:rPr>
                        <a:t> </a:t>
                      </a:r>
                      <a:endParaRPr lang="en-GB" sz="500" dirty="0">
                        <a:solidFill>
                          <a:schemeClr val="bg1"/>
                        </a:solidFill>
                        <a:effectLst/>
                        <a:latin typeface="Roboto" panose="02000000000000000000" pitchFamily="2" charset="0"/>
                        <a:ea typeface="Roboto" panose="02000000000000000000" pitchFamily="2" charset="0"/>
                      </a:endParaRPr>
                    </a:p>
                  </a:txBody>
                  <a:tcPr anchor="ctr">
                    <a:lnL>
                      <a:noFill/>
                    </a:lnL>
                    <a:lnR>
                      <a:noFill/>
                    </a:lnR>
                    <a:lnT>
                      <a:noFill/>
                    </a:lnT>
                    <a:lnB>
                      <a:noFill/>
                    </a:lnB>
                    <a:solidFill>
                      <a:srgbClr val="E50050"/>
                    </a:solidFill>
                  </a:tcPr>
                </a:tc>
                <a:extLst>
                  <a:ext uri="{0D108BD9-81ED-4DB2-BD59-A6C34878D82A}">
                    <a16:rowId xmlns:a16="http://schemas.microsoft.com/office/drawing/2014/main" val="4200377143"/>
                  </a:ext>
                </a:extLst>
              </a:tr>
            </a:tbl>
          </a:graphicData>
        </a:graphic>
      </p:graphicFrame>
      <p:sp>
        <p:nvSpPr>
          <p:cNvPr id="2" name="Text Box">
            <a:extLst>
              <a:ext uri="{FF2B5EF4-FFF2-40B4-BE49-F238E27FC236}">
                <a16:creationId xmlns:a16="http://schemas.microsoft.com/office/drawing/2014/main" id="{A6A24193-BFFF-184A-7F80-47B13F2D310E}"/>
              </a:ext>
            </a:extLst>
          </p:cNvPr>
          <p:cNvSpPr/>
          <p:nvPr/>
        </p:nvSpPr>
        <p:spPr>
          <a:xfrm>
            <a:off x="6352900" y="5299009"/>
            <a:ext cx="3757501" cy="956773"/>
          </a:xfrm>
          <a:prstGeom prst="rect">
            <a:avLst/>
          </a:prstGeom>
          <a:gradFill>
            <a:gsLst>
              <a:gs pos="0">
                <a:schemeClr val="accent1">
                  <a:lumMod val="5000"/>
                  <a:lumOff val="95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rgbClr val="1C1C1C"/>
                </a:solidFill>
                <a:latin typeface="Twinkl"/>
              </a:rPr>
              <a:t>Charity Anne Bick's blue plaque can be found at </a:t>
            </a:r>
            <a:r>
              <a:rPr lang="en-US" sz="1600" dirty="0" err="1">
                <a:solidFill>
                  <a:srgbClr val="1C1C1C"/>
                </a:solidFill>
                <a:latin typeface="Twinkl"/>
              </a:rPr>
              <a:t>Lyng</a:t>
            </a:r>
            <a:r>
              <a:rPr lang="en-US" sz="1600" dirty="0">
                <a:solidFill>
                  <a:srgbClr val="1C1C1C"/>
                </a:solidFill>
                <a:latin typeface="Twinkl"/>
              </a:rPr>
              <a:t> Primary School in West Bromwich, England.</a:t>
            </a:r>
          </a:p>
        </p:txBody>
      </p:sp>
    </p:spTree>
    <p:extLst>
      <p:ext uri="{BB962C8B-B14F-4D97-AF65-F5344CB8AC3E}">
        <p14:creationId xmlns:p14="http://schemas.microsoft.com/office/powerpoint/2010/main" val="2622616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42"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1000"/>
                                        <p:tgtEl>
                                          <p:spTgt spid="9"/>
                                        </p:tgtEl>
                                      </p:cBhvr>
                                    </p:animEffect>
                                    <p:anim calcmode="lin" valueType="num">
                                      <p:cBhvr>
                                        <p:cTn id="17" dur="1000" fill="hold"/>
                                        <p:tgtEl>
                                          <p:spTgt spid="9"/>
                                        </p:tgtEl>
                                        <p:attrNameLst>
                                          <p:attrName>ppt_x</p:attrName>
                                        </p:attrNameLst>
                                      </p:cBhvr>
                                      <p:tavLst>
                                        <p:tav tm="0">
                                          <p:val>
                                            <p:strVal val="#ppt_x"/>
                                          </p:val>
                                        </p:tav>
                                        <p:tav tm="100000">
                                          <p:val>
                                            <p:strVal val="#ppt_x"/>
                                          </p:val>
                                        </p:tav>
                                      </p:tavLst>
                                    </p:anim>
                                    <p:anim calcmode="lin" valueType="num">
                                      <p:cBhvr>
                                        <p:cTn id="18" dur="1000" fill="hold"/>
                                        <p:tgtEl>
                                          <p:spTgt spid="9"/>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par>
                                <p:cTn id="24" presetID="1" presetClass="entr" presetSubtype="0" fill="hold" grpId="0" nodeType="withEffect">
                                  <p:stCondLst>
                                    <p:cond delay="0"/>
                                  </p:stCondLst>
                                  <p:childTnLst>
                                    <p:set>
                                      <p:cBhvr>
                                        <p:cTn id="25"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2" grpId="0" animBg="1"/>
    </p:bldLst>
  </p:timing>
</p:sld>
</file>

<file path=ppt/theme/theme1.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B1C08F5-5315-487F-9B55-50747BA125B9}" vid="{CC6DB3A1-B424-437D-9AB2-DB05A7DEA750}"/>
    </a:ext>
  </a:extLst>
</a:theme>
</file>

<file path=ppt/theme/theme2.xml><?xml version="1.0" encoding="utf-8"?>
<a:theme xmlns:a="http://schemas.openxmlformats.org/drawingml/2006/main" name="Slide Layouts">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3B1C08F5-5315-487F-9B55-50747BA125B9}" vid="{591DCDC8-B5CB-40D9-895D-BF0BE3276CC9}"/>
    </a:ext>
  </a:extLst>
</a:theme>
</file>

<file path=docProps/app.xml><?xml version="1.0" encoding="utf-8"?>
<Properties xmlns="http://schemas.openxmlformats.org/officeDocument/2006/extended-properties" xmlns:vt="http://schemas.openxmlformats.org/officeDocument/2006/docPropsVTypes">
  <TotalTime>5</TotalTime>
  <Words>693</Words>
  <Application>Microsoft Office PowerPoint</Application>
  <PresentationFormat>Widescreen</PresentationFormat>
  <Paragraphs>49</Paragraphs>
  <Slides>9</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9</vt:i4>
      </vt:variant>
    </vt:vector>
  </HeadingPairs>
  <TitlesOfParts>
    <vt:vector size="15" baseType="lpstr">
      <vt:lpstr>Arial</vt:lpstr>
      <vt:lpstr>Calibri</vt:lpstr>
      <vt:lpstr>Roboto</vt:lpstr>
      <vt:lpstr>Twinkl</vt:lpstr>
      <vt:lpstr>Disclaimers/Guidance</vt:lpstr>
      <vt:lpstr>Slide Layouts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PART 2</dc:title>
  <dc:creator>mrhodes</dc:creator>
  <cp:lastModifiedBy>mrhodes</cp:lastModifiedBy>
  <cp:revision>5</cp:revision>
  <dcterms:created xsi:type="dcterms:W3CDTF">2025-01-08T08:09:14Z</dcterms:created>
  <dcterms:modified xsi:type="dcterms:W3CDTF">2025-01-08T08:29:10Z</dcterms:modified>
</cp:coreProperties>
</file>