
<file path=[Content_Types].xml><?xml version="1.0" encoding="utf-8"?>
<Types xmlns="http://schemas.openxmlformats.org/package/2006/content-types">
  <Default Extension="png" ContentType="image/png"/>
  <Default Extension="wma" ContentType="audio/x-ms-wma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22"/>
  </p:notesMasterIdLst>
  <p:sldIdLst>
    <p:sldId id="299" r:id="rId2"/>
    <p:sldId id="301" r:id="rId3"/>
    <p:sldId id="330" r:id="rId4"/>
    <p:sldId id="329" r:id="rId5"/>
    <p:sldId id="338" r:id="rId6"/>
    <p:sldId id="332" r:id="rId7"/>
    <p:sldId id="331" r:id="rId8"/>
    <p:sldId id="271" r:id="rId9"/>
    <p:sldId id="292" r:id="rId10"/>
    <p:sldId id="333" r:id="rId11"/>
    <p:sldId id="334" r:id="rId12"/>
    <p:sldId id="335" r:id="rId13"/>
    <p:sldId id="336" r:id="rId14"/>
    <p:sldId id="293" r:id="rId15"/>
    <p:sldId id="337" r:id="rId16"/>
    <p:sldId id="273" r:id="rId17"/>
    <p:sldId id="274" r:id="rId18"/>
    <p:sldId id="297" r:id="rId19"/>
    <p:sldId id="267" r:id="rId20"/>
    <p:sldId id="300" r:id="rId2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998" autoAdjust="0"/>
    <p:restoredTop sz="94660"/>
  </p:normalViewPr>
  <p:slideViewPr>
    <p:cSldViewPr>
      <p:cViewPr varScale="1">
        <p:scale>
          <a:sx n="117" d="100"/>
          <a:sy n="117" d="100"/>
        </p:scale>
        <p:origin x="-1464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820A381-2AEE-4A65-97B2-033DE3ABE64E}" type="datetimeFigureOut">
              <a:rPr lang="en-GB" smtClean="0"/>
              <a:t>30/11/2020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FF277A7-6CB7-4B19-8DCC-4A21DBE344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737957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WORD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FF277A7-6CB7-4B19-8DCC-4A21DBE34424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286413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SYMBOLIC ACTION – FIRST AND LAST IN THE QUEUE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FF277A7-6CB7-4B19-8DCC-4A21DBE34424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9977739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433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 smtClean="0"/>
          </a:p>
        </p:txBody>
      </p:sp>
      <p:sp>
        <p:nvSpPr>
          <p:cNvPr id="31747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17DA329-282F-49CB-816B-234C1E135538}" type="slidenum">
              <a:rPr lang="en-GB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18</a:t>
            </a:fld>
            <a:endParaRPr lang="en-GB">
              <a:cs typeface="Arial" charset="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GO FORTH - MISSION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FF277A7-6CB7-4B19-8DCC-4A21DBE34424}" type="slidenum">
              <a:rPr lang="en-GB" smtClean="0"/>
              <a:t>19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002990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A014-E3C9-4CBA-9332-93628C8D897A}" type="datetimeFigureOut">
              <a:rPr lang="en-GB" smtClean="0"/>
              <a:t>30/11/2020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77D97-3AAF-4D20-B9BB-B3C6675948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16421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A014-E3C9-4CBA-9332-93628C8D897A}" type="datetimeFigureOut">
              <a:rPr lang="en-GB" smtClean="0"/>
              <a:t>30/11/2020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77D97-3AAF-4D20-B9BB-B3C6675948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71871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A014-E3C9-4CBA-9332-93628C8D897A}" type="datetimeFigureOut">
              <a:rPr lang="en-GB" smtClean="0"/>
              <a:t>30/11/2020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77D97-3AAF-4D20-B9BB-B3C6675948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9565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A014-E3C9-4CBA-9332-93628C8D897A}" type="datetimeFigureOut">
              <a:rPr lang="en-GB" smtClean="0"/>
              <a:t>30/11/2020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77D97-3AAF-4D20-B9BB-B3C6675948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933910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A014-E3C9-4CBA-9332-93628C8D897A}" type="datetimeFigureOut">
              <a:rPr lang="en-GB" smtClean="0"/>
              <a:t>30/11/2020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77D97-3AAF-4D20-B9BB-B3C6675948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56983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A014-E3C9-4CBA-9332-93628C8D897A}" type="datetimeFigureOut">
              <a:rPr lang="en-GB" smtClean="0"/>
              <a:t>30/11/2020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77D97-3AAF-4D20-B9BB-B3C6675948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09313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A014-E3C9-4CBA-9332-93628C8D897A}" type="datetimeFigureOut">
              <a:rPr lang="en-GB" smtClean="0"/>
              <a:t>30/11/2020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77D97-3AAF-4D20-B9BB-B3C6675948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676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A014-E3C9-4CBA-9332-93628C8D897A}" type="datetimeFigureOut">
              <a:rPr lang="en-GB" smtClean="0"/>
              <a:t>30/11/2020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77D97-3AAF-4D20-B9BB-B3C6675948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59652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A014-E3C9-4CBA-9332-93628C8D897A}" type="datetimeFigureOut">
              <a:rPr lang="en-GB" smtClean="0"/>
              <a:t>30/11/2020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77D97-3AAF-4D20-B9BB-B3C6675948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78250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A014-E3C9-4CBA-9332-93628C8D897A}" type="datetimeFigureOut">
              <a:rPr lang="en-GB" smtClean="0"/>
              <a:t>30/11/2020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77D97-3AAF-4D20-B9BB-B3C6675948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1789539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A014-E3C9-4CBA-9332-93628C8D897A}" type="datetimeFigureOut">
              <a:rPr lang="en-GB" smtClean="0"/>
              <a:t>30/11/2020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77D97-3AAF-4D20-B9BB-B3C6675948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06260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DB3A014-E3C9-4CBA-9332-93628C8D897A}" type="datetimeFigureOut">
              <a:rPr lang="en-GB" smtClean="0"/>
              <a:t>30/11/2020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377D97-3AAF-4D20-B9BB-B3C6675948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19099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ma"/><Relationship Id="rId1" Type="http://schemas.microsoft.com/office/2007/relationships/media" Target="../media/media1.wma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gi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ma"/><Relationship Id="rId1" Type="http://schemas.microsoft.com/office/2007/relationships/media" Target="../media/media1.wma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04 Circle song.wma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6533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18514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10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1" descr="C:\Users\sch8753525\AppData\Local\Microsoft\Windows\Temporary Internet Files\Content.IE5\JVF62O3J\2741759137_5660c35764_z[1]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860283" y="2060848"/>
            <a:ext cx="5308673" cy="3528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153300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835696" y="404664"/>
            <a:ext cx="5022304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b="1" dirty="0">
                <a:solidFill>
                  <a:schemeClr val="accent1"/>
                </a:solidFill>
              </a:rPr>
              <a:t>Dear Lord,</a:t>
            </a:r>
            <a:endParaRPr lang="en-GB" sz="2800" dirty="0">
              <a:solidFill>
                <a:schemeClr val="accent1"/>
              </a:solidFill>
            </a:endParaRPr>
          </a:p>
          <a:p>
            <a:pPr algn="ctr"/>
            <a:r>
              <a:rPr lang="en-GB" sz="2800" b="1" dirty="0">
                <a:solidFill>
                  <a:schemeClr val="accent1"/>
                </a:solidFill>
              </a:rPr>
              <a:t> </a:t>
            </a:r>
            <a:r>
              <a:rPr lang="en-GB" sz="2800" b="1" dirty="0" smtClean="0">
                <a:solidFill>
                  <a:schemeClr val="accent1"/>
                </a:solidFill>
              </a:rPr>
              <a:t>Please </a:t>
            </a:r>
            <a:r>
              <a:rPr lang="en-GB" sz="2800" b="1" dirty="0">
                <a:solidFill>
                  <a:schemeClr val="accent1"/>
                </a:solidFill>
              </a:rPr>
              <a:t>bless our school</a:t>
            </a:r>
            <a:endParaRPr lang="en-GB" sz="2800" dirty="0">
              <a:solidFill>
                <a:schemeClr val="accent1"/>
              </a:solidFill>
            </a:endParaRPr>
          </a:p>
          <a:p>
            <a:pPr algn="ctr"/>
            <a:r>
              <a:rPr lang="en-GB" sz="2800" b="1" dirty="0">
                <a:solidFill>
                  <a:schemeClr val="accent1"/>
                </a:solidFill>
              </a:rPr>
              <a:t>As we try to</a:t>
            </a:r>
            <a:endParaRPr lang="en-GB" sz="2800" dirty="0">
              <a:solidFill>
                <a:schemeClr val="accent1"/>
              </a:solidFill>
            </a:endParaRPr>
          </a:p>
          <a:p>
            <a:pPr algn="ctr"/>
            <a:r>
              <a:rPr lang="en-GB" sz="2800" b="1" dirty="0">
                <a:solidFill>
                  <a:schemeClr val="accent1"/>
                </a:solidFill>
              </a:rPr>
              <a:t>Love, learn,</a:t>
            </a:r>
            <a:endParaRPr lang="en-GB" sz="2800" dirty="0">
              <a:solidFill>
                <a:schemeClr val="accent1"/>
              </a:solidFill>
            </a:endParaRPr>
          </a:p>
          <a:p>
            <a:pPr algn="ctr"/>
            <a:r>
              <a:rPr lang="en-GB" sz="2800" b="1" dirty="0">
                <a:solidFill>
                  <a:schemeClr val="accent1"/>
                </a:solidFill>
              </a:rPr>
              <a:t>Share and respect</a:t>
            </a:r>
            <a:endParaRPr lang="en-GB" sz="2800" dirty="0">
              <a:solidFill>
                <a:schemeClr val="accent1"/>
              </a:solidFill>
            </a:endParaRPr>
          </a:p>
          <a:p>
            <a:pPr algn="ctr"/>
            <a:r>
              <a:rPr lang="en-GB" sz="2800" b="1" dirty="0">
                <a:solidFill>
                  <a:schemeClr val="accent1"/>
                </a:solidFill>
              </a:rPr>
              <a:t>In the light of </a:t>
            </a:r>
            <a:r>
              <a:rPr lang="en-GB" sz="2800" b="1" dirty="0" smtClean="0">
                <a:solidFill>
                  <a:schemeClr val="accent1"/>
                </a:solidFill>
              </a:rPr>
              <a:t>Jesus.</a:t>
            </a:r>
          </a:p>
          <a:p>
            <a:pPr algn="ctr"/>
            <a:endParaRPr lang="en-GB" sz="2800" dirty="0">
              <a:solidFill>
                <a:schemeClr val="accent1"/>
              </a:solidFill>
            </a:endParaRPr>
          </a:p>
          <a:p>
            <a:pPr algn="ctr"/>
            <a:r>
              <a:rPr lang="en-GB" sz="2800" b="1" dirty="0">
                <a:solidFill>
                  <a:schemeClr val="accent1"/>
                </a:solidFill>
              </a:rPr>
              <a:t> </a:t>
            </a:r>
            <a:r>
              <a:rPr lang="en-GB" sz="2800" b="1" dirty="0" smtClean="0">
                <a:solidFill>
                  <a:schemeClr val="accent1"/>
                </a:solidFill>
              </a:rPr>
              <a:t>St </a:t>
            </a:r>
            <a:r>
              <a:rPr lang="en-GB" sz="2800" b="1" dirty="0">
                <a:solidFill>
                  <a:schemeClr val="accent1"/>
                </a:solidFill>
              </a:rPr>
              <a:t>Alban, pray for us.</a:t>
            </a:r>
            <a:endParaRPr lang="en-GB" sz="2800" dirty="0">
              <a:solidFill>
                <a:schemeClr val="accent1"/>
              </a:solidFill>
            </a:endParaRPr>
          </a:p>
          <a:p>
            <a:pPr algn="ctr"/>
            <a:r>
              <a:rPr lang="en-GB" sz="2800" b="1" dirty="0">
                <a:solidFill>
                  <a:schemeClr val="accent1"/>
                </a:solidFill>
              </a:rPr>
              <a:t> </a:t>
            </a:r>
            <a:r>
              <a:rPr lang="en-GB" sz="2800" b="1" dirty="0" smtClean="0">
                <a:solidFill>
                  <a:schemeClr val="accent1"/>
                </a:solidFill>
              </a:rPr>
              <a:t>Amen</a:t>
            </a:r>
            <a:endParaRPr lang="en-GB" sz="2800" dirty="0">
              <a:solidFill>
                <a:schemeClr val="accent1"/>
              </a:solidFill>
            </a:endParaRPr>
          </a:p>
          <a:p>
            <a:pPr algn="ctr"/>
            <a:r>
              <a:rPr lang="en-GB" sz="2800" b="1" dirty="0">
                <a:solidFill>
                  <a:schemeClr val="accent1"/>
                </a:solidFill>
              </a:rPr>
              <a:t> </a:t>
            </a:r>
            <a:endParaRPr lang="en-GB" sz="2800" dirty="0">
              <a:solidFill>
                <a:schemeClr val="accent1"/>
              </a:solidFill>
            </a:endParaRPr>
          </a:p>
        </p:txBody>
      </p:sp>
      <p:pic>
        <p:nvPicPr>
          <p:cNvPr id="3" name="Picture 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403648" y="4581128"/>
            <a:ext cx="6048672" cy="19248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298449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1st Sunday of Advent, Year B</a:t>
            </a:r>
          </a:p>
        </p:txBody>
      </p:sp>
      <p:pic>
        <p:nvPicPr>
          <p:cNvPr id="4" name="Content Placeholder 3" descr="A Catholic Life: December 2015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0762" y="1600200"/>
            <a:ext cx="5182476" cy="4525963"/>
          </a:xfrm>
        </p:spPr>
      </p:pic>
    </p:spTree>
    <p:extLst>
      <p:ext uri="{BB962C8B-B14F-4D97-AF65-F5344CB8AC3E}">
        <p14:creationId xmlns:p14="http://schemas.microsoft.com/office/powerpoint/2010/main" val="29607440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solidFill>
                  <a:schemeClr val="accent1"/>
                </a:solidFill>
              </a:rPr>
              <a:t>Advent</a:t>
            </a:r>
            <a:endParaRPr lang="en-GB" dirty="0">
              <a:solidFill>
                <a:schemeClr val="accent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Advent begins four Sundays before Christmas Day and ends on Christmas Eve. </a:t>
            </a:r>
            <a:endParaRPr lang="en-GB" sz="2800" dirty="0" smtClean="0">
              <a:solidFill>
                <a:schemeClr val="accent1"/>
              </a:solidFill>
            </a:endParaRPr>
          </a:p>
          <a:p>
            <a:r>
              <a:rPr lang="en-GB" sz="2800" dirty="0" smtClean="0">
                <a:solidFill>
                  <a:schemeClr val="accent1"/>
                </a:solidFill>
              </a:rPr>
              <a:t>Traditional </a:t>
            </a:r>
            <a:r>
              <a:rPr lang="en-GB" sz="2800" dirty="0">
                <a:solidFill>
                  <a:schemeClr val="accent1"/>
                </a:solidFill>
              </a:rPr>
              <a:t>Advent wreaths have a candle to light on each Sunday of Advent. </a:t>
            </a:r>
            <a:endParaRPr lang="en-GB" sz="2800" dirty="0" smtClean="0">
              <a:solidFill>
                <a:schemeClr val="accent1"/>
              </a:solidFill>
            </a:endParaRPr>
          </a:p>
          <a:p>
            <a:r>
              <a:rPr lang="en-GB" sz="2800" dirty="0" smtClean="0">
                <a:solidFill>
                  <a:schemeClr val="accent1"/>
                </a:solidFill>
              </a:rPr>
              <a:t>This </a:t>
            </a:r>
            <a:r>
              <a:rPr lang="en-GB" sz="2800" dirty="0">
                <a:solidFill>
                  <a:schemeClr val="accent1"/>
                </a:solidFill>
              </a:rPr>
              <a:t>Sunday we light the first Advent candle, as a symbol of the hope we have in Jesus.</a:t>
            </a:r>
          </a:p>
        </p:txBody>
      </p:sp>
      <p:pic>
        <p:nvPicPr>
          <p:cNvPr id="4" name="Picture 3" descr="Torch of The Faith: News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56176" y="4365104"/>
            <a:ext cx="2944323" cy="24208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33270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solidFill>
                  <a:schemeClr val="accent1"/>
                </a:solidFill>
              </a:rPr>
              <a:t>Advent</a:t>
            </a:r>
            <a:endParaRPr lang="en-GB" dirty="0">
              <a:solidFill>
                <a:schemeClr val="accent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>
                <a:solidFill>
                  <a:schemeClr val="accent1"/>
                </a:solidFill>
              </a:rPr>
              <a:t>The word, “Advent” means important arrival.</a:t>
            </a:r>
          </a:p>
          <a:p>
            <a:r>
              <a:rPr lang="en-GB" dirty="0" smtClean="0">
                <a:solidFill>
                  <a:schemeClr val="accent1"/>
                </a:solidFill>
              </a:rPr>
              <a:t>What is the important arrival that we are getting ready for?</a:t>
            </a:r>
          </a:p>
          <a:p>
            <a:endParaRPr lang="en-GB" dirty="0" smtClean="0">
              <a:solidFill>
                <a:schemeClr val="accent1"/>
              </a:solidFill>
            </a:endParaRPr>
          </a:p>
          <a:p>
            <a:pPr marL="0" indent="0">
              <a:buNone/>
            </a:pPr>
            <a:endParaRPr lang="en-GB" dirty="0" smtClean="0">
              <a:solidFill>
                <a:schemeClr val="accent1"/>
              </a:solidFill>
            </a:endParaRPr>
          </a:p>
          <a:p>
            <a:endParaRPr lang="en-GB" dirty="0">
              <a:solidFill>
                <a:schemeClr val="accent1"/>
              </a:solidFill>
            </a:endParaRPr>
          </a:p>
        </p:txBody>
      </p:sp>
      <p:pic>
        <p:nvPicPr>
          <p:cNvPr id="5" name="Picture 4" descr="&lt;strong&gt;Nativity&lt;/strong&gt; Scenes Here, There, Everywhere – A Sermon for ...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46909" y="2852936"/>
            <a:ext cx="5184576" cy="38884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07099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i="1" dirty="0">
                <a:solidFill>
                  <a:schemeClr val="accent1"/>
                </a:solidFill>
              </a:rPr>
              <a:t>“Advent is a time to prepare our hearts to receive Jesus.” </a:t>
            </a:r>
            <a:r>
              <a:rPr lang="en-GB" sz="3600" dirty="0">
                <a:solidFill>
                  <a:schemeClr val="accent1"/>
                </a:solidFill>
              </a:rPr>
              <a:t>Pope Francis</a:t>
            </a:r>
          </a:p>
        </p:txBody>
      </p:sp>
      <p:pic>
        <p:nvPicPr>
          <p:cNvPr id="6" name="Content Placeholder 5" descr="The Good Heart: December 201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</p:spTree>
    <p:extLst>
      <p:ext uri="{BB962C8B-B14F-4D97-AF65-F5344CB8AC3E}">
        <p14:creationId xmlns:p14="http://schemas.microsoft.com/office/powerpoint/2010/main" val="37447005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" name="Picture 32" descr="C:\Users\sch8753525\AppData\Local\Microsoft\Windows\Temporary Internet Files\Content.IE5\036YOBRD\SundayGospel_225[1].jpg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75575" y="1600446"/>
            <a:ext cx="4644697" cy="43866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113849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solidFill>
                  <a:srgbClr val="0070C0"/>
                </a:solidFill>
              </a:rPr>
              <a:t>Mark 13:33-37</a:t>
            </a:r>
            <a:endParaRPr lang="en-GB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4000" i="1" dirty="0" smtClean="0">
                <a:solidFill>
                  <a:srgbClr val="0070C0"/>
                </a:solidFill>
              </a:rPr>
              <a:t>The Lord be with you.</a:t>
            </a:r>
          </a:p>
          <a:p>
            <a:r>
              <a:rPr lang="en-GB" sz="4000" b="1" dirty="0" smtClean="0">
                <a:solidFill>
                  <a:srgbClr val="0070C0"/>
                </a:solidFill>
              </a:rPr>
              <a:t>And with your spirit</a:t>
            </a:r>
          </a:p>
          <a:p>
            <a:r>
              <a:rPr lang="en-GB" sz="4000" i="1" dirty="0" smtClean="0">
                <a:solidFill>
                  <a:srgbClr val="0070C0"/>
                </a:solidFill>
              </a:rPr>
              <a:t>A reading from the Holy Gospel according to Mark.</a:t>
            </a:r>
          </a:p>
          <a:p>
            <a:r>
              <a:rPr lang="en-GB" sz="4000" b="1" dirty="0" smtClean="0">
                <a:solidFill>
                  <a:srgbClr val="0070C0"/>
                </a:solidFill>
              </a:rPr>
              <a:t>Glory to you, O Lord.</a:t>
            </a:r>
            <a:endParaRPr lang="en-GB" sz="4000" b="1" dirty="0">
              <a:solidFill>
                <a:srgbClr val="0070C0"/>
              </a:solidFill>
            </a:endParaRPr>
          </a:p>
        </p:txBody>
      </p:sp>
      <p:pic>
        <p:nvPicPr>
          <p:cNvPr id="4" name="Picture 32" descr="C:\Users\sch8753525\AppData\Local\Microsoft\Windows\Temporary Internet Files\Content.IE5\036YOBRD\SundayGospel_225[1].jpg"/>
          <p:cNvPicPr>
            <a:picLocks noGrp="1" noChangeAspect="1" noChangeArrowheads="1"/>
          </p:cNvPicPr>
          <p:nvPr>
            <p:ph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8238" y="260350"/>
            <a:ext cx="1655762" cy="1368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820206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48680"/>
            <a:ext cx="8229600" cy="868958"/>
          </a:xfrm>
        </p:spPr>
        <p:txBody>
          <a:bodyPr>
            <a:normAutofit fontScale="90000"/>
          </a:bodyPr>
          <a:lstStyle/>
          <a:p>
            <a:r>
              <a:rPr lang="en-GB" dirty="0">
                <a:solidFill>
                  <a:schemeClr val="accent1"/>
                </a:solidFill>
              </a:rPr>
              <a:t>Jesus said to his disciples, “Be on your guard, stay awake. </a:t>
            </a:r>
            <a:br>
              <a:rPr lang="en-GB" dirty="0">
                <a:solidFill>
                  <a:schemeClr val="accent1"/>
                </a:solidFill>
              </a:rPr>
            </a:br>
            <a:endParaRPr lang="en-GB" dirty="0"/>
          </a:p>
        </p:txBody>
      </p:sp>
      <p:pic>
        <p:nvPicPr>
          <p:cNvPr id="6" name="Content Placeholder 5" descr="LiturgyTools.net: Pictures for the 1st Sunday in Advent ...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0203" y="1600200"/>
            <a:ext cx="6883593" cy="4525963"/>
          </a:xfrm>
        </p:spPr>
      </p:pic>
    </p:spTree>
    <p:extLst>
      <p:ext uri="{BB962C8B-B14F-4D97-AF65-F5344CB8AC3E}">
        <p14:creationId xmlns:p14="http://schemas.microsoft.com/office/powerpoint/2010/main" val="14814500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800" dirty="0" smtClean="0">
                <a:solidFill>
                  <a:schemeClr val="accent1"/>
                </a:solidFill>
              </a:rPr>
              <a:t>When a rich man travels abroad, he leaves his house and puts his servants in charge and orders the doorkeeper to keep a good watch. </a:t>
            </a:r>
          </a:p>
          <a:p>
            <a:endParaRPr lang="en-GB" sz="2800" dirty="0"/>
          </a:p>
        </p:txBody>
      </p:sp>
      <p:pic>
        <p:nvPicPr>
          <p:cNvPr id="4" name="Picture 3" descr="File:Sherwood &lt;strong&gt;House&lt;/strong&gt; - Coquille, Oregon (2005).jpg ...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7704" y="2891661"/>
            <a:ext cx="5292588" cy="39694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00102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solidFill>
                  <a:schemeClr val="accent1"/>
                </a:solidFill>
              </a:rPr>
              <a:t>So, always be ready - because you do not know when the Master of the house is coming; it may be evening or midnight, cockcrow or dawn. </a:t>
            </a:r>
            <a:endParaRPr lang="en-GB" dirty="0"/>
          </a:p>
        </p:txBody>
      </p:sp>
      <p:pic>
        <p:nvPicPr>
          <p:cNvPr id="6" name="Picture 5" descr="Heaven – Westchester Men's Ministry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1720" y="3645024"/>
            <a:ext cx="4917638" cy="30735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70460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2800" dirty="0">
                <a:solidFill>
                  <a:schemeClr val="accent1"/>
                </a:solidFill>
              </a:rPr>
              <a:t>If he comes unexpectedly, he may find you unready for him. What I am saying to you now, I say to everyone: Stay awake – be ready!”</a:t>
            </a:r>
          </a:p>
          <a:p>
            <a:endParaRPr lang="en-GB" dirty="0"/>
          </a:p>
        </p:txBody>
      </p:sp>
      <p:pic>
        <p:nvPicPr>
          <p:cNvPr id="4" name="Picture 3" descr="LiturgyTools.net: Pictures for the 1st Sunday in Advent ...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5736" y="3063364"/>
            <a:ext cx="4464496" cy="32758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54422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solidFill>
                  <a:srgbClr val="0070C0"/>
                </a:solidFill>
              </a:rPr>
              <a:t>Mark 13:33-37</a:t>
            </a:r>
            <a:endParaRPr lang="en-GB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en-GB" i="1" dirty="0" smtClean="0"/>
          </a:p>
          <a:p>
            <a:endParaRPr lang="en-GB" i="1" dirty="0"/>
          </a:p>
          <a:p>
            <a:endParaRPr lang="en-GB" i="1" dirty="0" smtClean="0"/>
          </a:p>
          <a:p>
            <a:r>
              <a:rPr lang="en-GB" sz="4400" i="1" dirty="0" smtClean="0">
                <a:solidFill>
                  <a:srgbClr val="0070C0"/>
                </a:solidFill>
              </a:rPr>
              <a:t>The Gospel of the Lord</a:t>
            </a:r>
          </a:p>
          <a:p>
            <a:r>
              <a:rPr lang="en-GB" sz="4400" b="1" dirty="0" smtClean="0">
                <a:solidFill>
                  <a:srgbClr val="0070C0"/>
                </a:solidFill>
              </a:rPr>
              <a:t>Praise to you, Lord Jesus Christ.</a:t>
            </a:r>
            <a:endParaRPr lang="en-GB" sz="4400" b="1" dirty="0">
              <a:solidFill>
                <a:srgbClr val="0070C0"/>
              </a:solidFill>
            </a:endParaRPr>
          </a:p>
        </p:txBody>
      </p:sp>
      <p:pic>
        <p:nvPicPr>
          <p:cNvPr id="4" name="Picture 32" descr="C:\Users\sch8753525\AppData\Local\Microsoft\Windows\Temporary Internet Files\Content.IE5\036YOBRD\SundayGospel_225[1].jpg"/>
          <p:cNvPicPr>
            <a:picLocks noGrp="1" noChangeAspect="1" noChangeArrowheads="1"/>
          </p:cNvPicPr>
          <p:nvPr>
            <p:ph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8238" y="260350"/>
            <a:ext cx="1655762" cy="1368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430618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>
                <a:solidFill>
                  <a:schemeClr val="accent1"/>
                </a:solidFill>
              </a:rPr>
              <a:t>How can we get ready during the season of Advent?</a:t>
            </a:r>
            <a:endParaRPr lang="en-GB" dirty="0">
              <a:solidFill>
                <a:schemeClr val="accent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>
                <a:solidFill>
                  <a:schemeClr val="accent1"/>
                </a:solidFill>
              </a:rPr>
              <a:t>Pray together</a:t>
            </a:r>
          </a:p>
          <a:p>
            <a:r>
              <a:rPr lang="en-GB" dirty="0" smtClean="0">
                <a:solidFill>
                  <a:schemeClr val="accent1"/>
                </a:solidFill>
              </a:rPr>
              <a:t>Acts of kindness</a:t>
            </a:r>
          </a:p>
          <a:p>
            <a:r>
              <a:rPr lang="en-GB" dirty="0" smtClean="0">
                <a:solidFill>
                  <a:schemeClr val="accent1"/>
                </a:solidFill>
              </a:rPr>
              <a:t>Look out for people who may be sad or lonely</a:t>
            </a:r>
          </a:p>
          <a:p>
            <a:r>
              <a:rPr lang="en-GB" dirty="0" smtClean="0">
                <a:solidFill>
                  <a:schemeClr val="accent1"/>
                </a:solidFill>
              </a:rPr>
              <a:t>Use our talents well</a:t>
            </a:r>
          </a:p>
          <a:p>
            <a:r>
              <a:rPr lang="en-GB" dirty="0" smtClean="0">
                <a:solidFill>
                  <a:schemeClr val="accent1"/>
                </a:solidFill>
              </a:rPr>
              <a:t>Be a peacemaker</a:t>
            </a:r>
          </a:p>
          <a:p>
            <a:r>
              <a:rPr lang="en-GB" dirty="0" smtClean="0">
                <a:solidFill>
                  <a:schemeClr val="accent1"/>
                </a:solidFill>
              </a:rPr>
              <a:t>Share a smile!</a:t>
            </a:r>
            <a:endParaRPr lang="en-GB" dirty="0">
              <a:solidFill>
                <a:schemeClr val="accent1"/>
              </a:solidFill>
            </a:endParaRPr>
          </a:p>
        </p:txBody>
      </p:sp>
      <p:pic>
        <p:nvPicPr>
          <p:cNvPr id="4" name="Picture 3" descr="Happy &lt;strong&gt;Smile&lt;/strong&gt; Text Free Stock Photo - Public Domain Pictures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5976" y="3789040"/>
            <a:ext cx="4692483" cy="28994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88422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15" descr="C:\Users\sch8753525\AppData\Local\Microsoft\Windows\Temporary Internet Files\Content.IE5\JVF62O3J\2011916499_4d8f9f6585_m[1]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979712" y="1675596"/>
            <a:ext cx="4752527" cy="48126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712511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9" descr="C:\Users\sch8753525\AppData\Local\Microsoft\Windows\Temporary Internet Files\Content.IE5\SFD3QUE1\Happy_Birthday![1].pn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004887" y="2510631"/>
            <a:ext cx="7134225" cy="2705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749325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r>
              <a:rPr lang="en-GB" altLang="en-US" sz="8000" smtClean="0">
                <a:solidFill>
                  <a:srgbClr val="0070C0"/>
                </a:solidFill>
              </a:rPr>
              <a:t>Let us pray.</a:t>
            </a:r>
          </a:p>
        </p:txBody>
      </p:sp>
      <p:sp>
        <p:nvSpPr>
          <p:cNvPr id="1024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Font typeface="Arial" charset="0"/>
              <a:buNone/>
            </a:pPr>
            <a:endParaRPr lang="en-GB" altLang="en-US" dirty="0" smtClean="0"/>
          </a:p>
          <a:p>
            <a:pPr marL="0" indent="0" algn="ctr">
              <a:buNone/>
            </a:pPr>
            <a:r>
              <a:rPr lang="en-GB" dirty="0">
                <a:solidFill>
                  <a:schemeClr val="accent1"/>
                </a:solidFill>
              </a:rPr>
              <a:t>Dear Lord Jesus, </a:t>
            </a:r>
            <a:endParaRPr lang="en-GB" dirty="0" smtClean="0">
              <a:solidFill>
                <a:schemeClr val="accent1"/>
              </a:solidFill>
            </a:endParaRPr>
          </a:p>
          <a:p>
            <a:pPr marL="0" indent="0" algn="ctr">
              <a:buNone/>
            </a:pPr>
            <a:r>
              <a:rPr lang="en-GB" dirty="0">
                <a:solidFill>
                  <a:schemeClr val="accent1"/>
                </a:solidFill>
              </a:rPr>
              <a:t>H</a:t>
            </a:r>
            <a:r>
              <a:rPr lang="en-GB" dirty="0" smtClean="0">
                <a:solidFill>
                  <a:schemeClr val="accent1"/>
                </a:solidFill>
              </a:rPr>
              <a:t>elp </a:t>
            </a:r>
            <a:r>
              <a:rPr lang="en-GB" dirty="0">
                <a:solidFill>
                  <a:schemeClr val="accent1"/>
                </a:solidFill>
              </a:rPr>
              <a:t>us to stay awake and to be aware of </a:t>
            </a:r>
            <a:r>
              <a:rPr lang="en-GB" dirty="0" smtClean="0">
                <a:solidFill>
                  <a:schemeClr val="accent1"/>
                </a:solidFill>
              </a:rPr>
              <a:t>Your </a:t>
            </a:r>
            <a:r>
              <a:rPr lang="en-GB" dirty="0">
                <a:solidFill>
                  <a:schemeClr val="accent1"/>
                </a:solidFill>
              </a:rPr>
              <a:t>presence in the people that we meet in this Advent season. </a:t>
            </a:r>
            <a:endParaRPr lang="en-GB" dirty="0" smtClean="0">
              <a:solidFill>
                <a:schemeClr val="accent1"/>
              </a:solidFill>
            </a:endParaRPr>
          </a:p>
          <a:p>
            <a:pPr marL="0" indent="0" algn="ctr">
              <a:buNone/>
            </a:pPr>
            <a:r>
              <a:rPr lang="en-GB" dirty="0" smtClean="0">
                <a:solidFill>
                  <a:schemeClr val="accent1"/>
                </a:solidFill>
              </a:rPr>
              <a:t>Amen</a:t>
            </a:r>
            <a:r>
              <a:rPr lang="en-GB" dirty="0">
                <a:solidFill>
                  <a:schemeClr val="accent1"/>
                </a:solidFill>
              </a:rPr>
              <a:t>.</a:t>
            </a:r>
            <a:endParaRPr lang="en-GB" altLang="en-US" dirty="0" smtClean="0">
              <a:solidFill>
                <a:schemeClr val="accent1"/>
              </a:solidFill>
            </a:endParaRPr>
          </a:p>
        </p:txBody>
      </p:sp>
      <p:pic>
        <p:nvPicPr>
          <p:cNvPr id="10244" name="Picture 2" descr="prayer clipart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9925" y="44450"/>
            <a:ext cx="2016125" cy="2117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5" name="Picture 2" descr="prayer clipart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400" y="0"/>
            <a:ext cx="1538288" cy="1614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6" name="Picture 2" descr="prayer clipart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59638" y="5084763"/>
            <a:ext cx="1538287" cy="1616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7" name="Picture 2" descr="prayer clipart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7313" y="5300663"/>
            <a:ext cx="1538287" cy="1433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752072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sz="2000" i="1" dirty="0" smtClean="0">
                <a:solidFill>
                  <a:srgbClr val="0070C0"/>
                </a:solidFill>
              </a:rPr>
              <a:t/>
            </a:r>
            <a:br>
              <a:rPr lang="en-GB" sz="2000" i="1" dirty="0" smtClean="0">
                <a:solidFill>
                  <a:srgbClr val="0070C0"/>
                </a:solidFill>
              </a:rPr>
            </a:br>
            <a:r>
              <a:rPr lang="en-GB" sz="3200" dirty="0" smtClean="0">
                <a:solidFill>
                  <a:srgbClr val="0070C0"/>
                </a:solidFill>
              </a:rPr>
              <a:t>How can we keep our Advent promise this week?</a:t>
            </a:r>
            <a:endParaRPr lang="en-GB" sz="3200" i="1" dirty="0">
              <a:solidFill>
                <a:srgbClr val="0070C0"/>
              </a:solidFill>
            </a:endParaRPr>
          </a:p>
        </p:txBody>
      </p:sp>
      <p:pic>
        <p:nvPicPr>
          <p:cNvPr id="3081" name="Picture 9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57200" y="2553761"/>
            <a:ext cx="8229600" cy="26188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4" name="Picture 2" descr="C:\Users\sch8753525\AppData\Local\Microsoft\Windows\Temporary Internet Files\Content.IE5\NY3JE61H\back+to+school[1].gi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67237" y="3424237"/>
            <a:ext cx="9525" cy="9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671250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04 Circle song.wma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6533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18514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10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751</TotalTime>
  <Words>334</Words>
  <Application>Microsoft Office PowerPoint</Application>
  <PresentationFormat>On-screen Show (4:3)</PresentationFormat>
  <Paragraphs>55</Paragraphs>
  <Slides>20</Slides>
  <Notes>4</Notes>
  <HiddenSlides>0</HiddenSlides>
  <MMClips>2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1" baseType="lpstr">
      <vt:lpstr>Office Theme</vt:lpstr>
      <vt:lpstr>PowerPoint Presentation</vt:lpstr>
      <vt:lpstr>PowerPoint Presentation</vt:lpstr>
      <vt:lpstr>PowerPoint Presentation</vt:lpstr>
      <vt:lpstr>The 1st Sunday of Advent, Year B</vt:lpstr>
      <vt:lpstr>Advent</vt:lpstr>
      <vt:lpstr>Advent</vt:lpstr>
      <vt:lpstr>“Advent is a time to prepare our hearts to receive Jesus.” Pope Francis</vt:lpstr>
      <vt:lpstr>PowerPoint Presentation</vt:lpstr>
      <vt:lpstr>Mark 13:33-37</vt:lpstr>
      <vt:lpstr>Jesus said to his disciples, “Be on your guard, stay awake.  </vt:lpstr>
      <vt:lpstr>PowerPoint Presentation</vt:lpstr>
      <vt:lpstr>PowerPoint Presentation</vt:lpstr>
      <vt:lpstr>PowerPoint Presentation</vt:lpstr>
      <vt:lpstr>Mark 13:33-37</vt:lpstr>
      <vt:lpstr>How can we get ready during the season of Advent?</vt:lpstr>
      <vt:lpstr>PowerPoint Presentation</vt:lpstr>
      <vt:lpstr>PowerPoint Presentation</vt:lpstr>
      <vt:lpstr>Let us pray.</vt:lpstr>
      <vt:lpstr> How can we keep our Advent promise this week?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sch8753525</dc:creator>
  <cp:lastModifiedBy>sch8753525</cp:lastModifiedBy>
  <cp:revision>59</cp:revision>
  <dcterms:created xsi:type="dcterms:W3CDTF">2017-04-26T10:13:58Z</dcterms:created>
  <dcterms:modified xsi:type="dcterms:W3CDTF">2020-11-30T09:30:09Z</dcterms:modified>
</cp:coreProperties>
</file>